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4" r:id="rId19"/>
    <p:sldId id="273" r:id="rId20"/>
    <p:sldId id="276" r:id="rId21"/>
    <p:sldId id="277" r:id="rId22"/>
    <p:sldId id="278" r:id="rId23"/>
    <p:sldId id="279" r:id="rId24"/>
    <p:sldId id="281" r:id="rId25"/>
    <p:sldId id="280" r:id="rId26"/>
    <p:sldId id="282" r:id="rId27"/>
    <p:sldId id="283" r:id="rId28"/>
    <p:sldId id="284" r:id="rId29"/>
    <p:sldId id="285" r:id="rId30"/>
    <p:sldId id="286" r:id="rId31"/>
    <p:sldId id="287"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3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6374" autoAdjust="0"/>
  </p:normalViewPr>
  <p:slideViewPr>
    <p:cSldViewPr snapToGrid="0">
      <p:cViewPr varScale="1">
        <p:scale>
          <a:sx n="63" d="100"/>
          <a:sy n="63" d="100"/>
        </p:scale>
        <p:origin x="804" y="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7583-94E3-164D-8208-B8CF8A38B2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080F29-8A44-4043-AC34-6D47923665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26848A-9971-0643-8CF7-20850365A005}"/>
              </a:ext>
            </a:extLst>
          </p:cNvPr>
          <p:cNvSpPr>
            <a:spLocks noGrp="1"/>
          </p:cNvSpPr>
          <p:nvPr>
            <p:ph type="dt" sz="half" idx="10"/>
          </p:nvPr>
        </p:nvSpPr>
        <p:spPr/>
        <p:txBody>
          <a:bodyPr/>
          <a:lstStyle/>
          <a:p>
            <a:fld id="{8832E0EF-D41B-4E6E-9E69-ACC006D87DD9}" type="datetimeFigureOut">
              <a:rPr lang="en-US" smtClean="0"/>
              <a:t>2/5/2025</a:t>
            </a:fld>
            <a:endParaRPr lang="en-US"/>
          </a:p>
        </p:txBody>
      </p:sp>
      <p:sp>
        <p:nvSpPr>
          <p:cNvPr id="5" name="Footer Placeholder 4">
            <a:extLst>
              <a:ext uri="{FF2B5EF4-FFF2-40B4-BE49-F238E27FC236}">
                <a16:creationId xmlns:a16="http://schemas.microsoft.com/office/drawing/2014/main" id="{088EC1C9-BB28-D643-9036-B408E2808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7295D-B66C-F34D-AA6A-F44304EA77EA}"/>
              </a:ext>
            </a:extLst>
          </p:cNvPr>
          <p:cNvSpPr>
            <a:spLocks noGrp="1"/>
          </p:cNvSpPr>
          <p:nvPr>
            <p:ph type="sldNum" sz="quarter" idx="12"/>
          </p:nvPr>
        </p:nvSpPr>
        <p:spPr/>
        <p:txBody>
          <a:bodyPr/>
          <a:lstStyle/>
          <a:p>
            <a:fld id="{A4E640EE-23A9-4FBD-ACC7-033EA89F5EE7}" type="slidenum">
              <a:rPr lang="en-US" smtClean="0"/>
              <a:t>‹#›</a:t>
            </a:fld>
            <a:endParaRPr lang="en-US"/>
          </a:p>
        </p:txBody>
      </p:sp>
    </p:spTree>
    <p:extLst>
      <p:ext uri="{BB962C8B-B14F-4D97-AF65-F5344CB8AC3E}">
        <p14:creationId xmlns:p14="http://schemas.microsoft.com/office/powerpoint/2010/main" val="139268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3776C-3C30-404A-A61B-0BA6FAB6DB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D90B4B-F455-F04B-B7D8-D2E7B389A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78BEDB-5651-184C-94C6-F37B17D5E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BFCE36-4EE7-454D-A1A3-F74DCE9F46F1}"/>
              </a:ext>
            </a:extLst>
          </p:cNvPr>
          <p:cNvSpPr>
            <a:spLocks noGrp="1"/>
          </p:cNvSpPr>
          <p:nvPr>
            <p:ph type="dt" sz="half" idx="10"/>
          </p:nvPr>
        </p:nvSpPr>
        <p:spPr/>
        <p:txBody>
          <a:bodyPr/>
          <a:lstStyle/>
          <a:p>
            <a:fld id="{8832E0EF-D41B-4E6E-9E69-ACC006D87DD9}" type="datetimeFigureOut">
              <a:rPr lang="en-US" smtClean="0"/>
              <a:t>2/5/2025</a:t>
            </a:fld>
            <a:endParaRPr lang="en-US"/>
          </a:p>
        </p:txBody>
      </p:sp>
      <p:sp>
        <p:nvSpPr>
          <p:cNvPr id="6" name="Footer Placeholder 5">
            <a:extLst>
              <a:ext uri="{FF2B5EF4-FFF2-40B4-BE49-F238E27FC236}">
                <a16:creationId xmlns:a16="http://schemas.microsoft.com/office/drawing/2014/main" id="{3B6A1961-B753-ED46-966D-FAEBC0BB8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D2F9D-1E1A-4940-AC85-E16C6FB6DDBA}"/>
              </a:ext>
            </a:extLst>
          </p:cNvPr>
          <p:cNvSpPr>
            <a:spLocks noGrp="1"/>
          </p:cNvSpPr>
          <p:nvPr>
            <p:ph type="sldNum" sz="quarter" idx="12"/>
          </p:nvPr>
        </p:nvSpPr>
        <p:spPr/>
        <p:txBody>
          <a:bodyPr/>
          <a:lstStyle/>
          <a:p>
            <a:fld id="{A4E640EE-23A9-4FBD-ACC7-033EA89F5EE7}" type="slidenum">
              <a:rPr lang="en-US" smtClean="0"/>
              <a:t>‹#›</a:t>
            </a:fld>
            <a:endParaRPr lang="en-US"/>
          </a:p>
        </p:txBody>
      </p:sp>
    </p:spTree>
    <p:extLst>
      <p:ext uri="{BB962C8B-B14F-4D97-AF65-F5344CB8AC3E}">
        <p14:creationId xmlns:p14="http://schemas.microsoft.com/office/powerpoint/2010/main" val="222359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1DFE-4335-3A44-9FD7-0D6217226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197374-00E7-CE40-AEB3-DBFFC5D57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6DA82FB-B340-F343-BD8C-A0192BEAB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4690BB-2B43-DD49-908F-4DBA92BDC66D}"/>
              </a:ext>
            </a:extLst>
          </p:cNvPr>
          <p:cNvSpPr>
            <a:spLocks noGrp="1"/>
          </p:cNvSpPr>
          <p:nvPr>
            <p:ph type="dt" sz="half" idx="10"/>
          </p:nvPr>
        </p:nvSpPr>
        <p:spPr/>
        <p:txBody>
          <a:bodyPr/>
          <a:lstStyle/>
          <a:p>
            <a:fld id="{8832E0EF-D41B-4E6E-9E69-ACC006D87DD9}" type="datetimeFigureOut">
              <a:rPr lang="en-US" smtClean="0"/>
              <a:t>2/5/2025</a:t>
            </a:fld>
            <a:endParaRPr lang="en-US"/>
          </a:p>
        </p:txBody>
      </p:sp>
      <p:sp>
        <p:nvSpPr>
          <p:cNvPr id="6" name="Footer Placeholder 5">
            <a:extLst>
              <a:ext uri="{FF2B5EF4-FFF2-40B4-BE49-F238E27FC236}">
                <a16:creationId xmlns:a16="http://schemas.microsoft.com/office/drawing/2014/main" id="{343B8A05-EC79-8044-B4B1-9F855DE17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89100-42F7-C74D-AD91-63DC957E6865}"/>
              </a:ext>
            </a:extLst>
          </p:cNvPr>
          <p:cNvSpPr>
            <a:spLocks noGrp="1"/>
          </p:cNvSpPr>
          <p:nvPr>
            <p:ph type="sldNum" sz="quarter" idx="12"/>
          </p:nvPr>
        </p:nvSpPr>
        <p:spPr/>
        <p:txBody>
          <a:bodyPr/>
          <a:lstStyle/>
          <a:p>
            <a:fld id="{A4E640EE-23A9-4FBD-ACC7-033EA89F5EE7}" type="slidenum">
              <a:rPr lang="en-US" smtClean="0"/>
              <a:t>‹#›</a:t>
            </a:fld>
            <a:endParaRPr lang="en-US"/>
          </a:p>
        </p:txBody>
      </p:sp>
    </p:spTree>
    <p:extLst>
      <p:ext uri="{BB962C8B-B14F-4D97-AF65-F5344CB8AC3E}">
        <p14:creationId xmlns:p14="http://schemas.microsoft.com/office/powerpoint/2010/main" val="343301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9D96-A676-0046-BC0B-1C2B0601FA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52DEB-B612-6C4D-9EA0-F9E7A171B4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007B2A-9C71-9F41-BF50-0351D410FD58}"/>
              </a:ext>
            </a:extLst>
          </p:cNvPr>
          <p:cNvSpPr>
            <a:spLocks noGrp="1"/>
          </p:cNvSpPr>
          <p:nvPr>
            <p:ph type="dt" sz="half" idx="10"/>
          </p:nvPr>
        </p:nvSpPr>
        <p:spPr/>
        <p:txBody>
          <a:bodyPr/>
          <a:lstStyle/>
          <a:p>
            <a:fld id="{8832E0EF-D41B-4E6E-9E69-ACC006D87DD9}" type="datetimeFigureOut">
              <a:rPr lang="en-US" smtClean="0"/>
              <a:t>2/5/2025</a:t>
            </a:fld>
            <a:endParaRPr lang="en-US"/>
          </a:p>
        </p:txBody>
      </p:sp>
      <p:sp>
        <p:nvSpPr>
          <p:cNvPr id="5" name="Footer Placeholder 4">
            <a:extLst>
              <a:ext uri="{FF2B5EF4-FFF2-40B4-BE49-F238E27FC236}">
                <a16:creationId xmlns:a16="http://schemas.microsoft.com/office/drawing/2014/main" id="{C4195A5B-08B8-7643-9207-784C71732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9161C-F0D8-AB48-B6DF-0713CC4AA3D9}"/>
              </a:ext>
            </a:extLst>
          </p:cNvPr>
          <p:cNvSpPr>
            <a:spLocks noGrp="1"/>
          </p:cNvSpPr>
          <p:nvPr>
            <p:ph type="sldNum" sz="quarter" idx="12"/>
          </p:nvPr>
        </p:nvSpPr>
        <p:spPr/>
        <p:txBody>
          <a:bodyPr/>
          <a:lstStyle/>
          <a:p>
            <a:fld id="{A4E640EE-23A9-4FBD-ACC7-033EA89F5EE7}" type="slidenum">
              <a:rPr lang="en-US" smtClean="0"/>
              <a:t>‹#›</a:t>
            </a:fld>
            <a:endParaRPr lang="en-US"/>
          </a:p>
        </p:txBody>
      </p:sp>
    </p:spTree>
    <p:extLst>
      <p:ext uri="{BB962C8B-B14F-4D97-AF65-F5344CB8AC3E}">
        <p14:creationId xmlns:p14="http://schemas.microsoft.com/office/powerpoint/2010/main" val="659135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A013CC-E1BB-6F41-8625-9640F79268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262ECB-7E2A-7446-8E56-3808B49B60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8E05FF-BE61-4447-BCE4-D3AB6B77458E}"/>
              </a:ext>
            </a:extLst>
          </p:cNvPr>
          <p:cNvSpPr>
            <a:spLocks noGrp="1"/>
          </p:cNvSpPr>
          <p:nvPr>
            <p:ph type="dt" sz="half" idx="10"/>
          </p:nvPr>
        </p:nvSpPr>
        <p:spPr/>
        <p:txBody>
          <a:bodyPr/>
          <a:lstStyle/>
          <a:p>
            <a:fld id="{8832E0EF-D41B-4E6E-9E69-ACC006D87DD9}" type="datetimeFigureOut">
              <a:rPr lang="en-US" smtClean="0"/>
              <a:t>2/5/2025</a:t>
            </a:fld>
            <a:endParaRPr lang="en-US"/>
          </a:p>
        </p:txBody>
      </p:sp>
      <p:sp>
        <p:nvSpPr>
          <p:cNvPr id="5" name="Footer Placeholder 4">
            <a:extLst>
              <a:ext uri="{FF2B5EF4-FFF2-40B4-BE49-F238E27FC236}">
                <a16:creationId xmlns:a16="http://schemas.microsoft.com/office/drawing/2014/main" id="{471970A3-43B8-9F44-80D7-30B7A71CA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F3DDF-00D6-E543-B64F-BB47461E9076}"/>
              </a:ext>
            </a:extLst>
          </p:cNvPr>
          <p:cNvSpPr>
            <a:spLocks noGrp="1"/>
          </p:cNvSpPr>
          <p:nvPr>
            <p:ph type="sldNum" sz="quarter" idx="12"/>
          </p:nvPr>
        </p:nvSpPr>
        <p:spPr/>
        <p:txBody>
          <a:bodyPr/>
          <a:lstStyle/>
          <a:p>
            <a:fld id="{A4E640EE-23A9-4FBD-ACC7-033EA89F5EE7}" type="slidenum">
              <a:rPr lang="en-US" smtClean="0"/>
              <a:t>‹#›</a:t>
            </a:fld>
            <a:endParaRPr lang="en-US"/>
          </a:p>
        </p:txBody>
      </p:sp>
    </p:spTree>
    <p:extLst>
      <p:ext uri="{BB962C8B-B14F-4D97-AF65-F5344CB8AC3E}">
        <p14:creationId xmlns:p14="http://schemas.microsoft.com/office/powerpoint/2010/main" val="341978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AD3C5F-7BA5-4206-90C3-898D13024AB5}"/>
              </a:ext>
            </a:extLst>
          </p:cNvPr>
          <p:cNvSpPr>
            <a:spLocks noGrp="1"/>
          </p:cNvSpPr>
          <p:nvPr>
            <p:ph type="dt" sz="half" idx="10"/>
          </p:nvPr>
        </p:nvSpPr>
        <p:spPr/>
        <p:txBody>
          <a:bodyPr/>
          <a:lstStyle/>
          <a:p>
            <a:fld id="{8832E0EF-D41B-4E6E-9E69-ACC006D87DD9}" type="datetimeFigureOut">
              <a:rPr lang="en-US" smtClean="0"/>
              <a:t>2/5/2025</a:t>
            </a:fld>
            <a:endParaRPr lang="en-US"/>
          </a:p>
        </p:txBody>
      </p:sp>
      <p:sp>
        <p:nvSpPr>
          <p:cNvPr id="4" name="Footer Placeholder 3">
            <a:extLst>
              <a:ext uri="{FF2B5EF4-FFF2-40B4-BE49-F238E27FC236}">
                <a16:creationId xmlns:a16="http://schemas.microsoft.com/office/drawing/2014/main" id="{D8C4FCB6-1659-41AD-ADCF-BF2E428C19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B37EA-C7F8-4C50-BE2B-40DCDA5CF6D2}"/>
              </a:ext>
            </a:extLst>
          </p:cNvPr>
          <p:cNvSpPr>
            <a:spLocks noGrp="1"/>
          </p:cNvSpPr>
          <p:nvPr>
            <p:ph type="sldNum" sz="quarter" idx="12"/>
          </p:nvPr>
        </p:nvSpPr>
        <p:spPr/>
        <p:txBody>
          <a:bodyPr/>
          <a:lstStyle/>
          <a:p>
            <a:fld id="{A4E640EE-23A9-4FBD-ACC7-033EA89F5EE7}" type="slidenum">
              <a:rPr lang="en-US" smtClean="0"/>
              <a:t>‹#›</a:t>
            </a:fld>
            <a:endParaRPr lang="en-US"/>
          </a:p>
        </p:txBody>
      </p:sp>
      <p:pic>
        <p:nvPicPr>
          <p:cNvPr id="6" name="Picture 5">
            <a:extLst>
              <a:ext uri="{FF2B5EF4-FFF2-40B4-BE49-F238E27FC236}">
                <a16:creationId xmlns:a16="http://schemas.microsoft.com/office/drawing/2014/main" id="{39D65A39-2181-421D-93B4-FAB391C30A81}"/>
              </a:ext>
            </a:extLst>
          </p:cNvPr>
          <p:cNvPicPr>
            <a:picLocks noChangeAspect="1"/>
          </p:cNvPicPr>
          <p:nvPr userDrawn="1"/>
        </p:nvPicPr>
        <p:blipFill>
          <a:blip r:embed="rId2"/>
          <a:srcRect/>
          <a:stretch/>
        </p:blipFill>
        <p:spPr>
          <a:xfrm>
            <a:off x="0" y="-41945"/>
            <a:ext cx="12192000" cy="6858000"/>
          </a:xfrm>
          <a:prstGeom prst="rect">
            <a:avLst/>
          </a:prstGeom>
        </p:spPr>
      </p:pic>
    </p:spTree>
    <p:extLst>
      <p:ext uri="{BB962C8B-B14F-4D97-AF65-F5344CB8AC3E}">
        <p14:creationId xmlns:p14="http://schemas.microsoft.com/office/powerpoint/2010/main" val="258788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9D96-A676-0046-BC0B-1C2B0601FA86}"/>
              </a:ext>
            </a:extLst>
          </p:cNvPr>
          <p:cNvSpPr>
            <a:spLocks noGrp="1"/>
          </p:cNvSpPr>
          <p:nvPr>
            <p:ph type="title"/>
          </p:nvPr>
        </p:nvSpPr>
        <p:spPr>
          <a:xfrm>
            <a:off x="838200" y="320675"/>
            <a:ext cx="10515600" cy="1325563"/>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EF52DEB-B612-6C4D-9EA0-F9E7A171B455}"/>
              </a:ext>
            </a:extLst>
          </p:cNvPr>
          <p:cNvSpPr>
            <a:spLocks noGrp="1"/>
          </p:cNvSpPr>
          <p:nvPr>
            <p:ph type="body" orient="vert" idx="1"/>
          </p:nvPr>
        </p:nvSpPr>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007B2A-9C71-9F41-BF50-0351D410FD58}"/>
              </a:ext>
            </a:extLst>
          </p:cNvPr>
          <p:cNvSpPr>
            <a:spLocks noGrp="1"/>
          </p:cNvSpPr>
          <p:nvPr>
            <p:ph type="dt" sz="half" idx="10"/>
          </p:nvPr>
        </p:nvSpPr>
        <p:spPr/>
        <p:txBody>
          <a:bodyPr/>
          <a:lstStyle/>
          <a:p>
            <a:fld id="{8832E0EF-D41B-4E6E-9E69-ACC006D87DD9}" type="datetimeFigureOut">
              <a:rPr lang="en-US" smtClean="0"/>
              <a:t>2/5/2025</a:t>
            </a:fld>
            <a:endParaRPr lang="en-US"/>
          </a:p>
        </p:txBody>
      </p:sp>
      <p:sp>
        <p:nvSpPr>
          <p:cNvPr id="5" name="Footer Placeholder 4">
            <a:extLst>
              <a:ext uri="{FF2B5EF4-FFF2-40B4-BE49-F238E27FC236}">
                <a16:creationId xmlns:a16="http://schemas.microsoft.com/office/drawing/2014/main" id="{C4195A5B-08B8-7643-9207-784C71732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9161C-F0D8-AB48-B6DF-0713CC4AA3D9}"/>
              </a:ext>
            </a:extLst>
          </p:cNvPr>
          <p:cNvSpPr>
            <a:spLocks noGrp="1"/>
          </p:cNvSpPr>
          <p:nvPr>
            <p:ph type="sldNum" sz="quarter" idx="12"/>
          </p:nvPr>
        </p:nvSpPr>
        <p:spPr/>
        <p:txBody>
          <a:bodyPr/>
          <a:lstStyle/>
          <a:p>
            <a:fld id="{A4E640EE-23A9-4FBD-ACC7-033EA89F5EE7}" type="slidenum">
              <a:rPr lang="en-US" smtClean="0"/>
              <a:t>‹#›</a:t>
            </a:fld>
            <a:endParaRPr lang="en-US"/>
          </a:p>
        </p:txBody>
      </p:sp>
    </p:spTree>
    <p:extLst>
      <p:ext uri="{BB962C8B-B14F-4D97-AF65-F5344CB8AC3E}">
        <p14:creationId xmlns:p14="http://schemas.microsoft.com/office/powerpoint/2010/main" val="102009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1">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E05B884-35CA-A448-BABC-96093910FE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5B83629C-30F0-4C7E-9183-CEFC66C7B27B}"/>
              </a:ext>
            </a:extLst>
          </p:cNvPr>
          <p:cNvSpPr>
            <a:spLocks noGrp="1"/>
          </p:cNvSpPr>
          <p:nvPr>
            <p:ph type="title"/>
          </p:nvPr>
        </p:nvSpPr>
        <p:spPr>
          <a:xfrm>
            <a:off x="838200" y="426635"/>
            <a:ext cx="10515600" cy="895089"/>
          </a:xfrm>
        </p:spPr>
        <p:txBody>
          <a:bodyPr anchor="b">
            <a:normAutofit/>
          </a:bodyPr>
          <a:lstStyle>
            <a:lvl1pPr>
              <a:defRPr sz="44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10A09A4-BA7B-407F-B452-990B90EC1454}"/>
              </a:ext>
            </a:extLst>
          </p:cNvPr>
          <p:cNvSpPr>
            <a:spLocks noGrp="1"/>
          </p:cNvSpPr>
          <p:nvPr>
            <p:ph sz="half" idx="1"/>
          </p:nvPr>
        </p:nvSpPr>
        <p:spPr>
          <a:xfrm>
            <a:off x="838200" y="1542992"/>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51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9A9D4-2A6C-5E4A-A8A2-C3DF093AB6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990F7-C140-A445-8ECF-58C21C4CD0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93CDEF-6BE8-9642-8847-AF95CFA76201}"/>
              </a:ext>
            </a:extLst>
          </p:cNvPr>
          <p:cNvSpPr>
            <a:spLocks noGrp="1"/>
          </p:cNvSpPr>
          <p:nvPr>
            <p:ph type="dt" sz="half" idx="10"/>
          </p:nvPr>
        </p:nvSpPr>
        <p:spPr/>
        <p:txBody>
          <a:bodyPr/>
          <a:lstStyle/>
          <a:p>
            <a:fld id="{8832E0EF-D41B-4E6E-9E69-ACC006D87DD9}" type="datetimeFigureOut">
              <a:rPr lang="en-US" smtClean="0"/>
              <a:t>2/5/2025</a:t>
            </a:fld>
            <a:endParaRPr lang="en-US"/>
          </a:p>
        </p:txBody>
      </p:sp>
      <p:sp>
        <p:nvSpPr>
          <p:cNvPr id="5" name="Footer Placeholder 4">
            <a:extLst>
              <a:ext uri="{FF2B5EF4-FFF2-40B4-BE49-F238E27FC236}">
                <a16:creationId xmlns:a16="http://schemas.microsoft.com/office/drawing/2014/main" id="{6A34C096-81FF-E24B-9DB6-5B58CDFA0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86156-4371-3A4F-A3AB-4BA82D805075}"/>
              </a:ext>
            </a:extLst>
          </p:cNvPr>
          <p:cNvSpPr>
            <a:spLocks noGrp="1"/>
          </p:cNvSpPr>
          <p:nvPr>
            <p:ph type="sldNum" sz="quarter" idx="12"/>
          </p:nvPr>
        </p:nvSpPr>
        <p:spPr/>
        <p:txBody>
          <a:bodyPr/>
          <a:lstStyle/>
          <a:p>
            <a:fld id="{A4E640EE-23A9-4FBD-ACC7-033EA89F5EE7}" type="slidenum">
              <a:rPr lang="en-US" smtClean="0"/>
              <a:t>‹#›</a:t>
            </a:fld>
            <a:endParaRPr lang="en-US"/>
          </a:p>
        </p:txBody>
      </p:sp>
    </p:spTree>
    <p:extLst>
      <p:ext uri="{BB962C8B-B14F-4D97-AF65-F5344CB8AC3E}">
        <p14:creationId xmlns:p14="http://schemas.microsoft.com/office/powerpoint/2010/main" val="203650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00B0-A18C-6448-B2FB-8E47451AA4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F9730-9C23-954F-BEED-71E357FE2B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EA06D-CAE3-F24C-93BB-12F48EF585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00C058-32BE-1E48-9284-23D2A480CA23}"/>
              </a:ext>
            </a:extLst>
          </p:cNvPr>
          <p:cNvSpPr>
            <a:spLocks noGrp="1"/>
          </p:cNvSpPr>
          <p:nvPr>
            <p:ph type="dt" sz="half" idx="10"/>
          </p:nvPr>
        </p:nvSpPr>
        <p:spPr/>
        <p:txBody>
          <a:bodyPr/>
          <a:lstStyle/>
          <a:p>
            <a:fld id="{8832E0EF-D41B-4E6E-9E69-ACC006D87DD9}" type="datetimeFigureOut">
              <a:rPr lang="en-US" smtClean="0"/>
              <a:t>2/5/2025</a:t>
            </a:fld>
            <a:endParaRPr lang="en-US"/>
          </a:p>
        </p:txBody>
      </p:sp>
      <p:sp>
        <p:nvSpPr>
          <p:cNvPr id="6" name="Footer Placeholder 5">
            <a:extLst>
              <a:ext uri="{FF2B5EF4-FFF2-40B4-BE49-F238E27FC236}">
                <a16:creationId xmlns:a16="http://schemas.microsoft.com/office/drawing/2014/main" id="{2D00BFEF-0625-4544-8581-6B4328D904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6986FF-71B5-B14A-AE08-4A5130B792C9}"/>
              </a:ext>
            </a:extLst>
          </p:cNvPr>
          <p:cNvSpPr>
            <a:spLocks noGrp="1"/>
          </p:cNvSpPr>
          <p:nvPr>
            <p:ph type="sldNum" sz="quarter" idx="12"/>
          </p:nvPr>
        </p:nvSpPr>
        <p:spPr/>
        <p:txBody>
          <a:bodyPr/>
          <a:lstStyle/>
          <a:p>
            <a:fld id="{A4E640EE-23A9-4FBD-ACC7-033EA89F5EE7}" type="slidenum">
              <a:rPr lang="en-US" smtClean="0"/>
              <a:t>‹#›</a:t>
            </a:fld>
            <a:endParaRPr lang="en-US"/>
          </a:p>
        </p:txBody>
      </p:sp>
    </p:spTree>
    <p:extLst>
      <p:ext uri="{BB962C8B-B14F-4D97-AF65-F5344CB8AC3E}">
        <p14:creationId xmlns:p14="http://schemas.microsoft.com/office/powerpoint/2010/main" val="40765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55AB-88C4-9D4F-9103-E1EB7B4FE4D4}"/>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2D2A38-7145-E246-A474-18714F4E92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9CD00B-BBAC-B548-9DB0-E0015F1EB4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BF81A3-BFCE-9747-AD12-8A35164A9F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CA0B7A-A299-8C43-86A4-F7F390A5338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61F6CE-89D4-314D-BB2F-E0EE5C6EA63E}"/>
              </a:ext>
            </a:extLst>
          </p:cNvPr>
          <p:cNvSpPr>
            <a:spLocks noGrp="1"/>
          </p:cNvSpPr>
          <p:nvPr>
            <p:ph type="dt" sz="half" idx="10"/>
          </p:nvPr>
        </p:nvSpPr>
        <p:spPr/>
        <p:txBody>
          <a:bodyPr/>
          <a:lstStyle/>
          <a:p>
            <a:fld id="{8832E0EF-D41B-4E6E-9E69-ACC006D87DD9}" type="datetimeFigureOut">
              <a:rPr lang="en-US" smtClean="0"/>
              <a:t>2/5/2025</a:t>
            </a:fld>
            <a:endParaRPr lang="en-US"/>
          </a:p>
        </p:txBody>
      </p:sp>
      <p:sp>
        <p:nvSpPr>
          <p:cNvPr id="8" name="Footer Placeholder 7">
            <a:extLst>
              <a:ext uri="{FF2B5EF4-FFF2-40B4-BE49-F238E27FC236}">
                <a16:creationId xmlns:a16="http://schemas.microsoft.com/office/drawing/2014/main" id="{B5C6BC73-FDF1-7241-867A-52E96889F7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4349A2-2FE1-1B44-A8A3-A171781FA942}"/>
              </a:ext>
            </a:extLst>
          </p:cNvPr>
          <p:cNvSpPr>
            <a:spLocks noGrp="1"/>
          </p:cNvSpPr>
          <p:nvPr>
            <p:ph type="sldNum" sz="quarter" idx="12"/>
          </p:nvPr>
        </p:nvSpPr>
        <p:spPr/>
        <p:txBody>
          <a:bodyPr/>
          <a:lstStyle/>
          <a:p>
            <a:fld id="{A4E640EE-23A9-4FBD-ACC7-033EA89F5EE7}" type="slidenum">
              <a:rPr lang="en-US" smtClean="0"/>
              <a:t>‹#›</a:t>
            </a:fld>
            <a:endParaRPr lang="en-US"/>
          </a:p>
        </p:txBody>
      </p:sp>
    </p:spTree>
    <p:extLst>
      <p:ext uri="{BB962C8B-B14F-4D97-AF65-F5344CB8AC3E}">
        <p14:creationId xmlns:p14="http://schemas.microsoft.com/office/powerpoint/2010/main" val="115694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2A9C-7F04-544E-B4BB-D46CD03AEF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7F4B83-74C7-1742-A3E4-5F475DAA3BE6}"/>
              </a:ext>
            </a:extLst>
          </p:cNvPr>
          <p:cNvSpPr>
            <a:spLocks noGrp="1"/>
          </p:cNvSpPr>
          <p:nvPr>
            <p:ph type="dt" sz="half" idx="10"/>
          </p:nvPr>
        </p:nvSpPr>
        <p:spPr/>
        <p:txBody>
          <a:bodyPr/>
          <a:lstStyle/>
          <a:p>
            <a:fld id="{8832E0EF-D41B-4E6E-9E69-ACC006D87DD9}" type="datetimeFigureOut">
              <a:rPr lang="en-US" smtClean="0"/>
              <a:t>2/5/2025</a:t>
            </a:fld>
            <a:endParaRPr lang="en-US"/>
          </a:p>
        </p:txBody>
      </p:sp>
      <p:sp>
        <p:nvSpPr>
          <p:cNvPr id="4" name="Footer Placeholder 3">
            <a:extLst>
              <a:ext uri="{FF2B5EF4-FFF2-40B4-BE49-F238E27FC236}">
                <a16:creationId xmlns:a16="http://schemas.microsoft.com/office/drawing/2014/main" id="{60472CBA-4F1E-154D-9C47-644C190E28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14AC12-1D72-DF4C-BD1C-A15705CE4B8E}"/>
              </a:ext>
            </a:extLst>
          </p:cNvPr>
          <p:cNvSpPr>
            <a:spLocks noGrp="1"/>
          </p:cNvSpPr>
          <p:nvPr>
            <p:ph type="sldNum" sz="quarter" idx="12"/>
          </p:nvPr>
        </p:nvSpPr>
        <p:spPr/>
        <p:txBody>
          <a:bodyPr/>
          <a:lstStyle/>
          <a:p>
            <a:fld id="{A4E640EE-23A9-4FBD-ACC7-033EA89F5EE7}" type="slidenum">
              <a:rPr lang="en-US" smtClean="0"/>
              <a:t>‹#›</a:t>
            </a:fld>
            <a:endParaRPr lang="en-US"/>
          </a:p>
        </p:txBody>
      </p:sp>
    </p:spTree>
    <p:extLst>
      <p:ext uri="{BB962C8B-B14F-4D97-AF65-F5344CB8AC3E}">
        <p14:creationId xmlns:p14="http://schemas.microsoft.com/office/powerpoint/2010/main" val="269625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463C96-3B2C-114E-AD28-1ED9B4242850}"/>
              </a:ext>
            </a:extLst>
          </p:cNvPr>
          <p:cNvSpPr>
            <a:spLocks noGrp="1"/>
          </p:cNvSpPr>
          <p:nvPr>
            <p:ph type="dt" sz="half" idx="10"/>
          </p:nvPr>
        </p:nvSpPr>
        <p:spPr/>
        <p:txBody>
          <a:bodyPr/>
          <a:lstStyle/>
          <a:p>
            <a:fld id="{8832E0EF-D41B-4E6E-9E69-ACC006D87DD9}" type="datetimeFigureOut">
              <a:rPr lang="en-US" smtClean="0"/>
              <a:t>2/5/2025</a:t>
            </a:fld>
            <a:endParaRPr lang="en-US"/>
          </a:p>
        </p:txBody>
      </p:sp>
      <p:sp>
        <p:nvSpPr>
          <p:cNvPr id="3" name="Footer Placeholder 2">
            <a:extLst>
              <a:ext uri="{FF2B5EF4-FFF2-40B4-BE49-F238E27FC236}">
                <a16:creationId xmlns:a16="http://schemas.microsoft.com/office/drawing/2014/main" id="{392F23DD-110F-404C-BD69-A8BD4C9C9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B27FF3-299F-0940-97E3-A6058AC2DF7F}"/>
              </a:ext>
            </a:extLst>
          </p:cNvPr>
          <p:cNvSpPr>
            <a:spLocks noGrp="1"/>
          </p:cNvSpPr>
          <p:nvPr>
            <p:ph type="sldNum" sz="quarter" idx="12"/>
          </p:nvPr>
        </p:nvSpPr>
        <p:spPr/>
        <p:txBody>
          <a:bodyPr/>
          <a:lstStyle/>
          <a:p>
            <a:fld id="{A4E640EE-23A9-4FBD-ACC7-033EA89F5EE7}" type="slidenum">
              <a:rPr lang="en-US" smtClean="0"/>
              <a:t>‹#›</a:t>
            </a:fld>
            <a:endParaRPr lang="en-US"/>
          </a:p>
        </p:txBody>
      </p:sp>
    </p:spTree>
    <p:extLst>
      <p:ext uri="{BB962C8B-B14F-4D97-AF65-F5344CB8AC3E}">
        <p14:creationId xmlns:p14="http://schemas.microsoft.com/office/powerpoint/2010/main" val="127737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7989AD-6DA6-204C-B78A-DFDA13DDA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7BD36A-33A6-8542-BFCA-5443000FF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609F6-2A0B-5C45-8515-9925CF98B2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oudy Old Style" panose="02020502050305020303" pitchFamily="18" charset="0"/>
              </a:defRPr>
            </a:lvl1pPr>
          </a:lstStyle>
          <a:p>
            <a:fld id="{8832E0EF-D41B-4E6E-9E69-ACC006D87DD9}" type="datetimeFigureOut">
              <a:rPr lang="en-US" smtClean="0"/>
              <a:t>2/5/2025</a:t>
            </a:fld>
            <a:endParaRPr lang="en-US"/>
          </a:p>
        </p:txBody>
      </p:sp>
      <p:sp>
        <p:nvSpPr>
          <p:cNvPr id="5" name="Footer Placeholder 4">
            <a:extLst>
              <a:ext uri="{FF2B5EF4-FFF2-40B4-BE49-F238E27FC236}">
                <a16:creationId xmlns:a16="http://schemas.microsoft.com/office/drawing/2014/main" id="{E9E6B5D2-203A-F54A-8FF7-8D84752DE2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oudy Old Style" panose="02020502050305020303" pitchFamily="18" charset="0"/>
              </a:defRPr>
            </a:lvl1pPr>
          </a:lstStyle>
          <a:p>
            <a:endParaRPr lang="en-US"/>
          </a:p>
        </p:txBody>
      </p:sp>
      <p:sp>
        <p:nvSpPr>
          <p:cNvPr id="6" name="Slide Number Placeholder 5">
            <a:extLst>
              <a:ext uri="{FF2B5EF4-FFF2-40B4-BE49-F238E27FC236}">
                <a16:creationId xmlns:a16="http://schemas.microsoft.com/office/drawing/2014/main" id="{863A0046-5016-1240-B67A-227E8039F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oudy Old Style" panose="02020502050305020303" pitchFamily="18" charset="0"/>
              </a:defRPr>
            </a:lvl1pPr>
          </a:lstStyle>
          <a:p>
            <a:fld id="{A4E640EE-23A9-4FBD-ACC7-033EA89F5EE7}" type="slidenum">
              <a:rPr lang="en-US" smtClean="0"/>
              <a:t>‹#›</a:t>
            </a:fld>
            <a:endParaRPr lang="en-US"/>
          </a:p>
        </p:txBody>
      </p:sp>
    </p:spTree>
    <p:extLst>
      <p:ext uri="{BB962C8B-B14F-4D97-AF65-F5344CB8AC3E}">
        <p14:creationId xmlns:p14="http://schemas.microsoft.com/office/powerpoint/2010/main" val="1029028424"/>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Goudy Old Style" panose="020205020503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udy Old Style" panose="020205020503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udy Old Style" panose="020205020503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udy Old Style" panose="0202050205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odk.org/about-odk/history/women/" TargetMode="External"/><Relationship Id="rId2" Type="http://schemas.openxmlformats.org/officeDocument/2006/relationships/hyperlink" Target="https://odk.org/about-odk/history/inclusiv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odk.org/about-odk/leadership/governing-committee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odk.org/about-odk/leadership/operating-committee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odk.org/about-odk/history/founders-2/" TargetMode="External"/><Relationship Id="rId2" Type="http://schemas.openxmlformats.org/officeDocument/2006/relationships/hyperlink" Target="https://odk.org/about-odk/mission/five-pillar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ek63gckf9hv.exactdn.com/wp-content/uploads/2021/09/Charter-Relationship-Statement-2019.pdf"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odk.org/circle-officers/circle-minimum-standards"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odk.org/diversity-equal-opportunity-statement/"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odk.org/circle-officers/circle-minimum-standards/" TargetMode="External"/><Relationship Id="rId2" Type="http://schemas.openxmlformats.org/officeDocument/2006/relationships/hyperlink" Target="https://odk.org/circle-officers/recognition-awards/circle-recognition/"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odk.org/student-officer-update" TargetMode="External"/><Relationship Id="rId2" Type="http://schemas.openxmlformats.org/officeDocument/2006/relationships/hyperlink" Target="https://odk.org/circle-officers/circle-advisor-agreement/"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odk.org/wp-content/uploads/2022/10/Circle-Advisor-Coordinator-Transition-Checklist.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odk.org/wp-content/uploads/2025/02/Transition-Process-for-Student-Officers.pdf"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odk.org/circle-officers/circle-advisor-agreement/?authuser=0"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odk.org/circle-officers/share-campus-news-2/" TargetMode="External"/><Relationship Id="rId2" Type="http://schemas.openxmlformats.org/officeDocument/2006/relationships/hyperlink" Target="https://odk.org/circle-officers/circle-annual-report/"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odk.org/members/qualifications-membership/"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odk.org/circle-officers/recruitment-materials/?authuser=0"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odk.org/wp-content/uploads/2024/09/Interactive-Circle-Recruitment-Timeline-FY2025.xlsx"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odk.org/recruitment-materials-order-form/"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odk.org/about-odk/leadership/board-trustees/" TargetMode="External"/><Relationship Id="rId2" Type="http://schemas.openxmlformats.org/officeDocument/2006/relationships/hyperlink" Target="https://odk.org/about-odk/leadership/staff/"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s://odk.org/recruitment-and-initiation-guide/?authuser=0"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s://odk.org/recruitment-and-initiation-guide/?authuser=0"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https://odk.org/programs/scholarships/?authuser=0"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odk.org/programs/signature-programs/signature-leadership-programs/?authuser=0" TargetMode="External"/><Relationship Id="rId2" Type="http://schemas.openxmlformats.org/officeDocument/2006/relationships/hyperlink" Target="https://odk.org/program-report/?authuser=0" TargetMode="External"/><Relationship Id="rId1" Type="http://schemas.openxmlformats.org/officeDocument/2006/relationships/slideLayout" Target="../slideLayouts/slideLayout4.xml"/><Relationship Id="rId4" Type="http://schemas.openxmlformats.org/officeDocument/2006/relationships/hyperlink" Target="https://odk.org/programs/signature-programs/signature-service-programs/?authuser=0"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odk.org/programs/claygrants/?authuser=0"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odk.org/odkservicetheme/" TargetMode="External"/><Relationship Id="rId2" Type="http://schemas.openxmlformats.org/officeDocument/2006/relationships/hyperlink" Target="https://odk.org/programs/national-day-service/?authuser=0" TargetMode="External"/><Relationship Id="rId1" Type="http://schemas.openxmlformats.org/officeDocument/2006/relationships/slideLayout" Target="../slideLayouts/slideLayout4.xml"/><Relationship Id="rId4" Type="http://schemas.openxmlformats.org/officeDocument/2006/relationships/hyperlink" Target="https://odk.org/donate/national-day-of-giving/?authuser=0"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orms.gle/a3fGMd5BLYFEk8Mc7"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s://odk.org/about-odk/fast-fact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dk.org/members/benefits-membership/"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odk.org/brand-image-request-form/" TargetMode="External"/><Relationship Id="rId2" Type="http://schemas.openxmlformats.org/officeDocument/2006/relationships/hyperlink" Target="https://odk.org/circle-officers/branding_templates/branding-editorial-guideline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24E543-FB4A-45AC-826E-6E52DC8AE01F}"/>
              </a:ext>
            </a:extLst>
          </p:cNvPr>
          <p:cNvSpPr txBox="1"/>
          <p:nvPr/>
        </p:nvSpPr>
        <p:spPr>
          <a:xfrm>
            <a:off x="2033451" y="4415245"/>
            <a:ext cx="8125097" cy="830997"/>
          </a:xfrm>
          <a:prstGeom prst="rect">
            <a:avLst/>
          </a:prstGeom>
          <a:noFill/>
        </p:spPr>
        <p:txBody>
          <a:bodyPr wrap="square" rtlCol="0">
            <a:spAutoFit/>
          </a:bodyPr>
          <a:lstStyle/>
          <a:p>
            <a:pPr algn="ctr"/>
            <a:r>
              <a:rPr lang="en-US" sz="4800" dirty="0">
                <a:latin typeface="Goudy Old Style" panose="02020502050305020303" pitchFamily="18" charset="0"/>
              </a:rPr>
              <a:t>Circle Officer Training</a:t>
            </a:r>
          </a:p>
        </p:txBody>
      </p:sp>
    </p:spTree>
    <p:extLst>
      <p:ext uri="{BB962C8B-B14F-4D97-AF65-F5344CB8AC3E}">
        <p14:creationId xmlns:p14="http://schemas.microsoft.com/office/powerpoint/2010/main" val="200647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F794-5430-40E0-8F15-B82AE4156354}"/>
              </a:ext>
            </a:extLst>
          </p:cNvPr>
          <p:cNvSpPr>
            <a:spLocks noGrp="1"/>
          </p:cNvSpPr>
          <p:nvPr>
            <p:ph type="title"/>
          </p:nvPr>
        </p:nvSpPr>
        <p:spPr/>
        <p:txBody>
          <a:bodyPr>
            <a:normAutofit/>
          </a:bodyPr>
          <a:lstStyle/>
          <a:p>
            <a:r>
              <a:rPr lang="en-US" dirty="0"/>
              <a:t>Diversity, Equity and Inclusion</a:t>
            </a:r>
          </a:p>
        </p:txBody>
      </p:sp>
      <p:sp>
        <p:nvSpPr>
          <p:cNvPr id="3" name="Content Placeholder 2">
            <a:extLst>
              <a:ext uri="{FF2B5EF4-FFF2-40B4-BE49-F238E27FC236}">
                <a16:creationId xmlns:a16="http://schemas.microsoft.com/office/drawing/2014/main" id="{233CE671-36AB-49A0-9A8D-7E9677D2C515}"/>
              </a:ext>
            </a:extLst>
          </p:cNvPr>
          <p:cNvSpPr>
            <a:spLocks noGrp="1"/>
          </p:cNvSpPr>
          <p:nvPr>
            <p:ph sz="half" idx="1"/>
          </p:nvPr>
        </p:nvSpPr>
        <p:spPr/>
        <p:txBody>
          <a:bodyPr>
            <a:normAutofit lnSpcReduction="10000"/>
          </a:bodyPr>
          <a:lstStyle/>
          <a:p>
            <a:r>
              <a:rPr lang="en-US" b="1" dirty="0"/>
              <a:t>Diversity Statement</a:t>
            </a:r>
            <a:br>
              <a:rPr lang="en-US" dirty="0"/>
            </a:br>
            <a:r>
              <a:rPr lang="en-US" dirty="0"/>
              <a:t>The OΔK Idea affirms and promotes openness and inclusiveness among all people. Membership selection shall be free of bias so that all qualified will be considered equitably for membership.</a:t>
            </a:r>
          </a:p>
          <a:p>
            <a:r>
              <a:rPr lang="en-US" b="1" dirty="0"/>
              <a:t>Resources to Promote Leadership Embracing DEI</a:t>
            </a:r>
            <a:br>
              <a:rPr lang="en-US" dirty="0"/>
            </a:br>
            <a:r>
              <a:rPr lang="en-US" dirty="0"/>
              <a:t>Although Omicron Delta Kappa did not have a diverse membership at the time of its founding, the Society has certainly grown to be </a:t>
            </a:r>
            <a:r>
              <a:rPr lang="en-US" dirty="0">
                <a:hlinkClick r:id="rId2"/>
              </a:rPr>
              <a:t>more inclusive</a:t>
            </a:r>
            <a:r>
              <a:rPr lang="en-US" dirty="0"/>
              <a:t> beginning with its initiation of </a:t>
            </a:r>
            <a:r>
              <a:rPr lang="en-US" dirty="0">
                <a:hlinkClick r:id="rId3"/>
              </a:rPr>
              <a:t>women</a:t>
            </a:r>
            <a:r>
              <a:rPr lang="en-US" dirty="0"/>
              <a:t> and individuals of color beginning in the 1970s. The Morris Brown College Circle was the first circle to be chartered at a Historically Black College of University (HBCU) in 1976. Omicron Delta Kappa is currently located at seven HBCU institutions.</a:t>
            </a:r>
          </a:p>
        </p:txBody>
      </p:sp>
    </p:spTree>
    <p:extLst>
      <p:ext uri="{BB962C8B-B14F-4D97-AF65-F5344CB8AC3E}">
        <p14:creationId xmlns:p14="http://schemas.microsoft.com/office/powerpoint/2010/main" val="181504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3B54-F586-410C-8442-5A94C4D7212C}"/>
              </a:ext>
            </a:extLst>
          </p:cNvPr>
          <p:cNvSpPr>
            <a:spLocks noGrp="1"/>
          </p:cNvSpPr>
          <p:nvPr>
            <p:ph type="title"/>
          </p:nvPr>
        </p:nvSpPr>
        <p:spPr/>
        <p:txBody>
          <a:bodyPr/>
          <a:lstStyle/>
          <a:p>
            <a:r>
              <a:rPr lang="en-US" dirty="0"/>
              <a:t>Mission Committee</a:t>
            </a:r>
          </a:p>
        </p:txBody>
      </p:sp>
      <p:sp>
        <p:nvSpPr>
          <p:cNvPr id="3" name="Content Placeholder 2">
            <a:extLst>
              <a:ext uri="{FF2B5EF4-FFF2-40B4-BE49-F238E27FC236}">
                <a16:creationId xmlns:a16="http://schemas.microsoft.com/office/drawing/2014/main" id="{D807928E-E677-4909-A349-9B29CB15CEE0}"/>
              </a:ext>
            </a:extLst>
          </p:cNvPr>
          <p:cNvSpPr>
            <a:spLocks noGrp="1"/>
          </p:cNvSpPr>
          <p:nvPr>
            <p:ph sz="half" idx="1"/>
          </p:nvPr>
        </p:nvSpPr>
        <p:spPr/>
        <p:txBody>
          <a:bodyPr>
            <a:normAutofit fontScale="92500" lnSpcReduction="10000"/>
          </a:bodyPr>
          <a:lstStyle/>
          <a:p>
            <a:r>
              <a:rPr lang="en-US" dirty="0"/>
              <a:t>The </a:t>
            </a:r>
            <a:r>
              <a:rPr lang="en-US" dirty="0">
                <a:hlinkClick r:id="rId2"/>
              </a:rPr>
              <a:t>Mission Committee</a:t>
            </a:r>
            <a:r>
              <a:rPr lang="en-US" dirty="0"/>
              <a:t> is charged to think strategically about matters related to extension to new campuses including those that serve underrepresented populations. In addition, the committee addresses the health and vitality of existing circles and their members and coordinate the annual review of the Omicron Delta Kappa Policies and Procedures Handbook. Furthermore, the committee maintains the standard of membership throughout the Society and review all applications from institutions for the establishment of a circle on their campus under the provisions of the Omicron Delta Kappa Policies and Procedures Handbook. The Mission Committee also considers how extension practices, membership requirements, circle standards, policies, and procedures of the Society support a diverse and inclusive membership.</a:t>
            </a:r>
          </a:p>
        </p:txBody>
      </p:sp>
    </p:spTree>
    <p:extLst>
      <p:ext uri="{BB962C8B-B14F-4D97-AF65-F5344CB8AC3E}">
        <p14:creationId xmlns:p14="http://schemas.microsoft.com/office/powerpoint/2010/main" val="1172725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B2EA-6E5C-4ECE-A818-70EE4AD236FC}"/>
              </a:ext>
            </a:extLst>
          </p:cNvPr>
          <p:cNvSpPr>
            <a:spLocks noGrp="1"/>
          </p:cNvSpPr>
          <p:nvPr>
            <p:ph type="title"/>
          </p:nvPr>
        </p:nvSpPr>
        <p:spPr/>
        <p:txBody>
          <a:bodyPr/>
          <a:lstStyle/>
          <a:p>
            <a:r>
              <a:rPr lang="en-US" dirty="0"/>
              <a:t>National Operating Committees</a:t>
            </a:r>
          </a:p>
        </p:txBody>
      </p:sp>
      <p:sp>
        <p:nvSpPr>
          <p:cNvPr id="3" name="Content Placeholder 2">
            <a:extLst>
              <a:ext uri="{FF2B5EF4-FFF2-40B4-BE49-F238E27FC236}">
                <a16:creationId xmlns:a16="http://schemas.microsoft.com/office/drawing/2014/main" id="{A72AD4ED-51A0-4B43-BBA7-65CA221F4DFD}"/>
              </a:ext>
            </a:extLst>
          </p:cNvPr>
          <p:cNvSpPr>
            <a:spLocks noGrp="1"/>
          </p:cNvSpPr>
          <p:nvPr>
            <p:ph sz="half" idx="1"/>
          </p:nvPr>
        </p:nvSpPr>
        <p:spPr/>
        <p:txBody>
          <a:bodyPr/>
          <a:lstStyle/>
          <a:p>
            <a:r>
              <a:rPr lang="en-US" dirty="0"/>
              <a:t>Omicron Delta Kappa believes strongly that members at all levels should participate directly in governance and program development. These </a:t>
            </a:r>
            <a:r>
              <a:rPr lang="en-US" dirty="0">
                <a:hlinkClick r:id="rId2"/>
              </a:rPr>
              <a:t>operating committees</a:t>
            </a:r>
            <a:r>
              <a:rPr lang="en-US" dirty="0"/>
              <a:t> provide advice, planning, and oversight to many programs and services of the organization. National volunteers chair and serve on each of these committees. A member of the National Headquarters staff supports each committee. The members of the committee and chair are appointed by the President/CEO to serve for a term of one year.</a:t>
            </a:r>
          </a:p>
        </p:txBody>
      </p:sp>
    </p:spTree>
    <p:extLst>
      <p:ext uri="{BB962C8B-B14F-4D97-AF65-F5344CB8AC3E}">
        <p14:creationId xmlns:p14="http://schemas.microsoft.com/office/powerpoint/2010/main" val="151283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46CB-1861-4AB0-B0FB-34CB71A1094C}"/>
              </a:ext>
            </a:extLst>
          </p:cNvPr>
          <p:cNvSpPr>
            <a:spLocks noGrp="1"/>
          </p:cNvSpPr>
          <p:nvPr>
            <p:ph type="title"/>
          </p:nvPr>
        </p:nvSpPr>
        <p:spPr/>
        <p:txBody>
          <a:bodyPr/>
          <a:lstStyle/>
          <a:p>
            <a:r>
              <a:rPr lang="en-US" dirty="0"/>
              <a:t>Five Pillars of Campus Life</a:t>
            </a:r>
          </a:p>
        </p:txBody>
      </p:sp>
      <p:sp>
        <p:nvSpPr>
          <p:cNvPr id="3" name="Content Placeholder 2">
            <a:extLst>
              <a:ext uri="{FF2B5EF4-FFF2-40B4-BE49-F238E27FC236}">
                <a16:creationId xmlns:a16="http://schemas.microsoft.com/office/drawing/2014/main" id="{E04D97D8-EC64-4D1F-A5F9-DD242F6CD575}"/>
              </a:ext>
            </a:extLst>
          </p:cNvPr>
          <p:cNvSpPr>
            <a:spLocks noGrp="1"/>
          </p:cNvSpPr>
          <p:nvPr>
            <p:ph sz="half" idx="1"/>
          </p:nvPr>
        </p:nvSpPr>
        <p:spPr/>
        <p:txBody>
          <a:bodyPr>
            <a:normAutofit/>
          </a:bodyPr>
          <a:lstStyle/>
          <a:p>
            <a:r>
              <a:rPr lang="en-US" dirty="0"/>
              <a:t>The </a:t>
            </a:r>
            <a:r>
              <a:rPr lang="en-US" dirty="0">
                <a:hlinkClick r:id="rId2"/>
              </a:rPr>
              <a:t>Five Pillars of Campus Life</a:t>
            </a:r>
            <a:r>
              <a:rPr lang="en-US" dirty="0"/>
              <a:t> were identified by the </a:t>
            </a:r>
            <a:r>
              <a:rPr lang="en-US" dirty="0">
                <a:hlinkClick r:id="rId3"/>
              </a:rPr>
              <a:t>Founders</a:t>
            </a:r>
            <a:r>
              <a:rPr lang="en-US" dirty="0"/>
              <a:t> and have been updated throughout the history of Omicron Delta Kappa.  Essentially, the Five Pillars are a general way to ensure that leaders from a broad cross-section of the campus are included in the membership of a circle.</a:t>
            </a:r>
          </a:p>
          <a:p>
            <a:pPr lvl="1"/>
            <a:r>
              <a:rPr lang="en-US" i="1" dirty="0"/>
              <a:t>Academics and Research</a:t>
            </a:r>
          </a:p>
          <a:p>
            <a:pPr lvl="1"/>
            <a:r>
              <a:rPr lang="en-US" i="1" dirty="0"/>
              <a:t>Athletics</a:t>
            </a:r>
          </a:p>
          <a:p>
            <a:pPr lvl="1"/>
            <a:r>
              <a:rPr lang="en-US" i="1" dirty="0"/>
              <a:t>Service to Campus and Community</a:t>
            </a:r>
          </a:p>
          <a:p>
            <a:pPr lvl="1"/>
            <a:r>
              <a:rPr lang="en-US" i="1" dirty="0"/>
              <a:t>Communications</a:t>
            </a:r>
          </a:p>
          <a:p>
            <a:pPr lvl="1"/>
            <a:r>
              <a:rPr lang="en-US" i="1" dirty="0"/>
              <a:t>Creative and Performing Arts</a:t>
            </a:r>
          </a:p>
          <a:p>
            <a:endParaRPr lang="en-US" dirty="0"/>
          </a:p>
        </p:txBody>
      </p:sp>
    </p:spTree>
    <p:extLst>
      <p:ext uri="{BB962C8B-B14F-4D97-AF65-F5344CB8AC3E}">
        <p14:creationId xmlns:p14="http://schemas.microsoft.com/office/powerpoint/2010/main" val="2747990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A0C89C-0CCD-47FF-8387-ECC5CD285348}"/>
              </a:ext>
            </a:extLst>
          </p:cNvPr>
          <p:cNvSpPr>
            <a:spLocks noGrp="1"/>
          </p:cNvSpPr>
          <p:nvPr>
            <p:ph type="ctrTitle"/>
          </p:nvPr>
        </p:nvSpPr>
        <p:spPr/>
        <p:txBody>
          <a:bodyPr/>
          <a:lstStyle/>
          <a:p>
            <a:r>
              <a:rPr lang="en-US" dirty="0"/>
              <a:t>Circle Operations</a:t>
            </a:r>
          </a:p>
        </p:txBody>
      </p:sp>
      <p:sp>
        <p:nvSpPr>
          <p:cNvPr id="5" name="Subtitle 4">
            <a:extLst>
              <a:ext uri="{FF2B5EF4-FFF2-40B4-BE49-F238E27FC236}">
                <a16:creationId xmlns:a16="http://schemas.microsoft.com/office/drawing/2014/main" id="{DCB2F457-E3B1-4404-8636-A4F713C89A2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79551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FAF14-335D-488D-AC63-67F97D0AB11B}"/>
              </a:ext>
            </a:extLst>
          </p:cNvPr>
          <p:cNvSpPr>
            <a:spLocks noGrp="1"/>
          </p:cNvSpPr>
          <p:nvPr>
            <p:ph type="title"/>
          </p:nvPr>
        </p:nvSpPr>
        <p:spPr/>
        <p:txBody>
          <a:bodyPr/>
          <a:lstStyle/>
          <a:p>
            <a:r>
              <a:rPr lang="en-US" dirty="0"/>
              <a:t>Charter Relationship Statement</a:t>
            </a:r>
          </a:p>
        </p:txBody>
      </p:sp>
      <p:sp>
        <p:nvSpPr>
          <p:cNvPr id="3" name="Content Placeholder 2">
            <a:extLst>
              <a:ext uri="{FF2B5EF4-FFF2-40B4-BE49-F238E27FC236}">
                <a16:creationId xmlns:a16="http://schemas.microsoft.com/office/drawing/2014/main" id="{2A11C841-D614-4100-BA27-96A99B1C40A4}"/>
              </a:ext>
            </a:extLst>
          </p:cNvPr>
          <p:cNvSpPr>
            <a:spLocks noGrp="1"/>
          </p:cNvSpPr>
          <p:nvPr>
            <p:ph sz="half" idx="1"/>
          </p:nvPr>
        </p:nvSpPr>
        <p:spPr/>
        <p:txBody>
          <a:bodyPr/>
          <a:lstStyle/>
          <a:p>
            <a:r>
              <a:rPr lang="en-US" dirty="0"/>
              <a:t>The charter for an Omicron Delta Kappa Circle is awarded to the institution, which is then entrusted with the success and management of the circle. While the O∆K circle may be registered as a student organization on campus, O∆K is an honor society. </a:t>
            </a:r>
          </a:p>
          <a:p>
            <a:r>
              <a:rPr lang="en-US" dirty="0"/>
              <a:t>Details about the relationship between Omicron Delta Kappa and the institution is outlined in the </a:t>
            </a:r>
            <a:r>
              <a:rPr lang="en-US" dirty="0">
                <a:hlinkClick r:id="rId2"/>
              </a:rPr>
              <a:t>Charter Relationship Statement</a:t>
            </a:r>
            <a:r>
              <a:rPr lang="en-US" dirty="0"/>
              <a:t>.</a:t>
            </a:r>
          </a:p>
        </p:txBody>
      </p:sp>
    </p:spTree>
    <p:extLst>
      <p:ext uri="{BB962C8B-B14F-4D97-AF65-F5344CB8AC3E}">
        <p14:creationId xmlns:p14="http://schemas.microsoft.com/office/powerpoint/2010/main" val="86547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B461-FE74-49CC-BC02-E172CAD6E698}"/>
              </a:ext>
            </a:extLst>
          </p:cNvPr>
          <p:cNvSpPr>
            <a:spLocks noGrp="1"/>
          </p:cNvSpPr>
          <p:nvPr>
            <p:ph type="title"/>
          </p:nvPr>
        </p:nvSpPr>
        <p:spPr/>
        <p:txBody>
          <a:bodyPr/>
          <a:lstStyle/>
          <a:p>
            <a:r>
              <a:rPr lang="en-US" dirty="0"/>
              <a:t>Circle Standards</a:t>
            </a:r>
          </a:p>
        </p:txBody>
      </p:sp>
      <p:sp>
        <p:nvSpPr>
          <p:cNvPr id="3" name="Content Placeholder 2">
            <a:extLst>
              <a:ext uri="{FF2B5EF4-FFF2-40B4-BE49-F238E27FC236}">
                <a16:creationId xmlns:a16="http://schemas.microsoft.com/office/drawing/2014/main" id="{5B355C67-9F11-4C13-A6D8-66D335857DBF}"/>
              </a:ext>
            </a:extLst>
          </p:cNvPr>
          <p:cNvSpPr>
            <a:spLocks noGrp="1"/>
          </p:cNvSpPr>
          <p:nvPr>
            <p:ph sz="half" idx="1"/>
          </p:nvPr>
        </p:nvSpPr>
        <p:spPr/>
        <p:txBody>
          <a:bodyPr>
            <a:normAutofit fontScale="92500" lnSpcReduction="10000"/>
          </a:bodyPr>
          <a:lstStyle/>
          <a:p>
            <a:r>
              <a:rPr lang="en-US" dirty="0"/>
              <a:t>Omicron Delta Kappa sets circle standards to ensure that circles operate in a healthy and functioning capacity. While circles have some autonomy in their operations, each circle must meet these standards to be considered in good standing with the Society. These are the basic standards a circle must meet to operate, though circles may opt to perform above these requirements.</a:t>
            </a:r>
          </a:p>
          <a:p>
            <a:r>
              <a:rPr lang="en-US" dirty="0"/>
              <a:t>The 12 </a:t>
            </a:r>
            <a:r>
              <a:rPr lang="en-US" dirty="0">
                <a:hlinkClick r:id="rId2"/>
              </a:rPr>
              <a:t>O∆K Circle Standards</a:t>
            </a:r>
            <a:r>
              <a:rPr lang="en-US" dirty="0"/>
              <a:t> synthesize the various National Bylaws and O∆K Policies and Procedures that require specific action by the circles in one list. </a:t>
            </a:r>
            <a:r>
              <a:rPr lang="en-US" i="1" dirty="0"/>
              <a:t>Only circles in good standing will be eligible for Circle Recognition Awards.</a:t>
            </a:r>
          </a:p>
          <a:p>
            <a:r>
              <a:rPr lang="en-US" dirty="0"/>
              <a:t>Circles will soon be able to track their progress toward meeting circle standards through the </a:t>
            </a:r>
            <a:r>
              <a:rPr lang="en-US" dirty="0" err="1"/>
              <a:t>MyODK</a:t>
            </a:r>
            <a:r>
              <a:rPr lang="en-US" dirty="0"/>
              <a:t> Circle Executive Dashboard. National Headquarters staff will post an update in </a:t>
            </a:r>
            <a:r>
              <a:rPr lang="en-US" dirty="0" err="1"/>
              <a:t>MyODK</a:t>
            </a:r>
            <a:r>
              <a:rPr lang="en-US" dirty="0"/>
              <a:t> each time a circle meets one of these standards.</a:t>
            </a:r>
          </a:p>
        </p:txBody>
      </p:sp>
    </p:spTree>
    <p:extLst>
      <p:ext uri="{BB962C8B-B14F-4D97-AF65-F5344CB8AC3E}">
        <p14:creationId xmlns:p14="http://schemas.microsoft.com/office/powerpoint/2010/main" val="1387810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9F3E-970D-4839-9049-BC54997150F8}"/>
              </a:ext>
            </a:extLst>
          </p:cNvPr>
          <p:cNvSpPr>
            <a:spLocks noGrp="1"/>
          </p:cNvSpPr>
          <p:nvPr>
            <p:ph type="title"/>
          </p:nvPr>
        </p:nvSpPr>
        <p:spPr/>
        <p:txBody>
          <a:bodyPr/>
          <a:lstStyle/>
          <a:p>
            <a:r>
              <a:rPr lang="en-US" dirty="0"/>
              <a:t>Circle Best Practices</a:t>
            </a:r>
          </a:p>
        </p:txBody>
      </p:sp>
      <p:sp>
        <p:nvSpPr>
          <p:cNvPr id="3" name="Content Placeholder 2">
            <a:extLst>
              <a:ext uri="{FF2B5EF4-FFF2-40B4-BE49-F238E27FC236}">
                <a16:creationId xmlns:a16="http://schemas.microsoft.com/office/drawing/2014/main" id="{B902963F-E33D-4910-BA5F-98C757791927}"/>
              </a:ext>
            </a:extLst>
          </p:cNvPr>
          <p:cNvSpPr>
            <a:spLocks noGrp="1"/>
          </p:cNvSpPr>
          <p:nvPr>
            <p:ph sz="half" idx="1"/>
          </p:nvPr>
        </p:nvSpPr>
        <p:spPr/>
        <p:txBody>
          <a:bodyPr>
            <a:normAutofit fontScale="92500" lnSpcReduction="10000"/>
          </a:bodyPr>
          <a:lstStyle/>
          <a:p>
            <a:pPr marL="0" indent="0">
              <a:lnSpc>
                <a:spcPct val="120000"/>
              </a:lnSpc>
              <a:buNone/>
            </a:pPr>
            <a:r>
              <a:rPr lang="en-US" sz="2000" dirty="0"/>
              <a:t>The circles that are successful in maintaining membership, empowering leaders, and serving the Society have many things in common. Below is a list of best practices that have proven to serve as a solid base for circle.</a:t>
            </a:r>
            <a:br>
              <a:rPr lang="en-US" sz="2000" dirty="0"/>
            </a:br>
            <a:br>
              <a:rPr lang="en-US" sz="2000" dirty="0"/>
            </a:br>
            <a:r>
              <a:rPr lang="en-US" sz="2000" dirty="0"/>
              <a:t>• Make sure all five pillars of campus life are represented when selecting members.</a:t>
            </a:r>
            <a:br>
              <a:rPr lang="en-US" sz="2000" dirty="0"/>
            </a:br>
            <a:r>
              <a:rPr lang="en-US" sz="2000" dirty="0"/>
              <a:t>• Initiate faculty, staff, alumni, and honorary (one free honorary each year) members.</a:t>
            </a:r>
            <a:br>
              <a:rPr lang="en-US" sz="2000" dirty="0"/>
            </a:br>
            <a:r>
              <a:rPr lang="en-US" sz="2000" dirty="0"/>
              <a:t>• Maintain two faculty advisors (circle coordinator and faculty advisor).</a:t>
            </a:r>
            <a:br>
              <a:rPr lang="en-US" sz="2000" dirty="0"/>
            </a:br>
            <a:r>
              <a:rPr lang="en-US" sz="2000" dirty="0"/>
              <a:t>• Send members to the national leadership conference and encourage them to participate in OΔK sponsored webinars</a:t>
            </a:r>
            <a:br>
              <a:rPr lang="en-US" sz="2000" dirty="0"/>
            </a:br>
            <a:r>
              <a:rPr lang="en-US" sz="2000" dirty="0"/>
              <a:t>• Apply for a Clay Grant to fund leadership programs</a:t>
            </a:r>
            <a:br>
              <a:rPr lang="en-US" sz="2000" dirty="0"/>
            </a:br>
            <a:r>
              <a:rPr lang="en-US" sz="2000" dirty="0"/>
              <a:t>• Host the Signature Leadership Program and Signature Service Program to elevate the reputation of the circle on campus which in turn should help with recruitment</a:t>
            </a:r>
            <a:br>
              <a:rPr lang="en-US" sz="2000" dirty="0"/>
            </a:br>
            <a:r>
              <a:rPr lang="en-US" sz="2000" dirty="0"/>
              <a:t>• Select a Circle Leader of the Year and submit to the National Headquarters.</a:t>
            </a:r>
            <a:br>
              <a:rPr lang="en-US" sz="2000" dirty="0"/>
            </a:br>
            <a:r>
              <a:rPr lang="en-US" sz="2000" dirty="0"/>
              <a:t>• Pay institutional fees </a:t>
            </a:r>
          </a:p>
        </p:txBody>
      </p:sp>
    </p:spTree>
    <p:extLst>
      <p:ext uri="{BB962C8B-B14F-4D97-AF65-F5344CB8AC3E}">
        <p14:creationId xmlns:p14="http://schemas.microsoft.com/office/powerpoint/2010/main" val="3953251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E573-4824-4334-82E1-53EE2969E65B}"/>
              </a:ext>
            </a:extLst>
          </p:cNvPr>
          <p:cNvSpPr>
            <a:spLocks noGrp="1"/>
          </p:cNvSpPr>
          <p:nvPr>
            <p:ph type="title"/>
          </p:nvPr>
        </p:nvSpPr>
        <p:spPr/>
        <p:txBody>
          <a:bodyPr/>
          <a:lstStyle/>
          <a:p>
            <a:r>
              <a:rPr lang="en-US" dirty="0"/>
              <a:t>Fall Events Example</a:t>
            </a:r>
          </a:p>
        </p:txBody>
      </p:sp>
      <p:sp>
        <p:nvSpPr>
          <p:cNvPr id="3" name="Content Placeholder 2">
            <a:extLst>
              <a:ext uri="{FF2B5EF4-FFF2-40B4-BE49-F238E27FC236}">
                <a16:creationId xmlns:a16="http://schemas.microsoft.com/office/drawing/2014/main" id="{9BACE551-D49D-4CE7-ABB0-D8F743987CDE}"/>
              </a:ext>
            </a:extLst>
          </p:cNvPr>
          <p:cNvSpPr>
            <a:spLocks noGrp="1"/>
          </p:cNvSpPr>
          <p:nvPr>
            <p:ph sz="half" idx="1"/>
          </p:nvPr>
        </p:nvSpPr>
        <p:spPr/>
        <p:txBody>
          <a:bodyPr/>
          <a:lstStyle/>
          <a:p>
            <a:pPr marL="0" indent="0">
              <a:buNone/>
            </a:pPr>
            <a:r>
              <a:rPr lang="en-US" dirty="0"/>
              <a:t>• Host a circle officer meeting</a:t>
            </a:r>
            <a:br>
              <a:rPr lang="en-US" dirty="0"/>
            </a:br>
            <a:r>
              <a:rPr lang="en-US" dirty="0"/>
              <a:t>• Host a general circle meeting</a:t>
            </a:r>
            <a:br>
              <a:rPr lang="en-US" dirty="0"/>
            </a:br>
            <a:r>
              <a:rPr lang="en-US" dirty="0"/>
              <a:t>• Host annual signature event focused around leadership</a:t>
            </a:r>
            <a:br>
              <a:rPr lang="en-US" dirty="0"/>
            </a:br>
            <a:r>
              <a:rPr lang="en-US" dirty="0"/>
              <a:t>• Conduct recruitment</a:t>
            </a:r>
            <a:br>
              <a:rPr lang="en-US" dirty="0"/>
            </a:br>
            <a:r>
              <a:rPr lang="en-US" dirty="0"/>
              <a:t>• Selection committee meets to choose new members</a:t>
            </a:r>
            <a:br>
              <a:rPr lang="en-US" dirty="0"/>
            </a:br>
            <a:r>
              <a:rPr lang="en-US" dirty="0"/>
              <a:t>• Facilitate initiation</a:t>
            </a:r>
            <a:br>
              <a:rPr lang="en-US" dirty="0"/>
            </a:br>
            <a:r>
              <a:rPr lang="en-US" dirty="0"/>
              <a:t>• Host a social after initiation</a:t>
            </a:r>
            <a:br>
              <a:rPr lang="en-US" dirty="0"/>
            </a:br>
            <a:r>
              <a:rPr lang="en-US" dirty="0"/>
              <a:t>• Host a second general circle meeting</a:t>
            </a:r>
          </a:p>
        </p:txBody>
      </p:sp>
    </p:spTree>
    <p:extLst>
      <p:ext uri="{BB962C8B-B14F-4D97-AF65-F5344CB8AC3E}">
        <p14:creationId xmlns:p14="http://schemas.microsoft.com/office/powerpoint/2010/main" val="2398869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926F87-EA66-42A8-BCAC-F27C3E62D2C1}"/>
              </a:ext>
            </a:extLst>
          </p:cNvPr>
          <p:cNvSpPr>
            <a:spLocks noGrp="1"/>
          </p:cNvSpPr>
          <p:nvPr>
            <p:ph type="title"/>
          </p:nvPr>
        </p:nvSpPr>
        <p:spPr/>
        <p:txBody>
          <a:bodyPr/>
          <a:lstStyle/>
          <a:p>
            <a:r>
              <a:rPr lang="en-US" dirty="0"/>
              <a:t>Spring Events Example</a:t>
            </a:r>
          </a:p>
        </p:txBody>
      </p:sp>
      <p:sp>
        <p:nvSpPr>
          <p:cNvPr id="6" name="Content Placeholder 5">
            <a:extLst>
              <a:ext uri="{FF2B5EF4-FFF2-40B4-BE49-F238E27FC236}">
                <a16:creationId xmlns:a16="http://schemas.microsoft.com/office/drawing/2014/main" id="{8B8CAAFE-C6FE-4A5B-B107-FFEC7A6C355B}"/>
              </a:ext>
            </a:extLst>
          </p:cNvPr>
          <p:cNvSpPr>
            <a:spLocks noGrp="1"/>
          </p:cNvSpPr>
          <p:nvPr>
            <p:ph sz="half" idx="1"/>
          </p:nvPr>
        </p:nvSpPr>
        <p:spPr/>
        <p:txBody>
          <a:bodyPr>
            <a:normAutofit/>
          </a:bodyPr>
          <a:lstStyle/>
          <a:p>
            <a:pPr marL="0" indent="0">
              <a:buNone/>
            </a:pPr>
            <a:r>
              <a:rPr lang="en-US" dirty="0"/>
              <a:t>• Host a circle officer meeting</a:t>
            </a:r>
            <a:br>
              <a:rPr lang="en-US" dirty="0"/>
            </a:br>
            <a:r>
              <a:rPr lang="en-US" dirty="0"/>
              <a:t>• Host a general circle meeting</a:t>
            </a:r>
            <a:br>
              <a:rPr lang="en-US" dirty="0"/>
            </a:br>
            <a:r>
              <a:rPr lang="en-US" dirty="0"/>
              <a:t>• Host annual signature event focused on service</a:t>
            </a:r>
            <a:br>
              <a:rPr lang="en-US" dirty="0"/>
            </a:br>
            <a:r>
              <a:rPr lang="en-US" dirty="0"/>
              <a:t>• Participate in the National Day of Service/Giving</a:t>
            </a:r>
            <a:br>
              <a:rPr lang="en-US" dirty="0"/>
            </a:br>
            <a:r>
              <a:rPr lang="en-US" dirty="0"/>
              <a:t>• Elect new student officers</a:t>
            </a:r>
            <a:br>
              <a:rPr lang="en-US" dirty="0"/>
            </a:br>
            <a:r>
              <a:rPr lang="en-US" dirty="0"/>
              <a:t>• Appoint selection committee</a:t>
            </a:r>
            <a:br>
              <a:rPr lang="en-US" dirty="0"/>
            </a:br>
            <a:r>
              <a:rPr lang="en-US" dirty="0"/>
              <a:t>• Optional second recruitment</a:t>
            </a:r>
            <a:br>
              <a:rPr lang="en-US" dirty="0"/>
            </a:br>
            <a:r>
              <a:rPr lang="en-US" dirty="0"/>
              <a:t>• Optional second initiation ceremony/officer and senior appreciation</a:t>
            </a:r>
            <a:br>
              <a:rPr lang="en-US" dirty="0"/>
            </a:br>
            <a:r>
              <a:rPr lang="en-US" dirty="0"/>
              <a:t>• Host a social</a:t>
            </a:r>
            <a:br>
              <a:rPr lang="en-US" dirty="0"/>
            </a:br>
            <a:r>
              <a:rPr lang="en-US" dirty="0"/>
              <a:t>• Host a second general circle meeting</a:t>
            </a:r>
            <a:br>
              <a:rPr lang="en-US" dirty="0"/>
            </a:br>
            <a:r>
              <a:rPr lang="en-US" dirty="0"/>
              <a:t>• Submit national annual report</a:t>
            </a:r>
          </a:p>
        </p:txBody>
      </p:sp>
    </p:spTree>
    <p:extLst>
      <p:ext uri="{BB962C8B-B14F-4D97-AF65-F5344CB8AC3E}">
        <p14:creationId xmlns:p14="http://schemas.microsoft.com/office/powerpoint/2010/main" val="365183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AFD9-AB84-459E-92BF-178A81C33E1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9BEB4DE-16A1-4E59-8682-1CFCDD731893}"/>
              </a:ext>
            </a:extLst>
          </p:cNvPr>
          <p:cNvSpPr>
            <a:spLocks noGrp="1"/>
          </p:cNvSpPr>
          <p:nvPr>
            <p:ph sz="half" idx="1"/>
          </p:nvPr>
        </p:nvSpPr>
        <p:spPr/>
        <p:txBody>
          <a:bodyPr/>
          <a:lstStyle/>
          <a:p>
            <a:pPr marL="0" indent="0">
              <a:buNone/>
            </a:pPr>
            <a:r>
              <a:rPr lang="en-US" dirty="0"/>
              <a:t>This is a self-paced module program for all Circle Officers. It will take about 45 minutes to complete. In addition to completing this training, we encourage all new officers to review the Circle Officer Handbook. The handbook is a digital companion to the training which you can refer back to over the course of your tenure with O∆K.</a:t>
            </a:r>
          </a:p>
          <a:p>
            <a:pPr marL="0" indent="0">
              <a:buNone/>
            </a:pPr>
            <a:endParaRPr lang="en-US" dirty="0"/>
          </a:p>
          <a:p>
            <a:pPr marL="0" indent="0">
              <a:buNone/>
            </a:pPr>
            <a:r>
              <a:rPr lang="en-US" dirty="0"/>
              <a:t>At the end of the program, you will find a quiz to check your understanding of the training. </a:t>
            </a:r>
          </a:p>
        </p:txBody>
      </p:sp>
    </p:spTree>
    <p:extLst>
      <p:ext uri="{BB962C8B-B14F-4D97-AF65-F5344CB8AC3E}">
        <p14:creationId xmlns:p14="http://schemas.microsoft.com/office/powerpoint/2010/main" val="3305534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F01F-C46D-46AF-A2DA-B15BDF75DA14}"/>
              </a:ext>
            </a:extLst>
          </p:cNvPr>
          <p:cNvSpPr>
            <a:spLocks noGrp="1"/>
          </p:cNvSpPr>
          <p:nvPr>
            <p:ph type="title"/>
          </p:nvPr>
        </p:nvSpPr>
        <p:spPr/>
        <p:txBody>
          <a:bodyPr/>
          <a:lstStyle/>
          <a:p>
            <a:r>
              <a:rPr lang="en-US" dirty="0"/>
              <a:t>Engage First and Second Year Students</a:t>
            </a:r>
          </a:p>
        </p:txBody>
      </p:sp>
      <p:sp>
        <p:nvSpPr>
          <p:cNvPr id="3" name="Content Placeholder 2">
            <a:extLst>
              <a:ext uri="{FF2B5EF4-FFF2-40B4-BE49-F238E27FC236}">
                <a16:creationId xmlns:a16="http://schemas.microsoft.com/office/drawing/2014/main" id="{D61D8C6A-58BC-4DAF-AA29-06166FF79270}"/>
              </a:ext>
            </a:extLst>
          </p:cNvPr>
          <p:cNvSpPr>
            <a:spLocks noGrp="1"/>
          </p:cNvSpPr>
          <p:nvPr>
            <p:ph sz="half" idx="1"/>
          </p:nvPr>
        </p:nvSpPr>
        <p:spPr/>
        <p:txBody>
          <a:bodyPr>
            <a:normAutofit fontScale="92500" lnSpcReduction="10000"/>
          </a:bodyPr>
          <a:lstStyle/>
          <a:p>
            <a:r>
              <a:rPr lang="en-US" dirty="0"/>
              <a:t>Circles are encouraged to connect with first and second year students to make them aware of Omicron Delta Kappa, particularly since sophomores are eligible for membership. Recognition of emerging leaders, providing leadership development programs, and including underclassmen in select circle events are all appropriate activities. Circles may also consider getting involved with orientation on campus, and connecting with Phi Eta Sigma, Alpha Lambda Delta, and the National Society of Collegiate Scholars on campus if applicable.</a:t>
            </a:r>
          </a:p>
          <a:p>
            <a:r>
              <a:rPr lang="en-US" dirty="0"/>
              <a:t>Circles should be cautious in involving first and second year students in any activities that may be perceived as “pledging” before earning full membership in OΔK. </a:t>
            </a:r>
            <a:r>
              <a:rPr lang="en-US" dirty="0">
                <a:hlinkClick r:id="rId2"/>
              </a:rPr>
              <a:t>Omicron Delta Kappa prohibits the hazing of current and prospective members.</a:t>
            </a:r>
            <a:r>
              <a:rPr lang="en-US" dirty="0"/>
              <a:t> </a:t>
            </a:r>
          </a:p>
        </p:txBody>
      </p:sp>
    </p:spTree>
    <p:extLst>
      <p:ext uri="{BB962C8B-B14F-4D97-AF65-F5344CB8AC3E}">
        <p14:creationId xmlns:p14="http://schemas.microsoft.com/office/powerpoint/2010/main" val="4102493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0F40-B9E5-4076-933A-357DB625F0A1}"/>
              </a:ext>
            </a:extLst>
          </p:cNvPr>
          <p:cNvSpPr>
            <a:spLocks noGrp="1"/>
          </p:cNvSpPr>
          <p:nvPr>
            <p:ph type="title"/>
          </p:nvPr>
        </p:nvSpPr>
        <p:spPr/>
        <p:txBody>
          <a:bodyPr/>
          <a:lstStyle/>
          <a:p>
            <a:r>
              <a:rPr lang="en-US" dirty="0"/>
              <a:t>Circle Recognition Honors</a:t>
            </a:r>
          </a:p>
        </p:txBody>
      </p:sp>
      <p:sp>
        <p:nvSpPr>
          <p:cNvPr id="3" name="Content Placeholder 2">
            <a:extLst>
              <a:ext uri="{FF2B5EF4-FFF2-40B4-BE49-F238E27FC236}">
                <a16:creationId xmlns:a16="http://schemas.microsoft.com/office/drawing/2014/main" id="{E28F46A2-FEEA-4D1A-94B9-B65F1A228A77}"/>
              </a:ext>
            </a:extLst>
          </p:cNvPr>
          <p:cNvSpPr>
            <a:spLocks noGrp="1"/>
          </p:cNvSpPr>
          <p:nvPr>
            <p:ph sz="half" idx="1"/>
          </p:nvPr>
        </p:nvSpPr>
        <p:spPr/>
        <p:txBody>
          <a:bodyPr>
            <a:normAutofit/>
          </a:bodyPr>
          <a:lstStyle/>
          <a:p>
            <a:r>
              <a:rPr lang="en-US" dirty="0"/>
              <a:t>There are </a:t>
            </a:r>
            <a:r>
              <a:rPr lang="en-US" dirty="0">
                <a:hlinkClick r:id="rId2"/>
              </a:rPr>
              <a:t>several ways in which circles may be recognized</a:t>
            </a:r>
            <a:r>
              <a:rPr lang="en-US" dirty="0"/>
              <a:t>: </a:t>
            </a:r>
          </a:p>
          <a:p>
            <a:pPr lvl="1"/>
            <a:r>
              <a:rPr lang="en-US" dirty="0"/>
              <a:t>Circle of Distinction, Superior Circle, or Presidential Award of Excellence </a:t>
            </a:r>
          </a:p>
          <a:p>
            <a:pPr lvl="1"/>
            <a:r>
              <a:rPr lang="en-US" dirty="0"/>
              <a:t>Membership Growth and Stability </a:t>
            </a:r>
          </a:p>
          <a:p>
            <a:pPr lvl="1"/>
            <a:r>
              <a:rPr lang="en-US" dirty="0"/>
              <a:t>Circle Stewardship Award </a:t>
            </a:r>
          </a:p>
          <a:p>
            <a:r>
              <a:rPr lang="en-US" dirty="0"/>
              <a:t>A circle must meet all of the </a:t>
            </a:r>
            <a:r>
              <a:rPr lang="en-US" dirty="0">
                <a:hlinkClick r:id="rId3"/>
              </a:rPr>
              <a:t>Circle Standards</a:t>
            </a:r>
            <a:r>
              <a:rPr lang="en-US" dirty="0"/>
              <a:t> to be eligible for circle recognition awards. All required criteria for each award must be met by June 30 of each academic year.</a:t>
            </a:r>
          </a:p>
        </p:txBody>
      </p:sp>
    </p:spTree>
    <p:extLst>
      <p:ext uri="{BB962C8B-B14F-4D97-AF65-F5344CB8AC3E}">
        <p14:creationId xmlns:p14="http://schemas.microsoft.com/office/powerpoint/2010/main" val="3843987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B48D-1A69-492D-8AC5-306490F32343}"/>
              </a:ext>
            </a:extLst>
          </p:cNvPr>
          <p:cNvSpPr>
            <a:spLocks noGrp="1"/>
          </p:cNvSpPr>
          <p:nvPr>
            <p:ph type="ctrTitle"/>
          </p:nvPr>
        </p:nvSpPr>
        <p:spPr/>
        <p:txBody>
          <a:bodyPr/>
          <a:lstStyle/>
          <a:p>
            <a:r>
              <a:rPr lang="en-US" dirty="0"/>
              <a:t>Circle Leadership</a:t>
            </a:r>
          </a:p>
        </p:txBody>
      </p:sp>
      <p:sp>
        <p:nvSpPr>
          <p:cNvPr id="3" name="Subtitle 2">
            <a:extLst>
              <a:ext uri="{FF2B5EF4-FFF2-40B4-BE49-F238E27FC236}">
                <a16:creationId xmlns:a16="http://schemas.microsoft.com/office/drawing/2014/main" id="{8C20F370-7BCD-4A73-AAC9-6FFF08FF9FD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24152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D74F-6F23-485A-99FA-77720548EEF6}"/>
              </a:ext>
            </a:extLst>
          </p:cNvPr>
          <p:cNvSpPr>
            <a:spLocks noGrp="1"/>
          </p:cNvSpPr>
          <p:nvPr>
            <p:ph type="title"/>
          </p:nvPr>
        </p:nvSpPr>
        <p:spPr/>
        <p:txBody>
          <a:bodyPr/>
          <a:lstStyle/>
          <a:p>
            <a:r>
              <a:rPr lang="en-US" dirty="0"/>
              <a:t>Officer Selection</a:t>
            </a:r>
          </a:p>
        </p:txBody>
      </p:sp>
      <p:sp>
        <p:nvSpPr>
          <p:cNvPr id="3" name="Content Placeholder 2">
            <a:extLst>
              <a:ext uri="{FF2B5EF4-FFF2-40B4-BE49-F238E27FC236}">
                <a16:creationId xmlns:a16="http://schemas.microsoft.com/office/drawing/2014/main" id="{B9F0E402-086A-4549-8FA0-6E1462F6D0C1}"/>
              </a:ext>
            </a:extLst>
          </p:cNvPr>
          <p:cNvSpPr>
            <a:spLocks noGrp="1"/>
          </p:cNvSpPr>
          <p:nvPr>
            <p:ph sz="half" idx="1"/>
          </p:nvPr>
        </p:nvSpPr>
        <p:spPr/>
        <p:txBody>
          <a:bodyPr>
            <a:normAutofit/>
          </a:bodyPr>
          <a:lstStyle/>
          <a:p>
            <a:r>
              <a:rPr lang="en-US" dirty="0"/>
              <a:t>All circle officers must be elected/selected by the circle membership. The circle bylaws should specify the manner in which the officers are elected/selected. In some cases, the circle advisors are appointed by the institution to serve as an advisor. </a:t>
            </a:r>
          </a:p>
          <a:p>
            <a:r>
              <a:rPr lang="en-US" dirty="0"/>
              <a:t>All circle advisors are required to complete and sign the </a:t>
            </a:r>
            <a:r>
              <a:rPr lang="en-US" dirty="0">
                <a:hlinkClick r:id="rId2"/>
              </a:rPr>
              <a:t>Circle Advisor Agreement</a:t>
            </a:r>
            <a:r>
              <a:rPr lang="en-US" dirty="0"/>
              <a:t>. Student officers must complete the </a:t>
            </a:r>
            <a:r>
              <a:rPr lang="en-US" dirty="0">
                <a:hlinkClick r:id="rId3"/>
              </a:rPr>
              <a:t>Student Officer Update</a:t>
            </a:r>
            <a:r>
              <a:rPr lang="en-US" dirty="0"/>
              <a:t>.</a:t>
            </a:r>
          </a:p>
          <a:p>
            <a:r>
              <a:rPr lang="en-US" dirty="0"/>
              <a:t>Circles must ensure that the names of the required current circle officers are up to date with the National Headquarters each fall.</a:t>
            </a:r>
          </a:p>
        </p:txBody>
      </p:sp>
    </p:spTree>
    <p:extLst>
      <p:ext uri="{BB962C8B-B14F-4D97-AF65-F5344CB8AC3E}">
        <p14:creationId xmlns:p14="http://schemas.microsoft.com/office/powerpoint/2010/main" val="2225518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A251-67BE-441E-892F-01B0D2C6F1FC}"/>
              </a:ext>
            </a:extLst>
          </p:cNvPr>
          <p:cNvSpPr>
            <a:spLocks noGrp="1"/>
          </p:cNvSpPr>
          <p:nvPr>
            <p:ph type="title"/>
          </p:nvPr>
        </p:nvSpPr>
        <p:spPr/>
        <p:txBody>
          <a:bodyPr/>
          <a:lstStyle/>
          <a:p>
            <a:r>
              <a:rPr lang="en-US" dirty="0"/>
              <a:t>Advisor Transition</a:t>
            </a:r>
          </a:p>
        </p:txBody>
      </p:sp>
      <p:sp>
        <p:nvSpPr>
          <p:cNvPr id="3" name="Content Placeholder 2">
            <a:extLst>
              <a:ext uri="{FF2B5EF4-FFF2-40B4-BE49-F238E27FC236}">
                <a16:creationId xmlns:a16="http://schemas.microsoft.com/office/drawing/2014/main" id="{B26B2D09-9329-4839-A5B7-1D6884F8815C}"/>
              </a:ext>
            </a:extLst>
          </p:cNvPr>
          <p:cNvSpPr>
            <a:spLocks noGrp="1"/>
          </p:cNvSpPr>
          <p:nvPr>
            <p:ph sz="half" idx="1"/>
          </p:nvPr>
        </p:nvSpPr>
        <p:spPr/>
        <p:txBody>
          <a:bodyPr/>
          <a:lstStyle/>
          <a:p>
            <a:r>
              <a:rPr lang="en-US" dirty="0"/>
              <a:t>If a circle advisor is planning to retire, change jobs, or move to another institution, it is imperative that the National Headquarters is informed as soon as one knows a transition will take place. Outgoing circle advisors are also responsible for assisting in the identification and transition of a replacement.</a:t>
            </a:r>
          </a:p>
          <a:p>
            <a:r>
              <a:rPr lang="en-US" dirty="0"/>
              <a:t>Reference the Transition Checklist for Circle Advisors and Coordinators </a:t>
            </a:r>
            <a:r>
              <a:rPr lang="en-US" dirty="0">
                <a:hlinkClick r:id="rId2"/>
              </a:rPr>
              <a:t>here</a:t>
            </a:r>
            <a:r>
              <a:rPr lang="en-US" dirty="0"/>
              <a:t>. </a:t>
            </a:r>
          </a:p>
          <a:p>
            <a:r>
              <a:rPr lang="en-US" b="1" dirty="0"/>
              <a:t>Poor transition of advising responsibilities is one of the key factors in the poor health of a circle. </a:t>
            </a:r>
            <a:r>
              <a:rPr lang="en-US" dirty="0"/>
              <a:t>Please communicate with your Circle Contact to ensure a smooth process. </a:t>
            </a:r>
          </a:p>
          <a:p>
            <a:endParaRPr lang="en-US" dirty="0"/>
          </a:p>
        </p:txBody>
      </p:sp>
    </p:spTree>
    <p:extLst>
      <p:ext uri="{BB962C8B-B14F-4D97-AF65-F5344CB8AC3E}">
        <p14:creationId xmlns:p14="http://schemas.microsoft.com/office/powerpoint/2010/main" val="3389072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74956-EACE-4DE9-B316-708798D135E0}"/>
              </a:ext>
            </a:extLst>
          </p:cNvPr>
          <p:cNvSpPr>
            <a:spLocks noGrp="1"/>
          </p:cNvSpPr>
          <p:nvPr>
            <p:ph type="title"/>
          </p:nvPr>
        </p:nvSpPr>
        <p:spPr/>
        <p:txBody>
          <a:bodyPr/>
          <a:lstStyle/>
          <a:p>
            <a:r>
              <a:rPr lang="en-US" dirty="0"/>
              <a:t>Student Officer Transition</a:t>
            </a:r>
          </a:p>
        </p:txBody>
      </p:sp>
      <p:sp>
        <p:nvSpPr>
          <p:cNvPr id="3" name="Content Placeholder 2">
            <a:extLst>
              <a:ext uri="{FF2B5EF4-FFF2-40B4-BE49-F238E27FC236}">
                <a16:creationId xmlns:a16="http://schemas.microsoft.com/office/drawing/2014/main" id="{96356C0E-BCAB-43C2-B242-D3560C20165F}"/>
              </a:ext>
            </a:extLst>
          </p:cNvPr>
          <p:cNvSpPr>
            <a:spLocks noGrp="1"/>
          </p:cNvSpPr>
          <p:nvPr>
            <p:ph sz="half" idx="1"/>
          </p:nvPr>
        </p:nvSpPr>
        <p:spPr/>
        <p:txBody>
          <a:bodyPr>
            <a:normAutofit/>
          </a:bodyPr>
          <a:lstStyle/>
          <a:p>
            <a:r>
              <a:rPr lang="en-US" sz="2400" dirty="0"/>
              <a:t>Outgoing and incoming officers should set up a meeting during the transition to review responsibilities and circle strengths, challenges, programs, and goals for the future. The ultimate goal should be for the circle to continue to operate and thrive once its leadership has changed.</a:t>
            </a:r>
          </a:p>
          <a:p>
            <a:r>
              <a:rPr lang="en-US" sz="2400" dirty="0"/>
              <a:t>New student officers and circle advisors should be installed during an initiation ceremony as part of the public acknowledgement of the transition of leadership. New student officers should complete all financial, institutional, and circle documents and forms before the transition. Recognize the outgoing officers for their service at the ceremony.</a:t>
            </a:r>
          </a:p>
          <a:p>
            <a:r>
              <a:rPr lang="en-US" sz="2400" dirty="0"/>
              <a:t>Reference the Transition Process for Student Officers checklist </a:t>
            </a:r>
            <a:r>
              <a:rPr lang="en-US" sz="2400" dirty="0">
                <a:hlinkClick r:id="rId2"/>
              </a:rPr>
              <a:t>here</a:t>
            </a:r>
            <a:r>
              <a:rPr lang="en-US" sz="2400" dirty="0"/>
              <a:t>.</a:t>
            </a:r>
          </a:p>
          <a:p>
            <a:endParaRPr lang="en-US" dirty="0"/>
          </a:p>
        </p:txBody>
      </p:sp>
    </p:spTree>
    <p:extLst>
      <p:ext uri="{BB962C8B-B14F-4D97-AF65-F5344CB8AC3E}">
        <p14:creationId xmlns:p14="http://schemas.microsoft.com/office/powerpoint/2010/main" val="2349321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1D4F-9A96-4E37-9FBE-DA572ADEBADB}"/>
              </a:ext>
            </a:extLst>
          </p:cNvPr>
          <p:cNvSpPr>
            <a:spLocks noGrp="1"/>
          </p:cNvSpPr>
          <p:nvPr>
            <p:ph type="title"/>
          </p:nvPr>
        </p:nvSpPr>
        <p:spPr/>
        <p:txBody>
          <a:bodyPr/>
          <a:lstStyle/>
          <a:p>
            <a:r>
              <a:rPr lang="en-US" dirty="0"/>
              <a:t>Student Officer Responsibilities</a:t>
            </a:r>
          </a:p>
        </p:txBody>
      </p:sp>
      <p:sp>
        <p:nvSpPr>
          <p:cNvPr id="3" name="Content Placeholder 2">
            <a:extLst>
              <a:ext uri="{FF2B5EF4-FFF2-40B4-BE49-F238E27FC236}">
                <a16:creationId xmlns:a16="http://schemas.microsoft.com/office/drawing/2014/main" id="{9366F900-62C9-4E98-AB66-2343C1A02E43}"/>
              </a:ext>
            </a:extLst>
          </p:cNvPr>
          <p:cNvSpPr>
            <a:spLocks noGrp="1"/>
          </p:cNvSpPr>
          <p:nvPr>
            <p:ph sz="half" idx="1"/>
          </p:nvPr>
        </p:nvSpPr>
        <p:spPr>
          <a:xfrm>
            <a:off x="838200" y="1513840"/>
            <a:ext cx="5181600" cy="4663123"/>
          </a:xfrm>
        </p:spPr>
        <p:txBody>
          <a:bodyPr>
            <a:normAutofit fontScale="77500" lnSpcReduction="20000"/>
          </a:bodyPr>
          <a:lstStyle/>
          <a:p>
            <a:r>
              <a:rPr lang="en-US" dirty="0"/>
              <a:t>Establishing a regular circle meeting schedule as well as officer meetings</a:t>
            </a:r>
          </a:p>
          <a:p>
            <a:r>
              <a:rPr lang="en-US" dirty="0"/>
              <a:t>Working with advisors to set the circle’s calendar for the year ensuring that membership selection, reporting, and initiation happen in a timely manner</a:t>
            </a:r>
          </a:p>
          <a:p>
            <a:r>
              <a:rPr lang="en-US" dirty="0"/>
              <a:t>Facilitating goal setting</a:t>
            </a:r>
          </a:p>
          <a:p>
            <a:r>
              <a:rPr lang="en-US" dirty="0"/>
              <a:t>Leading, supporting, and motivating circle members</a:t>
            </a:r>
          </a:p>
          <a:p>
            <a:r>
              <a:rPr lang="en-US" dirty="0"/>
              <a:t>Updating institutional administrators on the circle’s activities</a:t>
            </a:r>
          </a:p>
          <a:p>
            <a:r>
              <a:rPr lang="en-US" dirty="0"/>
              <a:t>Keep current with national bylaws as well as the circle’s bylaws and policies</a:t>
            </a:r>
          </a:p>
          <a:p>
            <a:r>
              <a:rPr lang="en-US" dirty="0"/>
              <a:t>Encouraging members to remain in contact with O∆K after graduation</a:t>
            </a:r>
          </a:p>
          <a:p>
            <a:endParaRPr lang="en-US" dirty="0"/>
          </a:p>
        </p:txBody>
      </p:sp>
      <p:sp>
        <p:nvSpPr>
          <p:cNvPr id="4" name="Content Placeholder 3">
            <a:extLst>
              <a:ext uri="{FF2B5EF4-FFF2-40B4-BE49-F238E27FC236}">
                <a16:creationId xmlns:a16="http://schemas.microsoft.com/office/drawing/2014/main" id="{BD7521E0-56E9-4487-AF96-AA3F3051C469}"/>
              </a:ext>
            </a:extLst>
          </p:cNvPr>
          <p:cNvSpPr>
            <a:spLocks noGrp="1"/>
          </p:cNvSpPr>
          <p:nvPr>
            <p:ph sz="half" idx="2"/>
          </p:nvPr>
        </p:nvSpPr>
        <p:spPr>
          <a:xfrm>
            <a:off x="6172200" y="1513840"/>
            <a:ext cx="5181600" cy="4663123"/>
          </a:xfrm>
        </p:spPr>
        <p:txBody>
          <a:bodyPr>
            <a:normAutofit fontScale="77500" lnSpcReduction="20000"/>
          </a:bodyPr>
          <a:lstStyle/>
          <a:p>
            <a:r>
              <a:rPr lang="en-US" dirty="0"/>
              <a:t>Working with advisors to meet circle standards</a:t>
            </a:r>
          </a:p>
          <a:p>
            <a:r>
              <a:rPr lang="en-US" dirty="0"/>
              <a:t>Hosting an orientation for new members, explaining O∆K’s history and purpose, and sharing the obligations of membership in the Society</a:t>
            </a:r>
          </a:p>
          <a:p>
            <a:r>
              <a:rPr lang="en-US" dirty="0"/>
              <a:t>Presiding over initiation ceremony</a:t>
            </a:r>
          </a:p>
          <a:p>
            <a:r>
              <a:rPr lang="en-US" dirty="0"/>
              <a:t>Helping maintain circle documents</a:t>
            </a:r>
          </a:p>
          <a:p>
            <a:r>
              <a:rPr lang="en-US" dirty="0"/>
              <a:t>Determining appropriate programming for the campus</a:t>
            </a:r>
          </a:p>
          <a:p>
            <a:r>
              <a:rPr lang="en-US" dirty="0"/>
              <a:t>Making certain that circle is represented at national O∆K events</a:t>
            </a:r>
          </a:p>
          <a:p>
            <a:endParaRPr lang="en-US" dirty="0"/>
          </a:p>
        </p:txBody>
      </p:sp>
    </p:spTree>
    <p:extLst>
      <p:ext uri="{BB962C8B-B14F-4D97-AF65-F5344CB8AC3E}">
        <p14:creationId xmlns:p14="http://schemas.microsoft.com/office/powerpoint/2010/main" val="210354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37AB-A7DF-4A8A-AAB9-49EDC0AE2501}"/>
              </a:ext>
            </a:extLst>
          </p:cNvPr>
          <p:cNvSpPr>
            <a:spLocks noGrp="1"/>
          </p:cNvSpPr>
          <p:nvPr>
            <p:ph type="title"/>
          </p:nvPr>
        </p:nvSpPr>
        <p:spPr/>
        <p:txBody>
          <a:bodyPr/>
          <a:lstStyle/>
          <a:p>
            <a:r>
              <a:rPr lang="en-US" dirty="0"/>
              <a:t>Circle Advisors</a:t>
            </a:r>
          </a:p>
        </p:txBody>
      </p:sp>
      <p:sp>
        <p:nvSpPr>
          <p:cNvPr id="3" name="Content Placeholder 2">
            <a:extLst>
              <a:ext uri="{FF2B5EF4-FFF2-40B4-BE49-F238E27FC236}">
                <a16:creationId xmlns:a16="http://schemas.microsoft.com/office/drawing/2014/main" id="{2E2690CF-C8EA-46C4-A98B-55B15B359346}"/>
              </a:ext>
            </a:extLst>
          </p:cNvPr>
          <p:cNvSpPr>
            <a:spLocks noGrp="1"/>
          </p:cNvSpPr>
          <p:nvPr>
            <p:ph sz="half" idx="1"/>
          </p:nvPr>
        </p:nvSpPr>
        <p:spPr/>
        <p:txBody>
          <a:bodyPr>
            <a:normAutofit fontScale="92500" lnSpcReduction="10000"/>
          </a:bodyPr>
          <a:lstStyle/>
          <a:p>
            <a:r>
              <a:rPr lang="en-US" dirty="0"/>
              <a:t>Circle advisors serve a vital role in the operation and development of any circle. The Circle Coordinator and Faculty Advisor shall be elected or appointed by the circle or the institution and meet the following requirements:</a:t>
            </a:r>
          </a:p>
          <a:p>
            <a:pPr lvl="1"/>
            <a:r>
              <a:rPr lang="en-US" dirty="0"/>
              <a:t>A full or part-time staff member at the host institution;</a:t>
            </a:r>
          </a:p>
          <a:p>
            <a:pPr lvl="1"/>
            <a:r>
              <a:rPr lang="en-US" dirty="0"/>
              <a:t>Able to act on behalf of the circle in administrative matters at the host institution and</a:t>
            </a:r>
          </a:p>
          <a:p>
            <a:pPr lvl="1"/>
            <a:r>
              <a:rPr lang="en-US" dirty="0"/>
              <a:t>Complete and sign the </a:t>
            </a:r>
            <a:r>
              <a:rPr lang="en-US" dirty="0">
                <a:hlinkClick r:id="rId2"/>
              </a:rPr>
              <a:t>O∆K Advisor Agreement</a:t>
            </a:r>
            <a:r>
              <a:rPr lang="en-US" dirty="0"/>
              <a:t> before assuming the circle coordinator or faculty advisor role.</a:t>
            </a:r>
          </a:p>
          <a:p>
            <a:r>
              <a:rPr lang="en-US" dirty="0"/>
              <a:t>Failure to meet this obligation is assumed to be a decision not to serve in the office to which one has been elected or appointed. Circle advisors are voting officers of the circle. </a:t>
            </a:r>
            <a:r>
              <a:rPr lang="en-US" b="1" dirty="0"/>
              <a:t>A circle must always maintain an active circle coordinator and faculty advisor. </a:t>
            </a:r>
          </a:p>
        </p:txBody>
      </p:sp>
    </p:spTree>
    <p:extLst>
      <p:ext uri="{BB962C8B-B14F-4D97-AF65-F5344CB8AC3E}">
        <p14:creationId xmlns:p14="http://schemas.microsoft.com/office/powerpoint/2010/main" val="977343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F9B8-7551-47D0-B9C7-15894C57B9DF}"/>
              </a:ext>
            </a:extLst>
          </p:cNvPr>
          <p:cNvSpPr>
            <a:spLocks noGrp="1"/>
          </p:cNvSpPr>
          <p:nvPr>
            <p:ph type="title"/>
          </p:nvPr>
        </p:nvSpPr>
        <p:spPr/>
        <p:txBody>
          <a:bodyPr/>
          <a:lstStyle/>
          <a:p>
            <a:r>
              <a:rPr lang="en-US" dirty="0"/>
              <a:t>Circle Coordinator Role</a:t>
            </a:r>
          </a:p>
        </p:txBody>
      </p:sp>
      <p:sp>
        <p:nvSpPr>
          <p:cNvPr id="3" name="Content Placeholder 2">
            <a:extLst>
              <a:ext uri="{FF2B5EF4-FFF2-40B4-BE49-F238E27FC236}">
                <a16:creationId xmlns:a16="http://schemas.microsoft.com/office/drawing/2014/main" id="{F0254482-D887-47E3-899F-3D8574C94CBA}"/>
              </a:ext>
            </a:extLst>
          </p:cNvPr>
          <p:cNvSpPr>
            <a:spLocks noGrp="1"/>
          </p:cNvSpPr>
          <p:nvPr>
            <p:ph sz="half" idx="1"/>
          </p:nvPr>
        </p:nvSpPr>
        <p:spPr/>
        <p:txBody>
          <a:bodyPr>
            <a:normAutofit lnSpcReduction="10000"/>
          </a:bodyPr>
          <a:lstStyle/>
          <a:p>
            <a:r>
              <a:rPr lang="en-US" dirty="0"/>
              <a:t>Responsibilities for the Circle Coordinator may include: </a:t>
            </a:r>
          </a:p>
          <a:p>
            <a:pPr lvl="1"/>
            <a:r>
              <a:rPr lang="en-US" dirty="0"/>
              <a:t>Responsible for the collection and submission of national lifetime membership fees from new members</a:t>
            </a:r>
          </a:p>
          <a:p>
            <a:pPr lvl="1"/>
            <a:r>
              <a:rPr lang="en-US" dirty="0"/>
              <a:t>Maintain a file containing regular circle meeting minutes, a list of current and past members with their addresses and classifications, and all other records of the circle</a:t>
            </a:r>
          </a:p>
          <a:p>
            <a:pPr lvl="1"/>
            <a:r>
              <a:rPr lang="en-US" dirty="0"/>
              <a:t>Submit the membership certificate order form via </a:t>
            </a:r>
            <a:r>
              <a:rPr lang="en-US" dirty="0" err="1"/>
              <a:t>MyODK</a:t>
            </a:r>
            <a:r>
              <a:rPr lang="en-US" dirty="0"/>
              <a:t> no less than 14 calendar days in advance of each initiation ceremony</a:t>
            </a:r>
          </a:p>
          <a:p>
            <a:pPr lvl="1"/>
            <a:r>
              <a:rPr lang="en-US" dirty="0"/>
              <a:t>Ensure payment of the annual $125 circle institutional dues (formerly affiliation fees)</a:t>
            </a:r>
          </a:p>
          <a:p>
            <a:pPr lvl="1"/>
            <a:r>
              <a:rPr lang="en-US" dirty="0"/>
              <a:t>Submit the </a:t>
            </a:r>
            <a:r>
              <a:rPr lang="en-US" dirty="0">
                <a:hlinkClick r:id="rId2"/>
              </a:rPr>
              <a:t>annual report</a:t>
            </a:r>
            <a:r>
              <a:rPr lang="en-US" dirty="0"/>
              <a:t> online to the National Headquarters by June 30</a:t>
            </a:r>
          </a:p>
          <a:p>
            <a:pPr lvl="1"/>
            <a:r>
              <a:rPr lang="en-US" dirty="0">
                <a:hlinkClick r:id="rId3"/>
              </a:rPr>
              <a:t>Send news items</a:t>
            </a:r>
            <a:r>
              <a:rPr lang="en-US" dirty="0"/>
              <a:t> to the National Headquarters for possible promotion through O∆K’s communications outlets</a:t>
            </a:r>
          </a:p>
          <a:p>
            <a:endParaRPr lang="en-US" dirty="0"/>
          </a:p>
        </p:txBody>
      </p:sp>
    </p:spTree>
    <p:extLst>
      <p:ext uri="{BB962C8B-B14F-4D97-AF65-F5344CB8AC3E}">
        <p14:creationId xmlns:p14="http://schemas.microsoft.com/office/powerpoint/2010/main" val="133447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CEA0-6875-48E9-A7EC-B0B1B0976164}"/>
              </a:ext>
            </a:extLst>
          </p:cNvPr>
          <p:cNvSpPr>
            <a:spLocks noGrp="1"/>
          </p:cNvSpPr>
          <p:nvPr>
            <p:ph type="title"/>
          </p:nvPr>
        </p:nvSpPr>
        <p:spPr/>
        <p:txBody>
          <a:bodyPr/>
          <a:lstStyle/>
          <a:p>
            <a:r>
              <a:rPr lang="en-US" dirty="0"/>
              <a:t>Faculty Advisor Role</a:t>
            </a:r>
          </a:p>
        </p:txBody>
      </p:sp>
      <p:sp>
        <p:nvSpPr>
          <p:cNvPr id="3" name="Content Placeholder 2">
            <a:extLst>
              <a:ext uri="{FF2B5EF4-FFF2-40B4-BE49-F238E27FC236}">
                <a16:creationId xmlns:a16="http://schemas.microsoft.com/office/drawing/2014/main" id="{5546C4B1-CBD3-4FC9-B50F-7D8DB2D84396}"/>
              </a:ext>
            </a:extLst>
          </p:cNvPr>
          <p:cNvSpPr>
            <a:spLocks noGrp="1"/>
          </p:cNvSpPr>
          <p:nvPr>
            <p:ph sz="half" idx="1"/>
          </p:nvPr>
        </p:nvSpPr>
        <p:spPr/>
        <p:txBody>
          <a:bodyPr/>
          <a:lstStyle/>
          <a:p>
            <a:r>
              <a:rPr lang="en-US" dirty="0"/>
              <a:t>Responsibilities for the Faculty Advisor may include: </a:t>
            </a:r>
          </a:p>
          <a:p>
            <a:pPr lvl="1"/>
            <a:r>
              <a:rPr lang="en-US" dirty="0"/>
              <a:t>Assist student officers in the arrangement of public tapping procedures, including local campus publicity and public relations with the community at large</a:t>
            </a:r>
          </a:p>
          <a:p>
            <a:pPr lvl="1"/>
            <a:r>
              <a:rPr lang="en-US" dirty="0"/>
              <a:t>Assist in a thorough orientation for new members by providing information and support and ensuring that all pertinent information is communicated</a:t>
            </a:r>
          </a:p>
          <a:p>
            <a:pPr lvl="1"/>
            <a:r>
              <a:rPr lang="en-US" dirty="0"/>
              <a:t>Make sure that the circle is current with its registration as a student organization with the institution’s student activities or dean of students’ office</a:t>
            </a:r>
          </a:p>
          <a:p>
            <a:endParaRPr lang="en-US" dirty="0"/>
          </a:p>
        </p:txBody>
      </p:sp>
    </p:spTree>
    <p:extLst>
      <p:ext uri="{BB962C8B-B14F-4D97-AF65-F5344CB8AC3E}">
        <p14:creationId xmlns:p14="http://schemas.microsoft.com/office/powerpoint/2010/main" val="372314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8B84-C27D-4DFE-9603-986F5D90874F}"/>
              </a:ext>
            </a:extLst>
          </p:cNvPr>
          <p:cNvSpPr>
            <a:spLocks noGrp="1"/>
          </p:cNvSpPr>
          <p:nvPr>
            <p:ph type="ctrTitle"/>
          </p:nvPr>
        </p:nvSpPr>
        <p:spPr/>
        <p:txBody>
          <a:bodyPr/>
          <a:lstStyle/>
          <a:p>
            <a:r>
              <a:rPr lang="en-US" dirty="0"/>
              <a:t>General O∆K Information</a:t>
            </a:r>
          </a:p>
        </p:txBody>
      </p:sp>
      <p:sp>
        <p:nvSpPr>
          <p:cNvPr id="3" name="Subtitle 2">
            <a:extLst>
              <a:ext uri="{FF2B5EF4-FFF2-40B4-BE49-F238E27FC236}">
                <a16:creationId xmlns:a16="http://schemas.microsoft.com/office/drawing/2014/main" id="{9953AA4D-4784-47C2-BCD9-6921410F7D5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8158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269E-25D3-4697-9E8D-8A15B382B0D5}"/>
              </a:ext>
            </a:extLst>
          </p:cNvPr>
          <p:cNvSpPr>
            <a:spLocks noGrp="1"/>
          </p:cNvSpPr>
          <p:nvPr>
            <p:ph type="title"/>
          </p:nvPr>
        </p:nvSpPr>
        <p:spPr/>
        <p:txBody>
          <a:bodyPr/>
          <a:lstStyle/>
          <a:p>
            <a:r>
              <a:rPr lang="en-US" b="1" dirty="0"/>
              <a:t>Alumni Advisor</a:t>
            </a:r>
            <a:endParaRPr lang="en-US" dirty="0"/>
          </a:p>
        </p:txBody>
      </p:sp>
      <p:sp>
        <p:nvSpPr>
          <p:cNvPr id="3" name="Content Placeholder 2">
            <a:extLst>
              <a:ext uri="{FF2B5EF4-FFF2-40B4-BE49-F238E27FC236}">
                <a16:creationId xmlns:a16="http://schemas.microsoft.com/office/drawing/2014/main" id="{ADA1117C-7A30-4EF8-9FA5-2884BBCDF2E9}"/>
              </a:ext>
            </a:extLst>
          </p:cNvPr>
          <p:cNvSpPr>
            <a:spLocks noGrp="1"/>
          </p:cNvSpPr>
          <p:nvPr>
            <p:ph sz="half" idx="1"/>
          </p:nvPr>
        </p:nvSpPr>
        <p:spPr/>
        <p:txBody>
          <a:bodyPr>
            <a:normAutofit lnSpcReduction="10000"/>
          </a:bodyPr>
          <a:lstStyle/>
          <a:p>
            <a:r>
              <a:rPr lang="en-US" dirty="0"/>
              <a:t>Alumni advisors shall be selected by an affirmative vote of the local circle membership. Alumni advisors must be an initiated O∆K member and in good standing, as verified by the National Headquarters. The alumni advisor must also submit an advisor agreement. </a:t>
            </a:r>
          </a:p>
          <a:p>
            <a:r>
              <a:rPr lang="en-US" dirty="0"/>
              <a:t>Duties and responsibilities of alumni advisors may include the following:</a:t>
            </a:r>
          </a:p>
          <a:p>
            <a:pPr lvl="1"/>
            <a:r>
              <a:rPr lang="en-US" dirty="0"/>
              <a:t>Assist student officers and other advisors (circle coordinator, faculty advisor) in the fulfillment of duties</a:t>
            </a:r>
          </a:p>
          <a:p>
            <a:pPr lvl="1"/>
            <a:r>
              <a:rPr lang="en-US" dirty="0"/>
              <a:t>Assist in the identification of potential alumni or honoris causa members</a:t>
            </a:r>
          </a:p>
          <a:p>
            <a:pPr lvl="1"/>
            <a:r>
              <a:rPr lang="en-US" dirty="0"/>
              <a:t>Assist circles with community outreach efforts</a:t>
            </a:r>
          </a:p>
          <a:p>
            <a:pPr lvl="1"/>
            <a:r>
              <a:rPr lang="en-US" dirty="0"/>
              <a:t>Attend circle meetings to provide assistance to officers and other advisors</a:t>
            </a:r>
          </a:p>
          <a:p>
            <a:endParaRPr lang="en-US" dirty="0"/>
          </a:p>
        </p:txBody>
      </p:sp>
    </p:spTree>
    <p:extLst>
      <p:ext uri="{BB962C8B-B14F-4D97-AF65-F5344CB8AC3E}">
        <p14:creationId xmlns:p14="http://schemas.microsoft.com/office/powerpoint/2010/main" val="2153413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5261-5A0E-48A8-8C58-4E25FD5BB6E1}"/>
              </a:ext>
            </a:extLst>
          </p:cNvPr>
          <p:cNvSpPr>
            <a:spLocks noGrp="1"/>
          </p:cNvSpPr>
          <p:nvPr>
            <p:ph type="title"/>
          </p:nvPr>
        </p:nvSpPr>
        <p:spPr/>
        <p:txBody>
          <a:bodyPr/>
          <a:lstStyle/>
          <a:p>
            <a:r>
              <a:rPr lang="en-US" b="1" dirty="0"/>
              <a:t>Circle Assistant</a:t>
            </a:r>
            <a:endParaRPr lang="en-US" dirty="0"/>
          </a:p>
        </p:txBody>
      </p:sp>
      <p:sp>
        <p:nvSpPr>
          <p:cNvPr id="3" name="Content Placeholder 2">
            <a:extLst>
              <a:ext uri="{FF2B5EF4-FFF2-40B4-BE49-F238E27FC236}">
                <a16:creationId xmlns:a16="http://schemas.microsoft.com/office/drawing/2014/main" id="{223091FB-58EB-4926-AAB9-8C7EC5EAC079}"/>
              </a:ext>
            </a:extLst>
          </p:cNvPr>
          <p:cNvSpPr>
            <a:spLocks noGrp="1"/>
          </p:cNvSpPr>
          <p:nvPr>
            <p:ph sz="half" idx="1"/>
          </p:nvPr>
        </p:nvSpPr>
        <p:spPr/>
        <p:txBody>
          <a:bodyPr>
            <a:normAutofit lnSpcReduction="10000"/>
          </a:bodyPr>
          <a:lstStyle/>
          <a:p>
            <a:r>
              <a:rPr lang="en-US" dirty="0"/>
              <a:t>A circle may also have a circle assistant, who is required to be initiated into the Society. This individual assists the circle coordinator and faculty advisor in performing their duties. A circle assistant must be a full or part-time faculty/staff member at the host institution and must complete the advisor agreement.</a:t>
            </a:r>
          </a:p>
          <a:p>
            <a:r>
              <a:rPr lang="en-US" dirty="0"/>
              <a:t>This individual is usually employed by the faculty advisor or circle coordinator in another capacity – many times as an administrative assistant. The circle assistant can be given authority to submit certificate orders, pay invoices, request forms, and act on behalf of the other circle advisors in administrative tasks. The alumni advisor must also submit an advisor agreement. </a:t>
            </a:r>
          </a:p>
        </p:txBody>
      </p:sp>
    </p:spTree>
    <p:extLst>
      <p:ext uri="{BB962C8B-B14F-4D97-AF65-F5344CB8AC3E}">
        <p14:creationId xmlns:p14="http://schemas.microsoft.com/office/powerpoint/2010/main" val="3854921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367E-CACA-40B2-9AAC-4B47EC9755B4}"/>
              </a:ext>
            </a:extLst>
          </p:cNvPr>
          <p:cNvSpPr>
            <a:spLocks noGrp="1"/>
          </p:cNvSpPr>
          <p:nvPr>
            <p:ph type="ctrTitle"/>
          </p:nvPr>
        </p:nvSpPr>
        <p:spPr/>
        <p:txBody>
          <a:bodyPr/>
          <a:lstStyle/>
          <a:p>
            <a:r>
              <a:rPr lang="en-US" dirty="0"/>
              <a:t>Recruitment and Initiation</a:t>
            </a:r>
          </a:p>
        </p:txBody>
      </p:sp>
      <p:sp>
        <p:nvSpPr>
          <p:cNvPr id="3" name="Subtitle 2">
            <a:extLst>
              <a:ext uri="{FF2B5EF4-FFF2-40B4-BE49-F238E27FC236}">
                <a16:creationId xmlns:a16="http://schemas.microsoft.com/office/drawing/2014/main" id="{C71A00C3-1CC8-4E18-86B8-65532718B85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6929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6201-115D-416E-B874-864A13EC8325}"/>
              </a:ext>
            </a:extLst>
          </p:cNvPr>
          <p:cNvSpPr>
            <a:spLocks noGrp="1"/>
          </p:cNvSpPr>
          <p:nvPr>
            <p:ph type="title"/>
          </p:nvPr>
        </p:nvSpPr>
        <p:spPr/>
        <p:txBody>
          <a:bodyPr/>
          <a:lstStyle/>
          <a:p>
            <a:r>
              <a:rPr lang="en-US" dirty="0"/>
              <a:t>Requirements for Membership</a:t>
            </a:r>
          </a:p>
        </p:txBody>
      </p:sp>
      <p:sp>
        <p:nvSpPr>
          <p:cNvPr id="3" name="Content Placeholder 2">
            <a:extLst>
              <a:ext uri="{FF2B5EF4-FFF2-40B4-BE49-F238E27FC236}">
                <a16:creationId xmlns:a16="http://schemas.microsoft.com/office/drawing/2014/main" id="{239D73D4-C124-45BB-8E14-621D73CA171A}"/>
              </a:ext>
            </a:extLst>
          </p:cNvPr>
          <p:cNvSpPr>
            <a:spLocks noGrp="1"/>
          </p:cNvSpPr>
          <p:nvPr>
            <p:ph sz="half" idx="1"/>
          </p:nvPr>
        </p:nvSpPr>
        <p:spPr>
          <a:xfrm>
            <a:off x="838200" y="1690688"/>
            <a:ext cx="5181600" cy="4486275"/>
          </a:xfrm>
        </p:spPr>
        <p:txBody>
          <a:bodyPr>
            <a:normAutofit fontScale="77500" lnSpcReduction="20000"/>
          </a:bodyPr>
          <a:lstStyle/>
          <a:p>
            <a:pPr marL="0" indent="0">
              <a:buNone/>
            </a:pPr>
            <a:r>
              <a:rPr lang="en-US" i="1" dirty="0"/>
              <a:t>Class Eligibility:</a:t>
            </a:r>
          </a:p>
          <a:p>
            <a:r>
              <a:rPr lang="en-US" dirty="0"/>
              <a:t>Undergraduate students: must be a sophomore, junior, or senior by credits enrolled in a degree-granting program</a:t>
            </a:r>
          </a:p>
          <a:p>
            <a:r>
              <a:rPr lang="en-US" dirty="0"/>
              <a:t>Graduate/Professional students: enrolled in a degree-granting program</a:t>
            </a:r>
          </a:p>
          <a:p>
            <a:r>
              <a:rPr lang="en-US" dirty="0"/>
              <a:t>Faculty, staff, and administrators: full or part-time positions at the institution</a:t>
            </a:r>
          </a:p>
          <a:p>
            <a:r>
              <a:rPr lang="en-US" dirty="0"/>
              <a:t>Alumni: an individual must wait at least five years to be initiated into the circle where they received their degree.</a:t>
            </a:r>
          </a:p>
          <a:p>
            <a:r>
              <a:rPr lang="en-US" dirty="0"/>
              <a:t>Local, national, and international leaders who qualify for honorary membership</a:t>
            </a:r>
          </a:p>
          <a:p>
            <a:endParaRPr lang="en-US" dirty="0"/>
          </a:p>
        </p:txBody>
      </p:sp>
      <p:sp>
        <p:nvSpPr>
          <p:cNvPr id="4" name="Content Placeholder 3">
            <a:extLst>
              <a:ext uri="{FF2B5EF4-FFF2-40B4-BE49-F238E27FC236}">
                <a16:creationId xmlns:a16="http://schemas.microsoft.com/office/drawing/2014/main" id="{C30ACAFF-69CF-4D87-A5FD-71F3B892F1E5}"/>
              </a:ext>
            </a:extLst>
          </p:cNvPr>
          <p:cNvSpPr>
            <a:spLocks noGrp="1"/>
          </p:cNvSpPr>
          <p:nvPr>
            <p:ph sz="half" idx="2"/>
          </p:nvPr>
        </p:nvSpPr>
        <p:spPr>
          <a:xfrm>
            <a:off x="6172200" y="1690688"/>
            <a:ext cx="5181600" cy="4486275"/>
          </a:xfrm>
        </p:spPr>
        <p:txBody>
          <a:bodyPr>
            <a:normAutofit fontScale="77500" lnSpcReduction="20000"/>
          </a:bodyPr>
          <a:lstStyle/>
          <a:p>
            <a:pPr marL="0" indent="0">
              <a:buNone/>
            </a:pPr>
            <a:r>
              <a:rPr lang="en-US" i="1" dirty="0"/>
              <a:t>Academic Eligibility:</a:t>
            </a:r>
          </a:p>
          <a:p>
            <a:r>
              <a:rPr lang="en-US" dirty="0"/>
              <a:t>Undergraduates must be in the top 35% of their class (usually 3.5/4.0 GPA)</a:t>
            </a:r>
          </a:p>
          <a:p>
            <a:r>
              <a:rPr lang="en-US" dirty="0"/>
              <a:t>Graduate/professional academic eligibility is determined by each circle (usually 3.6/4.0 GPA)</a:t>
            </a:r>
          </a:p>
          <a:p>
            <a:r>
              <a:rPr lang="en-US" dirty="0"/>
              <a:t>All student candidates must have been enrolled on their campus for at least one-half year (one semester)</a:t>
            </a:r>
          </a:p>
          <a:p>
            <a:pPr marL="0" indent="0">
              <a:buNone/>
            </a:pPr>
            <a:r>
              <a:rPr lang="en-US" i="1" dirty="0"/>
              <a:t>Leadership Eligibility:</a:t>
            </a:r>
          </a:p>
          <a:p>
            <a:r>
              <a:rPr lang="en-US" dirty="0"/>
              <a:t>All </a:t>
            </a:r>
            <a:r>
              <a:rPr lang="en-US" dirty="0">
                <a:hlinkClick r:id="rId2"/>
              </a:rPr>
              <a:t>candidates for membership</a:t>
            </a:r>
            <a:r>
              <a:rPr lang="en-US" dirty="0"/>
              <a:t> must demonstrate leadership in one of the Five Pillars of Campus Life and embrace the OΔK Leadership Values.</a:t>
            </a:r>
          </a:p>
          <a:p>
            <a:endParaRPr lang="en-US" dirty="0"/>
          </a:p>
        </p:txBody>
      </p:sp>
    </p:spTree>
    <p:extLst>
      <p:ext uri="{BB962C8B-B14F-4D97-AF65-F5344CB8AC3E}">
        <p14:creationId xmlns:p14="http://schemas.microsoft.com/office/powerpoint/2010/main" val="2818972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063D7-3CF4-4E20-B9BE-51866B0262A0}"/>
              </a:ext>
            </a:extLst>
          </p:cNvPr>
          <p:cNvSpPr>
            <a:spLocks noGrp="1"/>
          </p:cNvSpPr>
          <p:nvPr>
            <p:ph type="title"/>
          </p:nvPr>
        </p:nvSpPr>
        <p:spPr/>
        <p:txBody>
          <a:bodyPr>
            <a:normAutofit/>
          </a:bodyPr>
          <a:lstStyle/>
          <a:p>
            <a:r>
              <a:rPr lang="en-US" dirty="0"/>
              <a:t>Membership Fees and Local Dues</a:t>
            </a:r>
          </a:p>
        </p:txBody>
      </p:sp>
      <p:sp>
        <p:nvSpPr>
          <p:cNvPr id="3" name="Content Placeholder 2">
            <a:extLst>
              <a:ext uri="{FF2B5EF4-FFF2-40B4-BE49-F238E27FC236}">
                <a16:creationId xmlns:a16="http://schemas.microsoft.com/office/drawing/2014/main" id="{CF369932-83B4-4574-ADED-FFC5146821F7}"/>
              </a:ext>
            </a:extLst>
          </p:cNvPr>
          <p:cNvSpPr>
            <a:spLocks noGrp="1"/>
          </p:cNvSpPr>
          <p:nvPr>
            <p:ph sz="half" idx="1"/>
          </p:nvPr>
        </p:nvSpPr>
        <p:spPr/>
        <p:txBody>
          <a:bodyPr/>
          <a:lstStyle/>
          <a:p>
            <a:r>
              <a:rPr lang="en-US" dirty="0"/>
              <a:t>Payment of the National Initiation Fee and any local dues are a critical step before the final acceptance of new members. In </a:t>
            </a:r>
            <a:r>
              <a:rPr lang="en-US" dirty="0" err="1"/>
              <a:t>MyODK</a:t>
            </a:r>
            <a:r>
              <a:rPr lang="en-US" dirty="0"/>
              <a:t>, the circle will be required to choose one of two payment options for the payment of the $94 National Initiation Fee. This decision must be made at the time of the application setup and can not be changed once approved.</a:t>
            </a:r>
          </a:p>
          <a:p>
            <a:r>
              <a:rPr lang="en-US" b="1" dirty="0"/>
              <a:t>No individual should participate in the Initiation ceremony who has not paid the national fees to the circle or to the national office, with the exception of the approved honorary memberships, gift of membership, and new advisor initiates. </a:t>
            </a:r>
            <a:r>
              <a:rPr lang="en-US" u="sng" dirty="0"/>
              <a:t>The circle is ultimately responsible for all fees paid.</a:t>
            </a:r>
            <a:endParaRPr lang="en-US" dirty="0"/>
          </a:p>
        </p:txBody>
      </p:sp>
    </p:spTree>
    <p:extLst>
      <p:ext uri="{BB962C8B-B14F-4D97-AF65-F5344CB8AC3E}">
        <p14:creationId xmlns:p14="http://schemas.microsoft.com/office/powerpoint/2010/main" val="1562304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6D32-7243-4E95-8F03-EE3C38538C30}"/>
              </a:ext>
            </a:extLst>
          </p:cNvPr>
          <p:cNvSpPr>
            <a:spLocks noGrp="1"/>
          </p:cNvSpPr>
          <p:nvPr>
            <p:ph type="title"/>
          </p:nvPr>
        </p:nvSpPr>
        <p:spPr/>
        <p:txBody>
          <a:bodyPr/>
          <a:lstStyle/>
          <a:p>
            <a:r>
              <a:rPr lang="en-US" dirty="0"/>
              <a:t>Recruitment Materials</a:t>
            </a:r>
          </a:p>
        </p:txBody>
      </p:sp>
      <p:sp>
        <p:nvSpPr>
          <p:cNvPr id="3" name="Content Placeholder 2">
            <a:extLst>
              <a:ext uri="{FF2B5EF4-FFF2-40B4-BE49-F238E27FC236}">
                <a16:creationId xmlns:a16="http://schemas.microsoft.com/office/drawing/2014/main" id="{34EAE70B-2F26-468B-A61E-1463F5C8B577}"/>
              </a:ext>
            </a:extLst>
          </p:cNvPr>
          <p:cNvSpPr>
            <a:spLocks noGrp="1"/>
          </p:cNvSpPr>
          <p:nvPr>
            <p:ph sz="half" idx="1"/>
          </p:nvPr>
        </p:nvSpPr>
        <p:spPr/>
        <p:txBody>
          <a:bodyPr>
            <a:normAutofit/>
          </a:bodyPr>
          <a:lstStyle/>
          <a:p>
            <a:r>
              <a:rPr lang="en-US" dirty="0"/>
              <a:t>Circles have access to a variety of </a:t>
            </a:r>
            <a:r>
              <a:rPr lang="en-US" dirty="0">
                <a:hlinkClick r:id="rId2"/>
              </a:rPr>
              <a:t>recruitment materials</a:t>
            </a:r>
            <a:r>
              <a:rPr lang="en-US" dirty="0"/>
              <a:t>, including:</a:t>
            </a:r>
          </a:p>
          <a:p>
            <a:pPr lvl="1"/>
            <a:r>
              <a:rPr lang="en-US" dirty="0"/>
              <a:t>Email templates (invitation to apply, accepted notice, rejected notice, faculty nominations) </a:t>
            </a:r>
          </a:p>
          <a:p>
            <a:pPr lvl="1"/>
            <a:r>
              <a:rPr lang="en-US" dirty="0"/>
              <a:t>Two-sided recruitment card </a:t>
            </a:r>
            <a:r>
              <a:rPr lang="en-US" i="1" dirty="0"/>
              <a:t>(physical copies available from headquarters)</a:t>
            </a:r>
          </a:p>
          <a:p>
            <a:pPr lvl="1"/>
            <a:r>
              <a:rPr lang="en-US" dirty="0"/>
              <a:t>Color and black/white one-page flier </a:t>
            </a:r>
          </a:p>
          <a:p>
            <a:pPr lvl="1"/>
            <a:r>
              <a:rPr lang="en-US" dirty="0"/>
              <a:t>11x17 poster </a:t>
            </a:r>
          </a:p>
          <a:p>
            <a:pPr lvl="1"/>
            <a:r>
              <a:rPr lang="en-US" dirty="0"/>
              <a:t>Join O∆K business card </a:t>
            </a:r>
            <a:r>
              <a:rPr lang="en-US" i="1" dirty="0"/>
              <a:t>(physical copies available from headquarters)</a:t>
            </a:r>
          </a:p>
          <a:p>
            <a:pPr lvl="1"/>
            <a:r>
              <a:rPr lang="en-US" dirty="0"/>
              <a:t>Black/white handbill </a:t>
            </a:r>
          </a:p>
          <a:p>
            <a:pPr lvl="1"/>
            <a:r>
              <a:rPr lang="en-US" dirty="0"/>
              <a:t>Recruitment video</a:t>
            </a:r>
          </a:p>
          <a:p>
            <a:pPr lvl="1"/>
            <a:r>
              <a:rPr lang="en-US" dirty="0"/>
              <a:t>Tapping templates</a:t>
            </a:r>
          </a:p>
        </p:txBody>
      </p:sp>
    </p:spTree>
    <p:extLst>
      <p:ext uri="{BB962C8B-B14F-4D97-AF65-F5344CB8AC3E}">
        <p14:creationId xmlns:p14="http://schemas.microsoft.com/office/powerpoint/2010/main" val="935833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645D-DB92-4FA2-92E9-6C1BE1D417B6}"/>
              </a:ext>
            </a:extLst>
          </p:cNvPr>
          <p:cNvSpPr>
            <a:spLocks noGrp="1"/>
          </p:cNvSpPr>
          <p:nvPr>
            <p:ph type="title"/>
          </p:nvPr>
        </p:nvSpPr>
        <p:spPr/>
        <p:txBody>
          <a:bodyPr/>
          <a:lstStyle/>
          <a:p>
            <a:r>
              <a:rPr lang="en-US" dirty="0"/>
              <a:t>Recruitment Materials</a:t>
            </a:r>
          </a:p>
        </p:txBody>
      </p:sp>
      <p:sp>
        <p:nvSpPr>
          <p:cNvPr id="3" name="Content Placeholder 2">
            <a:extLst>
              <a:ext uri="{FF2B5EF4-FFF2-40B4-BE49-F238E27FC236}">
                <a16:creationId xmlns:a16="http://schemas.microsoft.com/office/drawing/2014/main" id="{6AA8DA83-0F76-4502-8C63-60AFCDD6CAAB}"/>
              </a:ext>
            </a:extLst>
          </p:cNvPr>
          <p:cNvSpPr>
            <a:spLocks noGrp="1"/>
          </p:cNvSpPr>
          <p:nvPr>
            <p:ph sz="half" idx="1"/>
          </p:nvPr>
        </p:nvSpPr>
        <p:spPr/>
        <p:txBody>
          <a:bodyPr/>
          <a:lstStyle/>
          <a:p>
            <a:r>
              <a:rPr lang="en-US" dirty="0"/>
              <a:t>Using recruitment materials provided by the National Headquarters ensures that the circle is providing updated information to prospective members, ensures compliance with the Society's brand standards, and saves the circle time, money, and effort.</a:t>
            </a:r>
          </a:p>
          <a:p>
            <a:r>
              <a:rPr lang="en-US" dirty="0"/>
              <a:t>In addition, circles can utilize the </a:t>
            </a:r>
            <a:r>
              <a:rPr lang="en-US" dirty="0">
                <a:hlinkClick r:id="rId2"/>
              </a:rPr>
              <a:t>Interactive Circle Recruitment Timeline</a:t>
            </a:r>
            <a:r>
              <a:rPr lang="en-US" dirty="0"/>
              <a:t> to plan their recruitment cycle. This Excel workbook allows circles to choose a 45, 60 or 90 day cycle, enter their initiation date, and see a list of scheduled tasks of all items that must be taken care of leading up to initiation.</a:t>
            </a:r>
          </a:p>
          <a:p>
            <a:endParaRPr lang="en-US" dirty="0"/>
          </a:p>
        </p:txBody>
      </p:sp>
    </p:spTree>
    <p:extLst>
      <p:ext uri="{BB962C8B-B14F-4D97-AF65-F5344CB8AC3E}">
        <p14:creationId xmlns:p14="http://schemas.microsoft.com/office/powerpoint/2010/main" val="3966385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59238E-83C5-44D8-B1C2-458865F2BA07}"/>
              </a:ext>
            </a:extLst>
          </p:cNvPr>
          <p:cNvSpPr>
            <a:spLocks noGrp="1"/>
          </p:cNvSpPr>
          <p:nvPr>
            <p:ph type="title"/>
          </p:nvPr>
        </p:nvSpPr>
        <p:spPr>
          <a:xfrm>
            <a:off x="839788" y="365125"/>
            <a:ext cx="10515600" cy="732155"/>
          </a:xfrm>
        </p:spPr>
        <p:txBody>
          <a:bodyPr/>
          <a:lstStyle/>
          <a:p>
            <a:r>
              <a:rPr lang="en-US" dirty="0"/>
              <a:t>Horizontal v. Vertical Leadership</a:t>
            </a:r>
          </a:p>
        </p:txBody>
      </p:sp>
      <p:sp>
        <p:nvSpPr>
          <p:cNvPr id="5" name="Text Placeholder 4">
            <a:extLst>
              <a:ext uri="{FF2B5EF4-FFF2-40B4-BE49-F238E27FC236}">
                <a16:creationId xmlns:a16="http://schemas.microsoft.com/office/drawing/2014/main" id="{67F0B71A-7EDE-4BD3-998F-CCCBAC49C292}"/>
              </a:ext>
            </a:extLst>
          </p:cNvPr>
          <p:cNvSpPr>
            <a:spLocks noGrp="1"/>
          </p:cNvSpPr>
          <p:nvPr>
            <p:ph type="body" idx="1"/>
          </p:nvPr>
        </p:nvSpPr>
        <p:spPr>
          <a:xfrm>
            <a:off x="862015" y="2600960"/>
            <a:ext cx="5157787" cy="405766"/>
          </a:xfrm>
        </p:spPr>
        <p:txBody>
          <a:bodyPr>
            <a:normAutofit lnSpcReduction="10000"/>
          </a:bodyPr>
          <a:lstStyle/>
          <a:p>
            <a:r>
              <a:rPr lang="en-US" dirty="0"/>
              <a:t>Horizontal Leadership</a:t>
            </a:r>
          </a:p>
        </p:txBody>
      </p:sp>
      <p:sp>
        <p:nvSpPr>
          <p:cNvPr id="3" name="Content Placeholder 2">
            <a:extLst>
              <a:ext uri="{FF2B5EF4-FFF2-40B4-BE49-F238E27FC236}">
                <a16:creationId xmlns:a16="http://schemas.microsoft.com/office/drawing/2014/main" id="{C3B9C961-D27D-44B5-8957-A6F7EEAECA79}"/>
              </a:ext>
            </a:extLst>
          </p:cNvPr>
          <p:cNvSpPr>
            <a:spLocks noGrp="1"/>
          </p:cNvSpPr>
          <p:nvPr>
            <p:ph sz="half" idx="2"/>
          </p:nvPr>
        </p:nvSpPr>
        <p:spPr>
          <a:xfrm>
            <a:off x="862015" y="3006726"/>
            <a:ext cx="5157787" cy="3684588"/>
          </a:xfrm>
        </p:spPr>
        <p:txBody>
          <a:bodyPr>
            <a:normAutofit/>
          </a:bodyPr>
          <a:lstStyle/>
          <a:p>
            <a:r>
              <a:rPr lang="en-US" dirty="0"/>
              <a:t>One engaged as a leader in many different pillars of campus life.</a:t>
            </a:r>
          </a:p>
          <a:p>
            <a:pPr lvl="1"/>
            <a:r>
              <a:rPr lang="en-US" dirty="0"/>
              <a:t>Presented research at a conference = Academics</a:t>
            </a:r>
          </a:p>
          <a:p>
            <a:pPr lvl="1"/>
            <a:r>
              <a:rPr lang="en-US" dirty="0"/>
              <a:t>Writes for the campus paper = Communications</a:t>
            </a:r>
          </a:p>
          <a:p>
            <a:pPr lvl="1"/>
            <a:r>
              <a:rPr lang="en-US" dirty="0"/>
              <a:t>Leads the campus food pantry = Service</a:t>
            </a:r>
          </a:p>
        </p:txBody>
      </p:sp>
      <p:sp>
        <p:nvSpPr>
          <p:cNvPr id="6" name="Text Placeholder 5">
            <a:extLst>
              <a:ext uri="{FF2B5EF4-FFF2-40B4-BE49-F238E27FC236}">
                <a16:creationId xmlns:a16="http://schemas.microsoft.com/office/drawing/2014/main" id="{3915B3A4-F2B4-430E-8190-B406A4563C60}"/>
              </a:ext>
            </a:extLst>
          </p:cNvPr>
          <p:cNvSpPr>
            <a:spLocks noGrp="1"/>
          </p:cNvSpPr>
          <p:nvPr>
            <p:ph type="body" sz="quarter" idx="3"/>
          </p:nvPr>
        </p:nvSpPr>
        <p:spPr>
          <a:xfrm>
            <a:off x="6194427" y="2600960"/>
            <a:ext cx="5183188" cy="405766"/>
          </a:xfrm>
        </p:spPr>
        <p:txBody>
          <a:bodyPr>
            <a:normAutofit lnSpcReduction="10000"/>
          </a:bodyPr>
          <a:lstStyle/>
          <a:p>
            <a:r>
              <a:rPr lang="en-US" dirty="0"/>
              <a:t>Vertical Leadership</a:t>
            </a:r>
          </a:p>
        </p:txBody>
      </p:sp>
      <p:sp>
        <p:nvSpPr>
          <p:cNvPr id="7" name="Content Placeholder 6">
            <a:extLst>
              <a:ext uri="{FF2B5EF4-FFF2-40B4-BE49-F238E27FC236}">
                <a16:creationId xmlns:a16="http://schemas.microsoft.com/office/drawing/2014/main" id="{DAB18901-8FA9-4572-9FC7-28C3A09E4A55}"/>
              </a:ext>
            </a:extLst>
          </p:cNvPr>
          <p:cNvSpPr>
            <a:spLocks noGrp="1"/>
          </p:cNvSpPr>
          <p:nvPr>
            <p:ph sz="quarter" idx="4"/>
          </p:nvPr>
        </p:nvSpPr>
        <p:spPr>
          <a:xfrm>
            <a:off x="6194427" y="3006726"/>
            <a:ext cx="5183188" cy="3684588"/>
          </a:xfrm>
        </p:spPr>
        <p:txBody>
          <a:bodyPr>
            <a:normAutofit/>
          </a:bodyPr>
          <a:lstStyle/>
          <a:p>
            <a:r>
              <a:rPr lang="en-US" dirty="0"/>
              <a:t>One who has engaged deeply in leadership in one pillar of campus life.</a:t>
            </a:r>
          </a:p>
          <a:p>
            <a:pPr lvl="1"/>
            <a:r>
              <a:rPr lang="en-US" dirty="0"/>
              <a:t>Lead role in theater productions = Arts</a:t>
            </a:r>
          </a:p>
          <a:p>
            <a:pPr lvl="1"/>
            <a:r>
              <a:rPr lang="en-US" dirty="0"/>
              <a:t>Directs one-act plays = Arts</a:t>
            </a:r>
          </a:p>
          <a:p>
            <a:pPr lvl="1"/>
            <a:r>
              <a:rPr lang="en-US" dirty="0"/>
              <a:t>Served on the arts council = Arts</a:t>
            </a:r>
          </a:p>
          <a:p>
            <a:endParaRPr lang="en-US" dirty="0"/>
          </a:p>
        </p:txBody>
      </p:sp>
      <p:sp>
        <p:nvSpPr>
          <p:cNvPr id="9" name="Content Placeholder 2">
            <a:extLst>
              <a:ext uri="{FF2B5EF4-FFF2-40B4-BE49-F238E27FC236}">
                <a16:creationId xmlns:a16="http://schemas.microsoft.com/office/drawing/2014/main" id="{0A2BF7C2-A60F-40FB-9518-9DB5BEB3FE05}"/>
              </a:ext>
            </a:extLst>
          </p:cNvPr>
          <p:cNvSpPr txBox="1">
            <a:spLocks/>
          </p:cNvSpPr>
          <p:nvPr/>
        </p:nvSpPr>
        <p:spPr>
          <a:xfrm>
            <a:off x="839788" y="1188720"/>
            <a:ext cx="10515600" cy="1412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udy Old Style" panose="020205020503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udy Old Style" panose="020205020503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udy Old Style" panose="0202050205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Recruitment and selection from the five pillars should look for leaders who have either breadth across multiple pillars or depth in one pillar. Each leader has much to contribute to a circle and to OΔK as a whole. </a:t>
            </a:r>
          </a:p>
        </p:txBody>
      </p:sp>
    </p:spTree>
    <p:extLst>
      <p:ext uri="{BB962C8B-B14F-4D97-AF65-F5344CB8AC3E}">
        <p14:creationId xmlns:p14="http://schemas.microsoft.com/office/powerpoint/2010/main" val="4071277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36C3-8EB9-498A-BA00-6435DD306BD8}"/>
              </a:ext>
            </a:extLst>
          </p:cNvPr>
          <p:cNvSpPr>
            <a:spLocks noGrp="1"/>
          </p:cNvSpPr>
          <p:nvPr>
            <p:ph type="title"/>
          </p:nvPr>
        </p:nvSpPr>
        <p:spPr/>
        <p:txBody>
          <a:bodyPr/>
          <a:lstStyle/>
          <a:p>
            <a:r>
              <a:rPr lang="en-US" dirty="0"/>
              <a:t>Information Sessions</a:t>
            </a:r>
          </a:p>
        </p:txBody>
      </p:sp>
      <p:sp>
        <p:nvSpPr>
          <p:cNvPr id="3" name="Content Placeholder 2">
            <a:extLst>
              <a:ext uri="{FF2B5EF4-FFF2-40B4-BE49-F238E27FC236}">
                <a16:creationId xmlns:a16="http://schemas.microsoft.com/office/drawing/2014/main" id="{445614B3-26D7-4B8E-BDAB-3F886443E3D8}"/>
              </a:ext>
            </a:extLst>
          </p:cNvPr>
          <p:cNvSpPr>
            <a:spLocks noGrp="1"/>
          </p:cNvSpPr>
          <p:nvPr>
            <p:ph sz="half" idx="1"/>
          </p:nvPr>
        </p:nvSpPr>
        <p:spPr/>
        <p:txBody>
          <a:bodyPr>
            <a:normAutofit lnSpcReduction="10000"/>
          </a:bodyPr>
          <a:lstStyle/>
          <a:p>
            <a:r>
              <a:rPr lang="en-US" dirty="0"/>
              <a:t>Information sessions can be an important part of the recruitment process and introduce leaders who may not have heard of OΔK to the organization and its mission. This is a good time to discuss the benefits of membership, networking opportunities, the potential for continued leadership development, and ways to contribute to the campus's leadership culture. Recruitment materials (</a:t>
            </a:r>
            <a:r>
              <a:rPr lang="en-US" dirty="0">
                <a:hlinkClick r:id="rId2"/>
              </a:rPr>
              <a:t>available for free in limited quantities from National Headquarters</a:t>
            </a:r>
            <a:r>
              <a:rPr lang="en-US" dirty="0"/>
              <a:t>) can be distributed at these sessions.   </a:t>
            </a:r>
          </a:p>
          <a:p>
            <a:r>
              <a:rPr lang="en-US" dirty="0"/>
              <a:t>National Headquarters staff may attend information sessions virtually or in person to assist the circle in its recruiting efforts. Circle leadership can reach out to their circle contact to discuss scheduling.</a:t>
            </a:r>
          </a:p>
        </p:txBody>
      </p:sp>
    </p:spTree>
    <p:extLst>
      <p:ext uri="{BB962C8B-B14F-4D97-AF65-F5344CB8AC3E}">
        <p14:creationId xmlns:p14="http://schemas.microsoft.com/office/powerpoint/2010/main" val="2396250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0D62-516C-46BF-B70C-D5103C1BA319}"/>
              </a:ext>
            </a:extLst>
          </p:cNvPr>
          <p:cNvSpPr>
            <a:spLocks noGrp="1"/>
          </p:cNvSpPr>
          <p:nvPr>
            <p:ph type="title"/>
          </p:nvPr>
        </p:nvSpPr>
        <p:spPr/>
        <p:txBody>
          <a:bodyPr>
            <a:normAutofit/>
          </a:bodyPr>
          <a:lstStyle/>
          <a:p>
            <a:r>
              <a:rPr lang="en-US" dirty="0"/>
              <a:t>Recruit Faculty, Staff and Alumni</a:t>
            </a:r>
          </a:p>
        </p:txBody>
      </p:sp>
      <p:sp>
        <p:nvSpPr>
          <p:cNvPr id="3" name="Content Placeholder 2">
            <a:extLst>
              <a:ext uri="{FF2B5EF4-FFF2-40B4-BE49-F238E27FC236}">
                <a16:creationId xmlns:a16="http://schemas.microsoft.com/office/drawing/2014/main" id="{8037EAE5-E2E6-47BC-97B9-EF6D8BF43C65}"/>
              </a:ext>
            </a:extLst>
          </p:cNvPr>
          <p:cNvSpPr>
            <a:spLocks noGrp="1"/>
          </p:cNvSpPr>
          <p:nvPr>
            <p:ph sz="half" idx="1"/>
          </p:nvPr>
        </p:nvSpPr>
        <p:spPr/>
        <p:txBody>
          <a:bodyPr>
            <a:normAutofit fontScale="92500" lnSpcReduction="10000"/>
          </a:bodyPr>
          <a:lstStyle/>
          <a:p>
            <a:r>
              <a:rPr lang="en-US" dirty="0"/>
              <a:t>Omicron Delta Kappa is purposefully a multigenerational organization. A key element of OΔK tradition is the strong relationship between students, faculty, staff, and alumni. </a:t>
            </a:r>
          </a:p>
          <a:p>
            <a:r>
              <a:rPr lang="en-US" dirty="0"/>
              <a:t>Circles should actively recruit faculty, staff, and alumni members alongside their prospective student members. Circle members are encouraged to recommend faculty and staff whom they believe meet OΔK’s standards of leadership and scholarship. Circle officers should then reach out to these individuals to invite them to join OΔK, even using tapping ceremonies to publicly acknowledge their leadership.</a:t>
            </a:r>
          </a:p>
          <a:p>
            <a:r>
              <a:rPr lang="en-US" dirty="0"/>
              <a:t>Circles can partner with their campus alumni association to identify potential alumni initiates. </a:t>
            </a:r>
          </a:p>
          <a:p>
            <a:r>
              <a:rPr lang="en-US" b="1" dirty="0"/>
              <a:t>All faculty, staff and alumni members must pay the National Initiation Fee.</a:t>
            </a:r>
          </a:p>
        </p:txBody>
      </p:sp>
    </p:spTree>
    <p:extLst>
      <p:ext uri="{BB962C8B-B14F-4D97-AF65-F5344CB8AC3E}">
        <p14:creationId xmlns:p14="http://schemas.microsoft.com/office/powerpoint/2010/main" val="314420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48CEA4-DB2F-4D34-9D20-041C6AAE472B}"/>
              </a:ext>
            </a:extLst>
          </p:cNvPr>
          <p:cNvSpPr>
            <a:spLocks noGrp="1"/>
          </p:cNvSpPr>
          <p:nvPr>
            <p:ph type="title"/>
          </p:nvPr>
        </p:nvSpPr>
        <p:spPr/>
        <p:txBody>
          <a:bodyPr/>
          <a:lstStyle/>
          <a:p>
            <a:r>
              <a:rPr lang="en-US" dirty="0"/>
              <a:t>Definitions</a:t>
            </a:r>
          </a:p>
        </p:txBody>
      </p:sp>
      <p:sp>
        <p:nvSpPr>
          <p:cNvPr id="5" name="Content Placeholder 4">
            <a:extLst>
              <a:ext uri="{FF2B5EF4-FFF2-40B4-BE49-F238E27FC236}">
                <a16:creationId xmlns:a16="http://schemas.microsoft.com/office/drawing/2014/main" id="{8FAA9BAF-6413-4EF4-8F7F-DC870D7FD345}"/>
              </a:ext>
            </a:extLst>
          </p:cNvPr>
          <p:cNvSpPr>
            <a:spLocks noGrp="1"/>
          </p:cNvSpPr>
          <p:nvPr>
            <p:ph sz="half" idx="1"/>
          </p:nvPr>
        </p:nvSpPr>
        <p:spPr>
          <a:xfrm>
            <a:off x="838200" y="1524000"/>
            <a:ext cx="5181600" cy="4652963"/>
          </a:xfrm>
        </p:spPr>
        <p:txBody>
          <a:bodyPr>
            <a:noAutofit/>
          </a:bodyPr>
          <a:lstStyle/>
          <a:p>
            <a:r>
              <a:rPr lang="en-US" sz="2000" b="1" dirty="0"/>
              <a:t>Circle</a:t>
            </a:r>
            <a:r>
              <a:rPr lang="en-US" sz="2000" dirty="0"/>
              <a:t> - The basic unit of Omicron Delta Kappa is the collegiate circle. Membership in the Society can come only through election and initiation by one of the collegiate circles.</a:t>
            </a:r>
          </a:p>
          <a:p>
            <a:r>
              <a:rPr lang="en-US" sz="2000" b="1" dirty="0">
                <a:hlinkClick r:id="rId2"/>
              </a:rPr>
              <a:t>National Headquarters Staff</a:t>
            </a:r>
            <a:r>
              <a:rPr lang="en-US" sz="2000" dirty="0"/>
              <a:t>—The professional staff is led by the president and chief executive officer. All members of the National Headquarters team serve the Society by managing operations and ensuring the organization's viability.</a:t>
            </a:r>
          </a:p>
          <a:p>
            <a:r>
              <a:rPr lang="en-US" sz="2000" b="1" dirty="0">
                <a:hlinkClick r:id="rId3"/>
              </a:rPr>
              <a:t>Board of Trustees</a:t>
            </a:r>
            <a:r>
              <a:rPr lang="en-US" sz="2000" dirty="0"/>
              <a:t>—The Omicron Delta Kappa Society and Educational Foundation, Inc. Board of Trustees is the organization's governing body.</a:t>
            </a:r>
          </a:p>
          <a:p>
            <a:r>
              <a:rPr lang="en-US" sz="2000" b="1" dirty="0"/>
              <a:t>Circle Officer</a:t>
            </a:r>
            <a:r>
              <a:rPr lang="en-US" sz="2000" dirty="0"/>
              <a:t> - Any advisor and the student president, student vice president, or treasurer.</a:t>
            </a:r>
          </a:p>
          <a:p>
            <a:endParaRPr lang="en-US" sz="1800" dirty="0"/>
          </a:p>
        </p:txBody>
      </p:sp>
      <p:sp>
        <p:nvSpPr>
          <p:cNvPr id="6" name="Content Placeholder 5">
            <a:extLst>
              <a:ext uri="{FF2B5EF4-FFF2-40B4-BE49-F238E27FC236}">
                <a16:creationId xmlns:a16="http://schemas.microsoft.com/office/drawing/2014/main" id="{02C9312D-1645-45F5-9077-46C2B7F53970}"/>
              </a:ext>
            </a:extLst>
          </p:cNvPr>
          <p:cNvSpPr>
            <a:spLocks noGrp="1"/>
          </p:cNvSpPr>
          <p:nvPr>
            <p:ph sz="half" idx="2"/>
          </p:nvPr>
        </p:nvSpPr>
        <p:spPr>
          <a:xfrm>
            <a:off x="6172200" y="1524000"/>
            <a:ext cx="5181600" cy="4652963"/>
          </a:xfrm>
        </p:spPr>
        <p:txBody>
          <a:bodyPr>
            <a:normAutofit/>
          </a:bodyPr>
          <a:lstStyle/>
          <a:p>
            <a:r>
              <a:rPr lang="en-US" sz="2000" b="1" dirty="0"/>
              <a:t>Circle Advisor</a:t>
            </a:r>
            <a:r>
              <a:rPr lang="en-US" sz="2000" dirty="0"/>
              <a:t> - This term refers to any advisor: faculty advisor, circle coordinator, circle assistant, and alumni advisor</a:t>
            </a:r>
          </a:p>
          <a:p>
            <a:r>
              <a:rPr lang="en-US" sz="2000" b="1" dirty="0"/>
              <a:t>The “Society”</a:t>
            </a:r>
            <a:r>
              <a:rPr lang="en-US" sz="2000" dirty="0"/>
              <a:t> - The general term for Omicron Delta Kappa. For example, “Members of the Society enjoy recognition as leaders throughout the country.”</a:t>
            </a:r>
          </a:p>
          <a:p>
            <a:r>
              <a:rPr lang="en-US" sz="2000" b="1" dirty="0"/>
              <a:t>National Initiation Fee</a:t>
            </a:r>
            <a:r>
              <a:rPr lang="en-US" sz="2000" dirty="0"/>
              <a:t> - The National Initiation Fee (formerly the National Lifetime Membership Fee) is paid before initiation.</a:t>
            </a:r>
          </a:p>
          <a:p>
            <a:r>
              <a:rPr lang="en-US" sz="2000" b="1" dirty="0"/>
              <a:t>Member</a:t>
            </a:r>
            <a:r>
              <a:rPr lang="en-US" sz="2000" dirty="0"/>
              <a:t> - Any individual initiated by a circle. Individuals are members for life.</a:t>
            </a:r>
          </a:p>
          <a:p>
            <a:endParaRPr lang="en-US" sz="1800" dirty="0"/>
          </a:p>
          <a:p>
            <a:endParaRPr lang="en-US" sz="1800" dirty="0"/>
          </a:p>
        </p:txBody>
      </p:sp>
    </p:spTree>
    <p:extLst>
      <p:ext uri="{BB962C8B-B14F-4D97-AF65-F5344CB8AC3E}">
        <p14:creationId xmlns:p14="http://schemas.microsoft.com/office/powerpoint/2010/main" val="1440088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46B7-E5A4-4E91-A075-E17E41101C96}"/>
              </a:ext>
            </a:extLst>
          </p:cNvPr>
          <p:cNvSpPr>
            <a:spLocks noGrp="1"/>
          </p:cNvSpPr>
          <p:nvPr>
            <p:ph type="title"/>
          </p:nvPr>
        </p:nvSpPr>
        <p:spPr/>
        <p:txBody>
          <a:bodyPr>
            <a:normAutofit/>
          </a:bodyPr>
          <a:lstStyle/>
          <a:p>
            <a:r>
              <a:rPr lang="en-US" dirty="0"/>
              <a:t>Utilizing Campus Resources</a:t>
            </a:r>
          </a:p>
        </p:txBody>
      </p:sp>
      <p:sp>
        <p:nvSpPr>
          <p:cNvPr id="3" name="Content Placeholder 2">
            <a:extLst>
              <a:ext uri="{FF2B5EF4-FFF2-40B4-BE49-F238E27FC236}">
                <a16:creationId xmlns:a16="http://schemas.microsoft.com/office/drawing/2014/main" id="{8837667E-ED41-4E69-9763-1F8F9631276C}"/>
              </a:ext>
            </a:extLst>
          </p:cNvPr>
          <p:cNvSpPr>
            <a:spLocks noGrp="1"/>
          </p:cNvSpPr>
          <p:nvPr>
            <p:ph sz="half" idx="1"/>
          </p:nvPr>
        </p:nvSpPr>
        <p:spPr/>
        <p:txBody>
          <a:bodyPr>
            <a:normAutofit/>
          </a:bodyPr>
          <a:lstStyle/>
          <a:p>
            <a:pPr marL="0" indent="0">
              <a:buNone/>
            </a:pPr>
            <a:r>
              <a:rPr lang="en-US" dirty="0"/>
              <a:t>Below are a few ideas of how to utilize campus resources to recruit: </a:t>
            </a:r>
          </a:p>
          <a:p>
            <a:pPr lvl="1"/>
            <a:r>
              <a:rPr lang="en-US" dirty="0"/>
              <a:t>Contact the institution’s registrar to get a list of email addresses of sophomores, juniors, seniors and graduate students who are in the top 35% of their class in order to invite them to join</a:t>
            </a:r>
          </a:p>
          <a:p>
            <a:pPr lvl="1"/>
            <a:r>
              <a:rPr lang="en-US" dirty="0"/>
              <a:t>Participate in campus organization fairs</a:t>
            </a:r>
          </a:p>
          <a:p>
            <a:pPr lvl="1"/>
            <a:r>
              <a:rPr lang="en-US" dirty="0"/>
              <a:t>Identify organizations that may partner well with OΔK such as student involvement and leadership offices, as well as other leadership organizations</a:t>
            </a:r>
          </a:p>
          <a:p>
            <a:pPr lvl="1"/>
            <a:r>
              <a:rPr lang="en-US" dirty="0"/>
              <a:t>Use free printing to print OΔK provided marketing materials if the campus provides this service</a:t>
            </a:r>
          </a:p>
          <a:p>
            <a:pPr lvl="1"/>
            <a:r>
              <a:rPr lang="en-US" dirty="0"/>
              <a:t>Apply for student organization funds through student government if the campus provides them to honor societies</a:t>
            </a:r>
          </a:p>
        </p:txBody>
      </p:sp>
    </p:spTree>
    <p:extLst>
      <p:ext uri="{BB962C8B-B14F-4D97-AF65-F5344CB8AC3E}">
        <p14:creationId xmlns:p14="http://schemas.microsoft.com/office/powerpoint/2010/main" val="722578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F5F4-E8D8-4B98-B04D-5230EAA8ED2A}"/>
              </a:ext>
            </a:extLst>
          </p:cNvPr>
          <p:cNvSpPr>
            <a:spLocks noGrp="1"/>
          </p:cNvSpPr>
          <p:nvPr>
            <p:ph type="title"/>
          </p:nvPr>
        </p:nvSpPr>
        <p:spPr/>
        <p:txBody>
          <a:bodyPr/>
          <a:lstStyle/>
          <a:p>
            <a:r>
              <a:rPr lang="en-US" dirty="0"/>
              <a:t>Membership Application Review</a:t>
            </a:r>
          </a:p>
        </p:txBody>
      </p:sp>
      <p:sp>
        <p:nvSpPr>
          <p:cNvPr id="3" name="Content Placeholder 2">
            <a:extLst>
              <a:ext uri="{FF2B5EF4-FFF2-40B4-BE49-F238E27FC236}">
                <a16:creationId xmlns:a16="http://schemas.microsoft.com/office/drawing/2014/main" id="{EBA85005-A91D-4199-9AD3-23F32582A17D}"/>
              </a:ext>
            </a:extLst>
          </p:cNvPr>
          <p:cNvSpPr>
            <a:spLocks noGrp="1"/>
          </p:cNvSpPr>
          <p:nvPr>
            <p:ph sz="half" idx="1"/>
          </p:nvPr>
        </p:nvSpPr>
        <p:spPr/>
        <p:txBody>
          <a:bodyPr>
            <a:normAutofit/>
          </a:bodyPr>
          <a:lstStyle/>
          <a:p>
            <a:pPr marL="0" indent="0">
              <a:buNone/>
            </a:pPr>
            <a:r>
              <a:rPr lang="en-US" dirty="0"/>
              <a:t>Each circle manages the application review differently. However, the three fundamentals of application review must be the same for all circles.</a:t>
            </a:r>
          </a:p>
          <a:p>
            <a:pPr lvl="1"/>
            <a:r>
              <a:rPr lang="en-US" dirty="0"/>
              <a:t>Prospective members must complete the National Membership Application via </a:t>
            </a:r>
            <a:r>
              <a:rPr lang="en-US" dirty="0" err="1"/>
              <a:t>MyODK</a:t>
            </a:r>
            <a:r>
              <a:rPr lang="en-US" dirty="0"/>
              <a:t>. </a:t>
            </a:r>
            <a:r>
              <a:rPr lang="en-US" b="1" dirty="0"/>
              <a:t>There are no exceptions to this rule</a:t>
            </a:r>
            <a:r>
              <a:rPr lang="en-US" dirty="0"/>
              <a:t>. </a:t>
            </a:r>
          </a:p>
          <a:p>
            <a:pPr lvl="1"/>
            <a:r>
              <a:rPr lang="en-US" dirty="0"/>
              <a:t>OΔK does not permit anyone to complete an application on behalf of a prospective member except in the case of honorary or “special recognition” members. </a:t>
            </a:r>
          </a:p>
          <a:p>
            <a:pPr lvl="1"/>
            <a:r>
              <a:rPr lang="en-US" dirty="0"/>
              <a:t>Once the application deadline has passed, the application CANNOT be reopened. The Application Deadline is set as part of the Application Set Up. Be sure you know your deadline and that it works in the new </a:t>
            </a:r>
            <a:r>
              <a:rPr lang="en-US" dirty="0" err="1"/>
              <a:t>MyODK</a:t>
            </a:r>
            <a:r>
              <a:rPr lang="en-US" dirty="0"/>
              <a:t> timeframe.</a:t>
            </a:r>
          </a:p>
        </p:txBody>
      </p:sp>
    </p:spTree>
    <p:extLst>
      <p:ext uri="{BB962C8B-B14F-4D97-AF65-F5344CB8AC3E}">
        <p14:creationId xmlns:p14="http://schemas.microsoft.com/office/powerpoint/2010/main" val="2422879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AC7E-6297-4CD3-9E68-301F8DC70646}"/>
              </a:ext>
            </a:extLst>
          </p:cNvPr>
          <p:cNvSpPr>
            <a:spLocks noGrp="1"/>
          </p:cNvSpPr>
          <p:nvPr>
            <p:ph type="title"/>
          </p:nvPr>
        </p:nvSpPr>
        <p:spPr/>
        <p:txBody>
          <a:bodyPr/>
          <a:lstStyle/>
          <a:p>
            <a:r>
              <a:rPr lang="en-US" dirty="0"/>
              <a:t>Circle Selection Meeting</a:t>
            </a:r>
          </a:p>
        </p:txBody>
      </p:sp>
      <p:sp>
        <p:nvSpPr>
          <p:cNvPr id="3" name="Content Placeholder 2">
            <a:extLst>
              <a:ext uri="{FF2B5EF4-FFF2-40B4-BE49-F238E27FC236}">
                <a16:creationId xmlns:a16="http://schemas.microsoft.com/office/drawing/2014/main" id="{83AD30AF-95CB-413B-B674-8C31694A4F8E}"/>
              </a:ext>
            </a:extLst>
          </p:cNvPr>
          <p:cNvSpPr>
            <a:spLocks noGrp="1"/>
          </p:cNvSpPr>
          <p:nvPr>
            <p:ph sz="half" idx="1"/>
          </p:nvPr>
        </p:nvSpPr>
        <p:spPr/>
        <p:txBody>
          <a:bodyPr>
            <a:normAutofit fontScale="92500" lnSpcReduction="10000"/>
          </a:bodyPr>
          <a:lstStyle/>
          <a:p>
            <a:r>
              <a:rPr lang="en-US" dirty="0"/>
              <a:t>The selection meeting may be the second most important gathering of OΔK members on campus after the initiation ceremony. This meeting (or meetings) should be scheduled as part of the planning process and all members of the circle should be required to attend. </a:t>
            </a:r>
            <a:r>
              <a:rPr lang="en-US" b="1" dirty="0"/>
              <a:t>This meeting should not be open to nonmembers. </a:t>
            </a:r>
          </a:p>
          <a:p>
            <a:r>
              <a:rPr lang="en-US" dirty="0"/>
              <a:t>Depending on the circle bylaws, the voting on members can be by ballot, voice vote, or other means. The actual slate of candidates can also be determined by the circle bylaws. Some circles use a membership committee to identify a list of candidates for approval. For some circles, the membership committee only removes those that do not meet minimum requirements. Regardless of the way in which the list for voting is established, the circle membership should have the time to review all applications presented and vote on membership accordingly.</a:t>
            </a:r>
          </a:p>
        </p:txBody>
      </p:sp>
    </p:spTree>
    <p:extLst>
      <p:ext uri="{BB962C8B-B14F-4D97-AF65-F5344CB8AC3E}">
        <p14:creationId xmlns:p14="http://schemas.microsoft.com/office/powerpoint/2010/main" val="708809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3B5B-1513-469F-834C-CDDCCA1266FA}"/>
              </a:ext>
            </a:extLst>
          </p:cNvPr>
          <p:cNvSpPr>
            <a:spLocks noGrp="1"/>
          </p:cNvSpPr>
          <p:nvPr>
            <p:ph type="title"/>
          </p:nvPr>
        </p:nvSpPr>
        <p:spPr/>
        <p:txBody>
          <a:bodyPr>
            <a:normAutofit/>
          </a:bodyPr>
          <a:lstStyle/>
          <a:p>
            <a:r>
              <a:rPr lang="en-US" dirty="0"/>
              <a:t>Selection Criteria</a:t>
            </a:r>
          </a:p>
        </p:txBody>
      </p:sp>
      <p:sp>
        <p:nvSpPr>
          <p:cNvPr id="3" name="Content Placeholder 2">
            <a:extLst>
              <a:ext uri="{FF2B5EF4-FFF2-40B4-BE49-F238E27FC236}">
                <a16:creationId xmlns:a16="http://schemas.microsoft.com/office/drawing/2014/main" id="{4E3381E0-3985-4D17-860D-14498ED0EA92}"/>
              </a:ext>
            </a:extLst>
          </p:cNvPr>
          <p:cNvSpPr>
            <a:spLocks noGrp="1"/>
          </p:cNvSpPr>
          <p:nvPr>
            <p:ph sz="half" idx="1"/>
          </p:nvPr>
        </p:nvSpPr>
        <p:spPr/>
        <p:txBody>
          <a:bodyPr>
            <a:normAutofit fontScale="77500" lnSpcReduction="20000"/>
          </a:bodyPr>
          <a:lstStyle/>
          <a:p>
            <a:r>
              <a:rPr lang="en-US" dirty="0"/>
              <a:t>Before any applications are received, the circle must establish how it will score the applications fairly and equitably. Central to the scoring must be the core OΔK criteria.</a:t>
            </a:r>
          </a:p>
          <a:p>
            <a:r>
              <a:rPr lang="en-US" dirty="0"/>
              <a:t>OΔK was founded on the principle of bringing different campus constituencies together. We are NOT an exclusive honor society. Exclusive means the recruitment process seeks to EXCLUDE those who do not meet the criteria. We are a restricted society. Restricted means only undergraduate sophomores, juniors, and seniors in the top 35% and identified graduate students, faculty, staff, alumni, and community leaders are eligible. All otherwise qualified individuals could be INCLUDED. </a:t>
            </a:r>
          </a:p>
          <a:p>
            <a:r>
              <a:rPr lang="en-US" dirty="0"/>
              <a:t>A circle can initiate up to 3% or 5% (depending on total enrollment) of the host institution’s entire student population. Therefore, the circle’s goal should be to include as many leaders as possible. </a:t>
            </a:r>
            <a:endParaRPr lang="en-US" b="1" dirty="0"/>
          </a:p>
          <a:p>
            <a:r>
              <a:rPr lang="en-US" b="1" dirty="0"/>
              <a:t>The Society strongly discourages any self-limiting practices.</a:t>
            </a:r>
            <a:r>
              <a:rPr lang="en-US" dirty="0"/>
              <a:t> Circles should be open to the widest possible pathways to recruit and initiate members as the policies and procedures will allow.</a:t>
            </a:r>
          </a:p>
        </p:txBody>
      </p:sp>
    </p:spTree>
    <p:extLst>
      <p:ext uri="{BB962C8B-B14F-4D97-AF65-F5344CB8AC3E}">
        <p14:creationId xmlns:p14="http://schemas.microsoft.com/office/powerpoint/2010/main" val="104062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9F72-01D7-49CF-A66D-B604CD2831C1}"/>
              </a:ext>
            </a:extLst>
          </p:cNvPr>
          <p:cNvSpPr>
            <a:spLocks noGrp="1"/>
          </p:cNvSpPr>
          <p:nvPr>
            <p:ph type="ctrTitle"/>
          </p:nvPr>
        </p:nvSpPr>
        <p:spPr/>
        <p:txBody>
          <a:bodyPr/>
          <a:lstStyle/>
          <a:p>
            <a:r>
              <a:rPr lang="en-US" dirty="0"/>
              <a:t>DEI Recruiting Practices</a:t>
            </a:r>
          </a:p>
        </p:txBody>
      </p:sp>
      <p:sp>
        <p:nvSpPr>
          <p:cNvPr id="3" name="Subtitle 2">
            <a:extLst>
              <a:ext uri="{FF2B5EF4-FFF2-40B4-BE49-F238E27FC236}">
                <a16:creationId xmlns:a16="http://schemas.microsoft.com/office/drawing/2014/main" id="{83C98E71-9253-4195-81D1-33062408396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84127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201B-0726-4216-8C0F-691D78B18CFD}"/>
              </a:ext>
            </a:extLst>
          </p:cNvPr>
          <p:cNvSpPr>
            <a:spLocks noGrp="1"/>
          </p:cNvSpPr>
          <p:nvPr>
            <p:ph type="title"/>
          </p:nvPr>
        </p:nvSpPr>
        <p:spPr/>
        <p:txBody>
          <a:bodyPr>
            <a:normAutofit fontScale="90000"/>
          </a:bodyPr>
          <a:lstStyle/>
          <a:p>
            <a:r>
              <a:rPr lang="en-US" dirty="0"/>
              <a:t>Commitment to Diversity, Equity, and Inclusion</a:t>
            </a:r>
          </a:p>
        </p:txBody>
      </p:sp>
      <p:sp>
        <p:nvSpPr>
          <p:cNvPr id="3" name="Content Placeholder 2">
            <a:extLst>
              <a:ext uri="{FF2B5EF4-FFF2-40B4-BE49-F238E27FC236}">
                <a16:creationId xmlns:a16="http://schemas.microsoft.com/office/drawing/2014/main" id="{A94DFFD7-1ECE-4135-AD0F-74546D8213BF}"/>
              </a:ext>
            </a:extLst>
          </p:cNvPr>
          <p:cNvSpPr>
            <a:spLocks noGrp="1"/>
          </p:cNvSpPr>
          <p:nvPr>
            <p:ph sz="half" idx="1"/>
          </p:nvPr>
        </p:nvSpPr>
        <p:spPr/>
        <p:txBody>
          <a:bodyPr/>
          <a:lstStyle/>
          <a:p>
            <a:r>
              <a:rPr lang="en-US" dirty="0"/>
              <a:t>OΔK has redoubled its commitment to increasing our recognition of individuals of underrepresented populations.</a:t>
            </a:r>
          </a:p>
          <a:p>
            <a:r>
              <a:rPr lang="en-US" dirty="0"/>
              <a:t>In order for OΔK to have the membership representative of the future of this country, this world, we need our circles to expand their recruitment practices.</a:t>
            </a:r>
          </a:p>
          <a:p>
            <a:r>
              <a:rPr lang="en-US" dirty="0"/>
              <a:t>The recommendations in this section are designed to held guide circles to seeking out the leaders who may not be recognized in traditional leadership programs.</a:t>
            </a:r>
          </a:p>
        </p:txBody>
      </p:sp>
    </p:spTree>
    <p:extLst>
      <p:ext uri="{BB962C8B-B14F-4D97-AF65-F5344CB8AC3E}">
        <p14:creationId xmlns:p14="http://schemas.microsoft.com/office/powerpoint/2010/main" val="3091186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1F680-7F3F-496C-B7A2-BCE94143CC16}"/>
              </a:ext>
            </a:extLst>
          </p:cNvPr>
          <p:cNvSpPr>
            <a:spLocks noGrp="1"/>
          </p:cNvSpPr>
          <p:nvPr>
            <p:ph type="title"/>
          </p:nvPr>
        </p:nvSpPr>
        <p:spPr/>
        <p:txBody>
          <a:bodyPr/>
          <a:lstStyle/>
          <a:p>
            <a:r>
              <a:rPr lang="en-US" dirty="0"/>
              <a:t>Suggestions for Inclusive Recruiting</a:t>
            </a:r>
          </a:p>
        </p:txBody>
      </p:sp>
      <p:sp>
        <p:nvSpPr>
          <p:cNvPr id="3" name="Content Placeholder 2">
            <a:extLst>
              <a:ext uri="{FF2B5EF4-FFF2-40B4-BE49-F238E27FC236}">
                <a16:creationId xmlns:a16="http://schemas.microsoft.com/office/drawing/2014/main" id="{5CD1DEF5-246B-4A80-9F1F-7F72C40267BE}"/>
              </a:ext>
            </a:extLst>
          </p:cNvPr>
          <p:cNvSpPr>
            <a:spLocks noGrp="1"/>
          </p:cNvSpPr>
          <p:nvPr>
            <p:ph sz="half" idx="1"/>
          </p:nvPr>
        </p:nvSpPr>
        <p:spPr/>
        <p:txBody>
          <a:bodyPr>
            <a:normAutofit fontScale="92500" lnSpcReduction="20000"/>
          </a:bodyPr>
          <a:lstStyle/>
          <a:p>
            <a:r>
              <a:rPr lang="en-US" dirty="0"/>
              <a:t>Move beyond traditional avenues of recruitment.</a:t>
            </a:r>
          </a:p>
          <a:p>
            <a:r>
              <a:rPr lang="en-US" dirty="0"/>
              <a:t>Target recruiting efforts at Historically Black, Hispanic/Latino, Asian and other fraternities and sororities.</a:t>
            </a:r>
          </a:p>
          <a:p>
            <a:r>
              <a:rPr lang="en-US" dirty="0"/>
              <a:t>Host information sessions specifically for groups that may be traditionally underrepresented in your membership.</a:t>
            </a:r>
          </a:p>
          <a:p>
            <a:r>
              <a:rPr lang="en-US" dirty="0"/>
              <a:t>Invite faculty/staff members with connections to Multicultural Centers or other special programs to recommend leaders for membership.</a:t>
            </a:r>
          </a:p>
          <a:p>
            <a:r>
              <a:rPr lang="en-US" dirty="0"/>
              <a:t>Seek faculty and staff persons of color to recommend individuals and to be recruited as possible members.</a:t>
            </a:r>
          </a:p>
          <a:p>
            <a:r>
              <a:rPr lang="en-US" dirty="0"/>
              <a:t>The most important factor is to open the recruitment process to those populations that are underrepresented in your circle and even your institution.</a:t>
            </a:r>
          </a:p>
        </p:txBody>
      </p:sp>
    </p:spTree>
    <p:extLst>
      <p:ext uri="{BB962C8B-B14F-4D97-AF65-F5344CB8AC3E}">
        <p14:creationId xmlns:p14="http://schemas.microsoft.com/office/powerpoint/2010/main" val="4050061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F241F-1D20-4917-817C-F88BA45B2C41}"/>
              </a:ext>
            </a:extLst>
          </p:cNvPr>
          <p:cNvSpPr>
            <a:spLocks noGrp="1"/>
          </p:cNvSpPr>
          <p:nvPr>
            <p:ph type="ctrTitle"/>
          </p:nvPr>
        </p:nvSpPr>
        <p:spPr/>
        <p:txBody>
          <a:bodyPr/>
          <a:lstStyle/>
          <a:p>
            <a:r>
              <a:rPr lang="en-US" dirty="0"/>
              <a:t>Initiation</a:t>
            </a:r>
          </a:p>
        </p:txBody>
      </p:sp>
      <p:sp>
        <p:nvSpPr>
          <p:cNvPr id="3" name="Subtitle 2">
            <a:extLst>
              <a:ext uri="{FF2B5EF4-FFF2-40B4-BE49-F238E27FC236}">
                <a16:creationId xmlns:a16="http://schemas.microsoft.com/office/drawing/2014/main" id="{CAC36090-47A2-4F09-9C91-51B1F4E7701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52931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3271-6086-4C35-82AB-81DFD334E1E3}"/>
              </a:ext>
            </a:extLst>
          </p:cNvPr>
          <p:cNvSpPr>
            <a:spLocks noGrp="1"/>
          </p:cNvSpPr>
          <p:nvPr>
            <p:ph type="title"/>
          </p:nvPr>
        </p:nvSpPr>
        <p:spPr/>
        <p:txBody>
          <a:bodyPr/>
          <a:lstStyle/>
          <a:p>
            <a:r>
              <a:rPr lang="en-US" dirty="0"/>
              <a:t>Initiation Planning</a:t>
            </a:r>
          </a:p>
        </p:txBody>
      </p:sp>
      <p:sp>
        <p:nvSpPr>
          <p:cNvPr id="3" name="Content Placeholder 2">
            <a:extLst>
              <a:ext uri="{FF2B5EF4-FFF2-40B4-BE49-F238E27FC236}">
                <a16:creationId xmlns:a16="http://schemas.microsoft.com/office/drawing/2014/main" id="{CDD67C59-9B6E-4987-9765-2F75F1212351}"/>
              </a:ext>
            </a:extLst>
          </p:cNvPr>
          <p:cNvSpPr>
            <a:spLocks noGrp="1"/>
          </p:cNvSpPr>
          <p:nvPr>
            <p:ph sz="half" idx="1"/>
          </p:nvPr>
        </p:nvSpPr>
        <p:spPr/>
        <p:txBody>
          <a:bodyPr>
            <a:normAutofit fontScale="92500"/>
          </a:bodyPr>
          <a:lstStyle/>
          <a:p>
            <a:pPr marL="0" indent="0">
              <a:buNone/>
            </a:pPr>
            <a:r>
              <a:rPr lang="en-US" dirty="0"/>
              <a:t>Consider the </a:t>
            </a:r>
            <a:r>
              <a:rPr lang="en-US" dirty="0">
                <a:hlinkClick r:id="rId2"/>
              </a:rPr>
              <a:t>planning and execution of the initiation ceremony</a:t>
            </a:r>
            <a:r>
              <a:rPr lang="en-US" dirty="0"/>
              <a:t> or ceremonies a circle activity that involves all active members of the circle. It is not just the responsibility of the student president and advisors. Here are a few general tips:</a:t>
            </a:r>
          </a:p>
          <a:p>
            <a:pPr marL="457200" lvl="1" indent="0">
              <a:buNone/>
            </a:pPr>
            <a:br>
              <a:rPr lang="en-US" dirty="0"/>
            </a:br>
            <a:r>
              <a:rPr lang="en-US" dirty="0"/>
              <a:t>1. </a:t>
            </a:r>
            <a:r>
              <a:rPr lang="en-US" b="1" dirty="0"/>
              <a:t>Make it formal. </a:t>
            </a:r>
            <a:r>
              <a:rPr lang="en-US" dirty="0"/>
              <a:t>The more reverence given to the ceremony, the more important the members feel.</a:t>
            </a:r>
            <a:br>
              <a:rPr lang="en-US" dirty="0"/>
            </a:br>
            <a:r>
              <a:rPr lang="en-US" dirty="0"/>
              <a:t>2. </a:t>
            </a:r>
            <a:r>
              <a:rPr lang="en-US" b="1" dirty="0"/>
              <a:t>Make it public. </a:t>
            </a:r>
            <a:r>
              <a:rPr lang="en-US" dirty="0"/>
              <a:t>OΔK ceremonies are never secret. Invite the campus. Specifically, senior administrators and faculty should be invited to participate. Invite family and friends of the initiates. This should be a public celebration of leadership.</a:t>
            </a:r>
            <a:br>
              <a:rPr lang="en-US" dirty="0"/>
            </a:br>
            <a:r>
              <a:rPr lang="en-US" dirty="0"/>
              <a:t>3. </a:t>
            </a:r>
            <a:r>
              <a:rPr lang="en-US" b="1" dirty="0"/>
              <a:t>Make it memorable. </a:t>
            </a:r>
            <a:r>
              <a:rPr lang="en-US" dirty="0"/>
              <a:t>Including an important speaker, inducting well-known faculty and staff as honorary members, and creating a tradition that is unique to your circle will make the event one that members, families, and guests remember for many years.</a:t>
            </a:r>
          </a:p>
        </p:txBody>
      </p:sp>
    </p:spTree>
    <p:extLst>
      <p:ext uri="{BB962C8B-B14F-4D97-AF65-F5344CB8AC3E}">
        <p14:creationId xmlns:p14="http://schemas.microsoft.com/office/powerpoint/2010/main" val="1598951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2B11-9D60-40E8-B275-1CE5576C6044}"/>
              </a:ext>
            </a:extLst>
          </p:cNvPr>
          <p:cNvSpPr>
            <a:spLocks noGrp="1"/>
          </p:cNvSpPr>
          <p:nvPr>
            <p:ph type="title"/>
          </p:nvPr>
        </p:nvSpPr>
        <p:spPr/>
        <p:txBody>
          <a:bodyPr/>
          <a:lstStyle/>
          <a:p>
            <a:r>
              <a:rPr lang="en-US" dirty="0"/>
              <a:t>Planning Ahead</a:t>
            </a:r>
          </a:p>
        </p:txBody>
      </p:sp>
      <p:sp>
        <p:nvSpPr>
          <p:cNvPr id="3" name="Content Placeholder 2">
            <a:extLst>
              <a:ext uri="{FF2B5EF4-FFF2-40B4-BE49-F238E27FC236}">
                <a16:creationId xmlns:a16="http://schemas.microsoft.com/office/drawing/2014/main" id="{2B8C9D00-2029-4FD6-ACC7-C400506D3CC1}"/>
              </a:ext>
            </a:extLst>
          </p:cNvPr>
          <p:cNvSpPr>
            <a:spLocks noGrp="1"/>
          </p:cNvSpPr>
          <p:nvPr>
            <p:ph sz="half" idx="1"/>
          </p:nvPr>
        </p:nvSpPr>
        <p:spPr/>
        <p:txBody>
          <a:bodyPr/>
          <a:lstStyle/>
          <a:p>
            <a:r>
              <a:rPr lang="en-US" dirty="0"/>
              <a:t>The initiation date should be determined in the semester prior to the event. Two rooms for the initiation should be reserved. You should have one room for the ceremony and one room (or area) to gather the initiates before the ceremony.</a:t>
            </a:r>
          </a:p>
          <a:p>
            <a:r>
              <a:rPr lang="en-US" dirty="0"/>
              <a:t>Reserve the rooms at least one semester before the planned ceremony. For example, during the spring or summer, reserve space for fall and during the fall, reserve space for the spring ceremony. </a:t>
            </a:r>
          </a:p>
          <a:p>
            <a:r>
              <a:rPr lang="en-US" dirty="0"/>
              <a:t>Review the </a:t>
            </a:r>
            <a:r>
              <a:rPr lang="en-US" dirty="0">
                <a:hlinkClick r:id="rId2"/>
              </a:rPr>
              <a:t>Recruitment and Initiation Guide</a:t>
            </a:r>
            <a:r>
              <a:rPr lang="en-US" dirty="0"/>
              <a:t> for more details. </a:t>
            </a:r>
          </a:p>
        </p:txBody>
      </p:sp>
    </p:spTree>
    <p:extLst>
      <p:ext uri="{BB962C8B-B14F-4D97-AF65-F5344CB8AC3E}">
        <p14:creationId xmlns:p14="http://schemas.microsoft.com/office/powerpoint/2010/main" val="315239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199BF-F1A8-4197-9D4A-21127B893060}"/>
              </a:ext>
            </a:extLst>
          </p:cNvPr>
          <p:cNvSpPr>
            <a:spLocks noGrp="1"/>
          </p:cNvSpPr>
          <p:nvPr>
            <p:ph type="title"/>
          </p:nvPr>
        </p:nvSpPr>
        <p:spPr/>
        <p:txBody>
          <a:bodyPr/>
          <a:lstStyle/>
          <a:p>
            <a:r>
              <a:rPr lang="en-US" dirty="0"/>
              <a:t>Definitions </a:t>
            </a:r>
            <a:r>
              <a:rPr lang="en-US" i="1" dirty="0"/>
              <a:t>(continued)</a:t>
            </a:r>
          </a:p>
        </p:txBody>
      </p:sp>
      <p:sp>
        <p:nvSpPr>
          <p:cNvPr id="3" name="Content Placeholder 2">
            <a:extLst>
              <a:ext uri="{FF2B5EF4-FFF2-40B4-BE49-F238E27FC236}">
                <a16:creationId xmlns:a16="http://schemas.microsoft.com/office/drawing/2014/main" id="{4CA4162E-0B60-487C-8BB8-48AB25DA2000}"/>
              </a:ext>
            </a:extLst>
          </p:cNvPr>
          <p:cNvSpPr>
            <a:spLocks noGrp="1"/>
          </p:cNvSpPr>
          <p:nvPr>
            <p:ph sz="half" idx="1"/>
          </p:nvPr>
        </p:nvSpPr>
        <p:spPr/>
        <p:txBody>
          <a:bodyPr>
            <a:normAutofit fontScale="77500" lnSpcReduction="20000"/>
          </a:bodyPr>
          <a:lstStyle/>
          <a:p>
            <a:r>
              <a:rPr lang="en-US" b="1" dirty="0"/>
              <a:t>Annual and Lifetime Membership Dues</a:t>
            </a:r>
            <a:r>
              <a:rPr lang="en-US" dirty="0"/>
              <a:t>—Beginning in 2024, Omicron Delta Kappa created a process by which OΔK members may pay annual or lifetime dues to receive lifetime benefits. All OΔK Initiates are Lifetime Members. That status never changes. However, to continue to provide programs and services, OΔK needed to create this revenue stream. Members who want to take advantage of benefits may choose to pay a low Annual Fee (beginning at $50) or a one-time Lifetime Membership Fee ($500).</a:t>
            </a:r>
          </a:p>
          <a:p>
            <a:r>
              <a:rPr lang="en-US" b="1" dirty="0"/>
              <a:t>Key of Membership</a:t>
            </a:r>
            <a:r>
              <a:rPr lang="en-US" dirty="0"/>
              <a:t> - This is the pin provided to each initiate during the ceremony.</a:t>
            </a:r>
          </a:p>
          <a:p>
            <a:endParaRPr lang="en-US" dirty="0"/>
          </a:p>
          <a:p>
            <a:endParaRPr lang="en-US" dirty="0"/>
          </a:p>
        </p:txBody>
      </p:sp>
      <p:sp>
        <p:nvSpPr>
          <p:cNvPr id="4" name="Content Placeholder 3">
            <a:extLst>
              <a:ext uri="{FF2B5EF4-FFF2-40B4-BE49-F238E27FC236}">
                <a16:creationId xmlns:a16="http://schemas.microsoft.com/office/drawing/2014/main" id="{1ED6AAD4-5813-4606-8CBA-8CF2CAFD81FC}"/>
              </a:ext>
            </a:extLst>
          </p:cNvPr>
          <p:cNvSpPr>
            <a:spLocks noGrp="1"/>
          </p:cNvSpPr>
          <p:nvPr>
            <p:ph sz="half" idx="2"/>
          </p:nvPr>
        </p:nvSpPr>
        <p:spPr/>
        <p:txBody>
          <a:bodyPr>
            <a:normAutofit fontScale="77500" lnSpcReduction="20000"/>
          </a:bodyPr>
          <a:lstStyle/>
          <a:p>
            <a:r>
              <a:rPr lang="en-US" b="1" dirty="0"/>
              <a:t>Institutional Membership Fee</a:t>
            </a:r>
            <a:r>
              <a:rPr lang="en-US" dirty="0"/>
              <a:t>—Each circle's charter is awarded to the college or university. As an institutional member of Omicron Delta Kappa, the National Leadership Honor Society, the institution pays an annual fee that helps support the organization's programs, services, and administration.</a:t>
            </a:r>
          </a:p>
          <a:p>
            <a:r>
              <a:rPr lang="en-US" b="1" dirty="0"/>
              <a:t>Chartering Fee</a:t>
            </a:r>
            <a:r>
              <a:rPr lang="en-US" dirty="0"/>
              <a:t> - The institution pays a one-time fee to establish a circle.</a:t>
            </a:r>
          </a:p>
          <a:p>
            <a:r>
              <a:rPr lang="en-US" b="1" dirty="0"/>
              <a:t>Ceremonial Key</a:t>
            </a:r>
            <a:r>
              <a:rPr lang="en-US" dirty="0"/>
              <a:t> - This large bronze key was presented to the circle upon chartering. The key should be present at all initiation and other formal circle ceremonies.</a:t>
            </a:r>
          </a:p>
          <a:p>
            <a:endParaRPr lang="en-US" dirty="0"/>
          </a:p>
        </p:txBody>
      </p:sp>
    </p:spTree>
    <p:extLst>
      <p:ext uri="{BB962C8B-B14F-4D97-AF65-F5344CB8AC3E}">
        <p14:creationId xmlns:p14="http://schemas.microsoft.com/office/powerpoint/2010/main" val="1126012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984E-3C1C-4380-ABDC-ADF3B1307FF6}"/>
              </a:ext>
            </a:extLst>
          </p:cNvPr>
          <p:cNvSpPr>
            <a:spLocks noGrp="1"/>
          </p:cNvSpPr>
          <p:nvPr>
            <p:ph type="ctrTitle"/>
          </p:nvPr>
        </p:nvSpPr>
        <p:spPr/>
        <p:txBody>
          <a:bodyPr/>
          <a:lstStyle/>
          <a:p>
            <a:r>
              <a:rPr lang="en-US" dirty="0"/>
              <a:t>Programs</a:t>
            </a:r>
          </a:p>
        </p:txBody>
      </p:sp>
      <p:sp>
        <p:nvSpPr>
          <p:cNvPr id="3" name="Subtitle 2">
            <a:extLst>
              <a:ext uri="{FF2B5EF4-FFF2-40B4-BE49-F238E27FC236}">
                <a16:creationId xmlns:a16="http://schemas.microsoft.com/office/drawing/2014/main" id="{702ED21A-AF74-43BA-97EF-FDF6DBB288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0388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66F3-CECA-4551-B56E-A9C37FBA9EA0}"/>
              </a:ext>
            </a:extLst>
          </p:cNvPr>
          <p:cNvSpPr>
            <a:spLocks noGrp="1"/>
          </p:cNvSpPr>
          <p:nvPr>
            <p:ph type="title"/>
          </p:nvPr>
        </p:nvSpPr>
        <p:spPr/>
        <p:txBody>
          <a:bodyPr/>
          <a:lstStyle/>
          <a:p>
            <a:r>
              <a:rPr lang="en-US" dirty="0"/>
              <a:t>Scholarships</a:t>
            </a:r>
          </a:p>
        </p:txBody>
      </p:sp>
      <p:sp>
        <p:nvSpPr>
          <p:cNvPr id="3" name="Content Placeholder 2">
            <a:extLst>
              <a:ext uri="{FF2B5EF4-FFF2-40B4-BE49-F238E27FC236}">
                <a16:creationId xmlns:a16="http://schemas.microsoft.com/office/drawing/2014/main" id="{649EDC21-EB63-4CE3-BA91-28878FD4864E}"/>
              </a:ext>
            </a:extLst>
          </p:cNvPr>
          <p:cNvSpPr>
            <a:spLocks noGrp="1"/>
          </p:cNvSpPr>
          <p:nvPr>
            <p:ph sz="half" idx="1"/>
          </p:nvPr>
        </p:nvSpPr>
        <p:spPr/>
        <p:txBody>
          <a:bodyPr/>
          <a:lstStyle/>
          <a:p>
            <a:r>
              <a:rPr lang="en-US" dirty="0"/>
              <a:t>Every year, Omicron Delta Kappa awards scholarships to more than 40 collegiate members to continue their educations through graduate and professional study. These recipients demonstrate exceptional academic performance and leadership abilities. </a:t>
            </a:r>
          </a:p>
          <a:p>
            <a:r>
              <a:rPr lang="en-US" dirty="0"/>
              <a:t>Scholarships are only available for graduate or professional study (dual degree students are also eligible).</a:t>
            </a:r>
          </a:p>
          <a:p>
            <a:r>
              <a:rPr lang="en-US" dirty="0"/>
              <a:t>Scholarships range from $1,000 – $7,000.</a:t>
            </a:r>
          </a:p>
          <a:p>
            <a:r>
              <a:rPr lang="en-US" dirty="0"/>
              <a:t>Review more details </a:t>
            </a:r>
            <a:r>
              <a:rPr lang="en-US" dirty="0">
                <a:hlinkClick r:id="rId2"/>
              </a:rPr>
              <a:t>here</a:t>
            </a:r>
            <a:r>
              <a:rPr lang="en-US" dirty="0"/>
              <a:t>.</a:t>
            </a:r>
          </a:p>
          <a:p>
            <a:endParaRPr lang="en-US" dirty="0"/>
          </a:p>
        </p:txBody>
      </p:sp>
    </p:spTree>
    <p:extLst>
      <p:ext uri="{BB962C8B-B14F-4D97-AF65-F5344CB8AC3E}">
        <p14:creationId xmlns:p14="http://schemas.microsoft.com/office/powerpoint/2010/main" val="2032129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AC6C-2FD9-4550-8973-86E2F8F4C02A}"/>
              </a:ext>
            </a:extLst>
          </p:cNvPr>
          <p:cNvSpPr>
            <a:spLocks noGrp="1"/>
          </p:cNvSpPr>
          <p:nvPr>
            <p:ph type="title"/>
          </p:nvPr>
        </p:nvSpPr>
        <p:spPr/>
        <p:txBody>
          <a:bodyPr/>
          <a:lstStyle/>
          <a:p>
            <a:r>
              <a:rPr lang="en-US" dirty="0"/>
              <a:t>Signature Programs</a:t>
            </a:r>
          </a:p>
        </p:txBody>
      </p:sp>
      <p:sp>
        <p:nvSpPr>
          <p:cNvPr id="3" name="Content Placeholder 2">
            <a:extLst>
              <a:ext uri="{FF2B5EF4-FFF2-40B4-BE49-F238E27FC236}">
                <a16:creationId xmlns:a16="http://schemas.microsoft.com/office/drawing/2014/main" id="{8D08D06C-F54F-4EF4-9B8D-570833C40E3A}"/>
              </a:ext>
            </a:extLst>
          </p:cNvPr>
          <p:cNvSpPr>
            <a:spLocks noGrp="1"/>
          </p:cNvSpPr>
          <p:nvPr>
            <p:ph sz="half" idx="1"/>
          </p:nvPr>
        </p:nvSpPr>
        <p:spPr/>
        <p:txBody>
          <a:bodyPr>
            <a:normAutofit lnSpcReduction="10000"/>
          </a:bodyPr>
          <a:lstStyle/>
          <a:p>
            <a:r>
              <a:rPr lang="en-US" dirty="0"/>
              <a:t>Circles should host one signature leadership program and one signature service program each academic year. Not only does this meet the requirements of the Circle Standards, but these programs help to build awareness of the circle and help make Omicron Delta Kappa synonymous with leadership and service on campus. A </a:t>
            </a:r>
            <a:r>
              <a:rPr lang="en-US" dirty="0">
                <a:hlinkClick r:id="rId2"/>
              </a:rPr>
              <a:t>program report</a:t>
            </a:r>
            <a:r>
              <a:rPr lang="en-US" dirty="0"/>
              <a:t> must be submitted for the circle to receive credit for the event. </a:t>
            </a:r>
          </a:p>
          <a:p>
            <a:pPr lvl="1"/>
            <a:r>
              <a:rPr lang="en-US" dirty="0">
                <a:hlinkClick r:id="rId3"/>
              </a:rPr>
              <a:t>Signature leadership programs</a:t>
            </a:r>
            <a:r>
              <a:rPr lang="en-US" dirty="0"/>
              <a:t> should provide an opportunity to improve individual leadership skills and abilities within the circle, campus organizations, community organizations, or personal life.</a:t>
            </a:r>
          </a:p>
          <a:p>
            <a:pPr lvl="1"/>
            <a:r>
              <a:rPr lang="en-US" dirty="0">
                <a:hlinkClick r:id="rId4"/>
              </a:rPr>
              <a:t>Signature service programs</a:t>
            </a:r>
            <a:r>
              <a:rPr lang="en-US" dirty="0"/>
              <a:t> should be a volunteer initiative that brings together members of the circle and campus community for the benefit and betterment of their community without any form of compensation. </a:t>
            </a:r>
          </a:p>
          <a:p>
            <a:endParaRPr lang="en-US" dirty="0"/>
          </a:p>
        </p:txBody>
      </p:sp>
    </p:spTree>
    <p:extLst>
      <p:ext uri="{BB962C8B-B14F-4D97-AF65-F5344CB8AC3E}">
        <p14:creationId xmlns:p14="http://schemas.microsoft.com/office/powerpoint/2010/main" val="2111164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E74E-DE49-461C-A996-14A7AE777637}"/>
              </a:ext>
            </a:extLst>
          </p:cNvPr>
          <p:cNvSpPr>
            <a:spLocks noGrp="1"/>
          </p:cNvSpPr>
          <p:nvPr>
            <p:ph type="title"/>
          </p:nvPr>
        </p:nvSpPr>
        <p:spPr/>
        <p:txBody>
          <a:bodyPr/>
          <a:lstStyle/>
          <a:p>
            <a:r>
              <a:rPr lang="en-US" dirty="0"/>
              <a:t>Clay and Circle Grants</a:t>
            </a:r>
          </a:p>
        </p:txBody>
      </p:sp>
      <p:sp>
        <p:nvSpPr>
          <p:cNvPr id="3" name="Content Placeholder 2">
            <a:extLst>
              <a:ext uri="{FF2B5EF4-FFF2-40B4-BE49-F238E27FC236}">
                <a16:creationId xmlns:a16="http://schemas.microsoft.com/office/drawing/2014/main" id="{BF30E752-FECD-443B-9DA0-7D47D320C4C7}"/>
              </a:ext>
            </a:extLst>
          </p:cNvPr>
          <p:cNvSpPr>
            <a:spLocks noGrp="1"/>
          </p:cNvSpPr>
          <p:nvPr>
            <p:ph sz="half" idx="1"/>
          </p:nvPr>
        </p:nvSpPr>
        <p:spPr/>
        <p:txBody>
          <a:bodyPr>
            <a:normAutofit fontScale="92500" lnSpcReduction="20000"/>
          </a:bodyPr>
          <a:lstStyle/>
          <a:p>
            <a:r>
              <a:rPr lang="en-US" b="1" dirty="0"/>
              <a:t>Maurice A. Clay Leadership Development Initiative Grants</a:t>
            </a:r>
            <a:br>
              <a:rPr lang="en-US" dirty="0"/>
            </a:br>
            <a:r>
              <a:rPr lang="en-US" dirty="0">
                <a:hlinkClick r:id="rId2"/>
              </a:rPr>
              <a:t>Clay Grants </a:t>
            </a:r>
            <a:r>
              <a:rPr lang="en-US" dirty="0"/>
              <a:t>are awarded to circles that seek funding (up to $1,000 each) to provide leadership development opportunities through innovative, engaging, and collaborative programming.  In addition, two additional diversity, equity, and inclusion grants (up to $750 each) are dedicated to programs that support the leadership development of historically underrepresented and marginalized populations or seek to bring leaders together to address issues of racial and ethnic injustice in their campus community. </a:t>
            </a:r>
            <a:r>
              <a:rPr lang="en-US" b="1" dirty="0"/>
              <a:t>A circle must have submitted the Circle Annual Report the previous year in order to apply for Clay Grants.</a:t>
            </a:r>
          </a:p>
          <a:p>
            <a:r>
              <a:rPr lang="en-US" b="1" dirty="0"/>
              <a:t>Endowed Circle Grants </a:t>
            </a:r>
            <a:br>
              <a:rPr lang="en-US" dirty="0"/>
            </a:br>
            <a:r>
              <a:rPr lang="en-US" dirty="0"/>
              <a:t>Circles that have raised $10,000 or more for their circle through OΔK are eligible for a yearly grant. Eligible circles are contacted directly by OΔK staff but must receive approval for using their funds.</a:t>
            </a:r>
          </a:p>
        </p:txBody>
      </p:sp>
    </p:spTree>
    <p:extLst>
      <p:ext uri="{BB962C8B-B14F-4D97-AF65-F5344CB8AC3E}">
        <p14:creationId xmlns:p14="http://schemas.microsoft.com/office/powerpoint/2010/main" val="530308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0249-F9BD-4772-A57B-808BA529EC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6A1395-4FD4-41FC-9282-12831F89DA93}"/>
              </a:ext>
            </a:extLst>
          </p:cNvPr>
          <p:cNvSpPr>
            <a:spLocks noGrp="1"/>
          </p:cNvSpPr>
          <p:nvPr>
            <p:ph sz="half" idx="1"/>
          </p:nvPr>
        </p:nvSpPr>
        <p:spPr/>
        <p:txBody>
          <a:bodyPr>
            <a:normAutofit lnSpcReduction="10000"/>
          </a:bodyPr>
          <a:lstStyle/>
          <a:p>
            <a:r>
              <a:rPr lang="en-US" dirty="0"/>
              <a:t>The second Saturday in April is the </a:t>
            </a:r>
            <a:r>
              <a:rPr lang="en-US" b="1" dirty="0">
                <a:hlinkClick r:id="rId2"/>
              </a:rPr>
              <a:t>OΔK National Day of Service</a:t>
            </a:r>
            <a:r>
              <a:rPr lang="en-US" dirty="0"/>
              <a:t>. Service is one of the Society’s core values and as such, and all circles are encouraged to participate in the National Day of Service. Plan a service project on that day. For circles that have service projects at other times during the year, post photos and information on social media on the National Day of Service to demonstrate the circle’s commitment to service.  </a:t>
            </a:r>
          </a:p>
          <a:p>
            <a:pPr lvl="1"/>
            <a:r>
              <a:rPr lang="en-US" b="1" dirty="0"/>
              <a:t>O∆K has adopted a theme for service through the end of 2026: </a:t>
            </a:r>
            <a:r>
              <a:rPr lang="en-US" b="1" dirty="0">
                <a:hlinkClick r:id="rId3"/>
              </a:rPr>
              <a:t>Education and Youth Empowerment</a:t>
            </a:r>
            <a:r>
              <a:rPr lang="en-US" b="1" dirty="0"/>
              <a:t>. </a:t>
            </a:r>
            <a:r>
              <a:rPr lang="en-US" dirty="0"/>
              <a:t>Circles which have not developed their signature service program are encouraged to consider adopting this theme. </a:t>
            </a:r>
          </a:p>
          <a:p>
            <a:r>
              <a:rPr lang="en-US" dirty="0"/>
              <a:t>The first Tuesday in May is the </a:t>
            </a:r>
            <a:r>
              <a:rPr lang="en-US" b="1" dirty="0">
                <a:hlinkClick r:id="rId4"/>
              </a:rPr>
              <a:t>OΔK National Day of Giving</a:t>
            </a:r>
            <a:r>
              <a:rPr lang="en-US" dirty="0"/>
              <a:t>. Consider supporting the Society with a gift!</a:t>
            </a:r>
          </a:p>
        </p:txBody>
      </p:sp>
    </p:spTree>
    <p:extLst>
      <p:ext uri="{BB962C8B-B14F-4D97-AF65-F5344CB8AC3E}">
        <p14:creationId xmlns:p14="http://schemas.microsoft.com/office/powerpoint/2010/main" val="2692667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BACC-0EE2-406F-B18E-D6B2805CECDA}"/>
              </a:ext>
            </a:extLst>
          </p:cNvPr>
          <p:cNvSpPr>
            <a:spLocks noGrp="1"/>
          </p:cNvSpPr>
          <p:nvPr>
            <p:ph type="title"/>
          </p:nvPr>
        </p:nvSpPr>
        <p:spPr>
          <a:xfrm>
            <a:off x="1039177" y="4082272"/>
            <a:ext cx="10113645" cy="822960"/>
          </a:xfrm>
        </p:spPr>
        <p:txBody>
          <a:bodyPr/>
          <a:lstStyle/>
          <a:p>
            <a:pPr algn="ctr"/>
            <a:r>
              <a:rPr lang="en-US" sz="4000" dirty="0"/>
              <a:t>Knowledge Check – </a:t>
            </a:r>
            <a:r>
              <a:rPr lang="en-US" sz="4000" dirty="0">
                <a:hlinkClick r:id="rId2"/>
              </a:rPr>
              <a:t>Click here</a:t>
            </a:r>
            <a:r>
              <a:rPr lang="en-US" sz="4000" dirty="0"/>
              <a:t> to access the quiz</a:t>
            </a:r>
          </a:p>
        </p:txBody>
      </p:sp>
      <p:sp>
        <p:nvSpPr>
          <p:cNvPr id="14" name="Date Placeholder 3">
            <a:extLst>
              <a:ext uri="{FF2B5EF4-FFF2-40B4-BE49-F238E27FC236}">
                <a16:creationId xmlns:a16="http://schemas.microsoft.com/office/drawing/2014/main" id="{BD788412-652F-432B-887B-4E0133D2E5B5}"/>
              </a:ext>
            </a:extLst>
          </p:cNvPr>
          <p:cNvSpPr>
            <a:spLocks noGrp="1"/>
          </p:cNvSpPr>
          <p:nvPr>
            <p:ph type="dt" sz="half" idx="10"/>
          </p:nvPr>
        </p:nvSpPr>
        <p:spPr>
          <a:xfrm>
            <a:off x="1097280" y="6459785"/>
            <a:ext cx="2472271" cy="365125"/>
          </a:xfrm>
        </p:spPr>
        <p:txBody>
          <a:bodyPr/>
          <a:lstStyle/>
          <a:p>
            <a:pPr algn="ctr"/>
            <a:r>
              <a:rPr lang="en-US" dirty="0"/>
              <a:t>Revised: January 2025</a:t>
            </a:r>
          </a:p>
        </p:txBody>
      </p:sp>
      <p:pic>
        <p:nvPicPr>
          <p:cNvPr id="6" name="Picture Placeholder 5">
            <a:extLst>
              <a:ext uri="{FF2B5EF4-FFF2-40B4-BE49-F238E27FC236}">
                <a16:creationId xmlns:a16="http://schemas.microsoft.com/office/drawing/2014/main" id="{5AF223AD-B352-40E0-9216-49A0101198C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169" b="-1156"/>
          <a:stretch/>
        </p:blipFill>
        <p:spPr>
          <a:xfrm>
            <a:off x="4190024" y="599440"/>
            <a:ext cx="3572507" cy="3655624"/>
          </a:xfrm>
          <a:prstGeom prst="rect">
            <a:avLst/>
          </a:prstGeom>
        </p:spPr>
      </p:pic>
    </p:spTree>
    <p:extLst>
      <p:ext uri="{BB962C8B-B14F-4D97-AF65-F5344CB8AC3E}">
        <p14:creationId xmlns:p14="http://schemas.microsoft.com/office/powerpoint/2010/main" val="1519086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DA0-61E1-4632-A99A-56C39BCFB008}"/>
              </a:ext>
            </a:extLst>
          </p:cNvPr>
          <p:cNvSpPr>
            <a:spLocks noGrp="1"/>
          </p:cNvSpPr>
          <p:nvPr>
            <p:ph type="title"/>
          </p:nvPr>
        </p:nvSpPr>
        <p:spPr/>
        <p:txBody>
          <a:bodyPr>
            <a:normAutofit/>
          </a:bodyPr>
          <a:lstStyle/>
          <a:p>
            <a:r>
              <a:rPr lang="en-US" dirty="0"/>
              <a:t>Mission, Vision, Fast Facts</a:t>
            </a:r>
          </a:p>
        </p:txBody>
      </p:sp>
      <p:sp>
        <p:nvSpPr>
          <p:cNvPr id="3" name="Content Placeholder 2">
            <a:extLst>
              <a:ext uri="{FF2B5EF4-FFF2-40B4-BE49-F238E27FC236}">
                <a16:creationId xmlns:a16="http://schemas.microsoft.com/office/drawing/2014/main" id="{8148CA7D-4DDC-49C3-9ACE-88BC1D6EBB1D}"/>
              </a:ext>
            </a:extLst>
          </p:cNvPr>
          <p:cNvSpPr>
            <a:spLocks noGrp="1"/>
          </p:cNvSpPr>
          <p:nvPr>
            <p:ph sz="half" idx="1"/>
          </p:nvPr>
        </p:nvSpPr>
        <p:spPr/>
        <p:txBody>
          <a:bodyPr/>
          <a:lstStyle/>
          <a:p>
            <a:r>
              <a:rPr lang="en-US" b="1" u="sng" dirty="0"/>
              <a:t>Mission (The O∆K Idea)</a:t>
            </a:r>
          </a:p>
          <a:p>
            <a:pPr lvl="1"/>
            <a:r>
              <a:rPr lang="en-US" dirty="0"/>
              <a:t>Identify, honor, and develop leaders in collegiate and community life.</a:t>
            </a:r>
          </a:p>
          <a:p>
            <a:pPr lvl="1"/>
            <a:r>
              <a:rPr lang="en-US" dirty="0"/>
              <a:t>Encourage collaboration among students, faculty, staff, and alumni to advance leadership.</a:t>
            </a:r>
          </a:p>
          <a:p>
            <a:pPr lvl="1"/>
            <a:r>
              <a:rPr lang="en-US" dirty="0"/>
              <a:t>Promote, publicize, and enhance our ideals.</a:t>
            </a:r>
          </a:p>
          <a:p>
            <a:r>
              <a:rPr lang="en-US" b="1" u="sng" dirty="0"/>
              <a:t>Vision</a:t>
            </a:r>
          </a:p>
          <a:p>
            <a:pPr lvl="1"/>
            <a:r>
              <a:rPr lang="en-US" dirty="0"/>
              <a:t>Omicron Delta Kappa is a multi-generational society that excels in recognizing and connecting collaborative and inclusive leaders.</a:t>
            </a:r>
          </a:p>
          <a:p>
            <a:r>
              <a:rPr lang="en-US" dirty="0">
                <a:hlinkClick r:id="rId2"/>
              </a:rPr>
              <a:t>Fast Facts</a:t>
            </a:r>
            <a:endParaRPr lang="en-US" dirty="0"/>
          </a:p>
        </p:txBody>
      </p:sp>
    </p:spTree>
    <p:extLst>
      <p:ext uri="{BB962C8B-B14F-4D97-AF65-F5344CB8AC3E}">
        <p14:creationId xmlns:p14="http://schemas.microsoft.com/office/powerpoint/2010/main" val="346584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CB170-CD72-4254-878F-96DAE5EA0323}"/>
              </a:ext>
            </a:extLst>
          </p:cNvPr>
          <p:cNvSpPr>
            <a:spLocks noGrp="1"/>
          </p:cNvSpPr>
          <p:nvPr>
            <p:ph type="title"/>
          </p:nvPr>
        </p:nvSpPr>
        <p:spPr/>
        <p:txBody>
          <a:bodyPr/>
          <a:lstStyle/>
          <a:p>
            <a:r>
              <a:rPr lang="en-US" b="1" dirty="0"/>
              <a:t>Leadership Values</a:t>
            </a:r>
            <a:endParaRPr lang="en-US" dirty="0"/>
          </a:p>
        </p:txBody>
      </p:sp>
      <p:sp>
        <p:nvSpPr>
          <p:cNvPr id="3" name="Content Placeholder 2">
            <a:extLst>
              <a:ext uri="{FF2B5EF4-FFF2-40B4-BE49-F238E27FC236}">
                <a16:creationId xmlns:a16="http://schemas.microsoft.com/office/drawing/2014/main" id="{9B906E52-8312-47E7-8110-DC5C8CE939A6}"/>
              </a:ext>
            </a:extLst>
          </p:cNvPr>
          <p:cNvSpPr>
            <a:spLocks noGrp="1"/>
          </p:cNvSpPr>
          <p:nvPr>
            <p:ph sz="half" idx="1"/>
          </p:nvPr>
        </p:nvSpPr>
        <p:spPr/>
        <p:txBody>
          <a:bodyPr/>
          <a:lstStyle/>
          <a:p>
            <a:r>
              <a:rPr lang="en-US" dirty="0"/>
              <a:t>Collaboration – </a:t>
            </a:r>
            <a:r>
              <a:rPr lang="en-US" i="1" dirty="0"/>
              <a:t>to work together to achieve a defined and common purpose</a:t>
            </a:r>
            <a:endParaRPr lang="en-US" dirty="0"/>
          </a:p>
          <a:p>
            <a:r>
              <a:rPr lang="en-US" dirty="0"/>
              <a:t>Inclusivity – </a:t>
            </a:r>
            <a:r>
              <a:rPr lang="en-US" i="1" dirty="0"/>
              <a:t>to actively seek, embrace, and advance a diverse group of individuals</a:t>
            </a:r>
            <a:endParaRPr lang="en-US" dirty="0"/>
          </a:p>
          <a:p>
            <a:r>
              <a:rPr lang="en-US" dirty="0"/>
              <a:t>Integrity – </a:t>
            </a:r>
            <a:r>
              <a:rPr lang="en-US" i="1" dirty="0"/>
              <a:t>to align one’s values and beliefs with behaviors and speech</a:t>
            </a:r>
            <a:endParaRPr lang="en-US" dirty="0"/>
          </a:p>
          <a:p>
            <a:r>
              <a:rPr lang="en-US" dirty="0"/>
              <a:t>Scholarship –</a:t>
            </a:r>
            <a:r>
              <a:rPr lang="en-US" i="1" dirty="0"/>
              <a:t> to strive for excellence in academics and pursue lifelong learning</a:t>
            </a:r>
            <a:endParaRPr lang="en-US" dirty="0"/>
          </a:p>
          <a:p>
            <a:r>
              <a:rPr lang="en-US" dirty="0"/>
              <a:t>Service – </a:t>
            </a:r>
            <a:r>
              <a:rPr lang="en-US" i="1" dirty="0"/>
              <a:t>to answer the call for action from one’s community or country</a:t>
            </a:r>
            <a:endParaRPr lang="en-US" dirty="0"/>
          </a:p>
          <a:p>
            <a:endParaRPr lang="en-US" dirty="0"/>
          </a:p>
        </p:txBody>
      </p:sp>
    </p:spTree>
    <p:extLst>
      <p:ext uri="{BB962C8B-B14F-4D97-AF65-F5344CB8AC3E}">
        <p14:creationId xmlns:p14="http://schemas.microsoft.com/office/powerpoint/2010/main" val="240327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BC11-C00D-40E0-ACB0-BC91DAEC3387}"/>
              </a:ext>
            </a:extLst>
          </p:cNvPr>
          <p:cNvSpPr>
            <a:spLocks noGrp="1"/>
          </p:cNvSpPr>
          <p:nvPr>
            <p:ph type="title"/>
          </p:nvPr>
        </p:nvSpPr>
        <p:spPr/>
        <p:txBody>
          <a:bodyPr/>
          <a:lstStyle/>
          <a:p>
            <a:r>
              <a:rPr lang="en-US" dirty="0"/>
              <a:t>Benefits of Membership</a:t>
            </a:r>
          </a:p>
        </p:txBody>
      </p:sp>
      <p:sp>
        <p:nvSpPr>
          <p:cNvPr id="3" name="Content Placeholder 2">
            <a:extLst>
              <a:ext uri="{FF2B5EF4-FFF2-40B4-BE49-F238E27FC236}">
                <a16:creationId xmlns:a16="http://schemas.microsoft.com/office/drawing/2014/main" id="{C3E14419-B723-4ED1-B4B4-793B7FA53EAE}"/>
              </a:ext>
            </a:extLst>
          </p:cNvPr>
          <p:cNvSpPr>
            <a:spLocks noGrp="1"/>
          </p:cNvSpPr>
          <p:nvPr>
            <p:ph sz="half" idx="1"/>
          </p:nvPr>
        </p:nvSpPr>
        <p:spPr/>
        <p:txBody>
          <a:bodyPr>
            <a:normAutofit/>
          </a:bodyPr>
          <a:lstStyle/>
          <a:p>
            <a:r>
              <a:rPr lang="en-US" sz="2400" dirty="0"/>
              <a:t>As a member of Omicron Delta Kappa, one can take advantage of many national, regional, and local opportunities offered by the Society. Such opportunities include, but are not limited to, leadership conferences, recognition awards, circle grants, individual scholarships and networking opportunities. Refer potential new members to the </a:t>
            </a:r>
            <a:r>
              <a:rPr lang="en-US" sz="2400" dirty="0">
                <a:hlinkClick r:id="rId2"/>
              </a:rPr>
              <a:t>benefits of membership page</a:t>
            </a:r>
            <a:r>
              <a:rPr lang="en-US" sz="2400" dirty="0"/>
              <a:t> on the OΔK website. It has a comprehensive list of benefits. </a:t>
            </a:r>
          </a:p>
          <a:p>
            <a:r>
              <a:rPr lang="en-US" sz="2400" dirty="0"/>
              <a:t>All codes and links to utilize the benefits are reserved for members, who must log in to their </a:t>
            </a:r>
            <a:r>
              <a:rPr lang="en-US" sz="2400" dirty="0" err="1"/>
              <a:t>MyODK</a:t>
            </a:r>
            <a:r>
              <a:rPr lang="en-US" sz="2400" dirty="0"/>
              <a:t> account to access them.</a:t>
            </a:r>
          </a:p>
        </p:txBody>
      </p:sp>
      <p:pic>
        <p:nvPicPr>
          <p:cNvPr id="4" name="Picture 3">
            <a:extLst>
              <a:ext uri="{FF2B5EF4-FFF2-40B4-BE49-F238E27FC236}">
                <a16:creationId xmlns:a16="http://schemas.microsoft.com/office/drawing/2014/main" id="{7181BB9C-A5DE-4AAF-BDF8-80538E92EC94}"/>
              </a:ext>
            </a:extLst>
          </p:cNvPr>
          <p:cNvPicPr>
            <a:picLocks noChangeAspect="1"/>
          </p:cNvPicPr>
          <p:nvPr/>
        </p:nvPicPr>
        <p:blipFill>
          <a:blip r:embed="rId3"/>
          <a:stretch>
            <a:fillRect/>
          </a:stretch>
        </p:blipFill>
        <p:spPr>
          <a:xfrm>
            <a:off x="7364498" y="4732848"/>
            <a:ext cx="3315163" cy="1781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a:extLst>
              <a:ext uri="{FF2B5EF4-FFF2-40B4-BE49-F238E27FC236}">
                <a16:creationId xmlns:a16="http://schemas.microsoft.com/office/drawing/2014/main" id="{4DCC94A0-FC2B-4288-B815-5B029F7F2538}"/>
              </a:ext>
            </a:extLst>
          </p:cNvPr>
          <p:cNvCxnSpPr>
            <a:cxnSpLocks/>
          </p:cNvCxnSpPr>
          <p:nvPr/>
        </p:nvCxnSpPr>
        <p:spPr>
          <a:xfrm>
            <a:off x="2946400" y="4378960"/>
            <a:ext cx="4277360" cy="863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86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30DCC-43B0-4B4A-A06D-9823A550020F}"/>
              </a:ext>
            </a:extLst>
          </p:cNvPr>
          <p:cNvSpPr>
            <a:spLocks noGrp="1"/>
          </p:cNvSpPr>
          <p:nvPr>
            <p:ph type="title"/>
          </p:nvPr>
        </p:nvSpPr>
        <p:spPr/>
        <p:txBody>
          <a:bodyPr>
            <a:normAutofit/>
          </a:bodyPr>
          <a:lstStyle/>
          <a:p>
            <a:r>
              <a:rPr lang="en-US" dirty="0"/>
              <a:t>Branding and Editorial Guidelines</a:t>
            </a:r>
          </a:p>
        </p:txBody>
      </p:sp>
      <p:sp>
        <p:nvSpPr>
          <p:cNvPr id="3" name="Content Placeholder 2">
            <a:extLst>
              <a:ext uri="{FF2B5EF4-FFF2-40B4-BE49-F238E27FC236}">
                <a16:creationId xmlns:a16="http://schemas.microsoft.com/office/drawing/2014/main" id="{49F5ED99-6081-474B-964A-80DA061C3F17}"/>
              </a:ext>
            </a:extLst>
          </p:cNvPr>
          <p:cNvSpPr>
            <a:spLocks noGrp="1"/>
          </p:cNvSpPr>
          <p:nvPr>
            <p:ph sz="half" idx="1"/>
          </p:nvPr>
        </p:nvSpPr>
        <p:spPr/>
        <p:txBody>
          <a:bodyPr/>
          <a:lstStyle/>
          <a:p>
            <a:r>
              <a:rPr lang="en-US" dirty="0"/>
              <a:t>With more than 250 circles across the country, it is more important than ever for the Society to speak with one, unified voice. To communicate the OΔK Idea cohesively and consistently, the National Headquarters has developed </a:t>
            </a:r>
            <a:r>
              <a:rPr lang="en-US" dirty="0">
                <a:hlinkClick r:id="rId2"/>
              </a:rPr>
              <a:t>branding and editorial guidelines</a:t>
            </a:r>
            <a:r>
              <a:rPr lang="en-US" dirty="0"/>
              <a:t>.</a:t>
            </a:r>
          </a:p>
          <a:p>
            <a:r>
              <a:rPr lang="en-US" dirty="0"/>
              <a:t>Marketing chairs, as well as circle advisors, should be familiar with the guidelines which are detailed on our website, especially if the circle decides to create its own marketing materials.</a:t>
            </a:r>
          </a:p>
          <a:p>
            <a:r>
              <a:rPr lang="en-US" dirty="0"/>
              <a:t>Circles must </a:t>
            </a:r>
            <a:r>
              <a:rPr lang="en-US" dirty="0">
                <a:hlinkClick r:id="rId3"/>
              </a:rPr>
              <a:t>request permission</a:t>
            </a:r>
            <a:r>
              <a:rPr lang="en-US" dirty="0"/>
              <a:t> to print the OΔK logo, image or branded marks on merchandise.</a:t>
            </a:r>
          </a:p>
        </p:txBody>
      </p:sp>
    </p:spTree>
    <p:extLst>
      <p:ext uri="{BB962C8B-B14F-4D97-AF65-F5344CB8AC3E}">
        <p14:creationId xmlns:p14="http://schemas.microsoft.com/office/powerpoint/2010/main" val="3462729594"/>
      </p:ext>
    </p:extLst>
  </p:cSld>
  <p:clrMapOvr>
    <a:masterClrMapping/>
  </p:clrMapOvr>
</p:sld>
</file>

<file path=ppt/theme/theme1.xml><?xml version="1.0" encoding="utf-8"?>
<a:theme xmlns:a="http://schemas.openxmlformats.org/drawingml/2006/main" name="ODK_PowerPoint_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K_PowerPoint_2022-new" id="{D19C1751-F4EA-4C2D-9FE6-5102ECED3D45}" vid="{2B7FB0D1-928E-4770-A244-71B98E531FD0}"/>
    </a:ext>
  </a:extLst>
</a:theme>
</file>

<file path=docProps/app.xml><?xml version="1.0" encoding="utf-8"?>
<Properties xmlns="http://schemas.openxmlformats.org/officeDocument/2006/extended-properties" xmlns:vt="http://schemas.openxmlformats.org/officeDocument/2006/docPropsVTypes">
  <Template>ODK_PowerPoint_2022-new</Template>
  <TotalTime>3009</TotalTime>
  <Words>5393</Words>
  <Application>Microsoft Office PowerPoint</Application>
  <PresentationFormat>Widescreen</PresentationFormat>
  <Paragraphs>243</Paragraphs>
  <Slides>55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Goudy Old Style</vt:lpstr>
      <vt:lpstr>ODK_PowerPoint_2022</vt:lpstr>
      <vt:lpstr>PowerPoint Presentation</vt:lpstr>
      <vt:lpstr>Introduction</vt:lpstr>
      <vt:lpstr>General O∆K Information</vt:lpstr>
      <vt:lpstr>Definitions</vt:lpstr>
      <vt:lpstr>Definitions (continued)</vt:lpstr>
      <vt:lpstr>Mission, Vision, Fast Facts</vt:lpstr>
      <vt:lpstr>Leadership Values</vt:lpstr>
      <vt:lpstr>Benefits of Membership</vt:lpstr>
      <vt:lpstr>Branding and Editorial Guidelines</vt:lpstr>
      <vt:lpstr>Diversity, Equity and Inclusion</vt:lpstr>
      <vt:lpstr>Mission Committee</vt:lpstr>
      <vt:lpstr>National Operating Committees</vt:lpstr>
      <vt:lpstr>Five Pillars of Campus Life</vt:lpstr>
      <vt:lpstr>Circle Operations</vt:lpstr>
      <vt:lpstr>Charter Relationship Statement</vt:lpstr>
      <vt:lpstr>Circle Standards</vt:lpstr>
      <vt:lpstr>Circle Best Practices</vt:lpstr>
      <vt:lpstr>Fall Events Example</vt:lpstr>
      <vt:lpstr>Spring Events Example</vt:lpstr>
      <vt:lpstr>Engage First and Second Year Students</vt:lpstr>
      <vt:lpstr>Circle Recognition Honors</vt:lpstr>
      <vt:lpstr>Circle Leadership</vt:lpstr>
      <vt:lpstr>Officer Selection</vt:lpstr>
      <vt:lpstr>Advisor Transition</vt:lpstr>
      <vt:lpstr>Student Officer Transition</vt:lpstr>
      <vt:lpstr>Student Officer Responsibilities</vt:lpstr>
      <vt:lpstr>Circle Advisors</vt:lpstr>
      <vt:lpstr>Circle Coordinator Role</vt:lpstr>
      <vt:lpstr>Faculty Advisor Role</vt:lpstr>
      <vt:lpstr>Alumni Advisor</vt:lpstr>
      <vt:lpstr>Circle Assistant</vt:lpstr>
      <vt:lpstr>Recruitment and Initiation</vt:lpstr>
      <vt:lpstr>Requirements for Membership</vt:lpstr>
      <vt:lpstr>Membership Fees and Local Dues</vt:lpstr>
      <vt:lpstr>Recruitment Materials</vt:lpstr>
      <vt:lpstr>Recruitment Materials</vt:lpstr>
      <vt:lpstr>Horizontal v. Vertical Leadership</vt:lpstr>
      <vt:lpstr>Information Sessions</vt:lpstr>
      <vt:lpstr>Recruit Faculty, Staff and Alumni</vt:lpstr>
      <vt:lpstr>Utilizing Campus Resources</vt:lpstr>
      <vt:lpstr>Membership Application Review</vt:lpstr>
      <vt:lpstr>Circle Selection Meeting</vt:lpstr>
      <vt:lpstr>Selection Criteria</vt:lpstr>
      <vt:lpstr>DEI Recruiting Practices</vt:lpstr>
      <vt:lpstr>Commitment to Diversity, Equity, and Inclusion</vt:lpstr>
      <vt:lpstr>Suggestions for Inclusive Recruiting</vt:lpstr>
      <vt:lpstr>Initiation</vt:lpstr>
      <vt:lpstr>Initiation Planning</vt:lpstr>
      <vt:lpstr>Planning Ahead</vt:lpstr>
      <vt:lpstr>Programs</vt:lpstr>
      <vt:lpstr>Scholarships</vt:lpstr>
      <vt:lpstr>Signature Programs</vt:lpstr>
      <vt:lpstr>Clay and Circle Grants</vt:lpstr>
      <vt:lpstr>PowerPoint Presentation</vt:lpstr>
      <vt:lpstr>Knowledge Check – Click here to access the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Bouldin</dc:creator>
  <cp:lastModifiedBy>Jamie Bouldin</cp:lastModifiedBy>
  <cp:revision>22</cp:revision>
  <dcterms:created xsi:type="dcterms:W3CDTF">2025-02-05T19:17:05Z</dcterms:created>
  <dcterms:modified xsi:type="dcterms:W3CDTF">2025-02-07T21:26:58Z</dcterms:modified>
</cp:coreProperties>
</file>