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31"/>
  </p:notesMasterIdLst>
  <p:handoutMasterIdLst>
    <p:handoutMasterId r:id="rId32"/>
  </p:handoutMasterIdLst>
  <p:sldIdLst>
    <p:sldId id="256" r:id="rId2"/>
    <p:sldId id="268" r:id="rId3"/>
    <p:sldId id="257" r:id="rId4"/>
    <p:sldId id="272" r:id="rId5"/>
    <p:sldId id="259" r:id="rId6"/>
    <p:sldId id="260" r:id="rId7"/>
    <p:sldId id="261" r:id="rId8"/>
    <p:sldId id="278" r:id="rId9"/>
    <p:sldId id="285" r:id="rId10"/>
    <p:sldId id="279" r:id="rId11"/>
    <p:sldId id="287" r:id="rId12"/>
    <p:sldId id="280" r:id="rId13"/>
    <p:sldId id="284" r:id="rId14"/>
    <p:sldId id="281" r:id="rId15"/>
    <p:sldId id="286" r:id="rId16"/>
    <p:sldId id="262" r:id="rId17"/>
    <p:sldId id="269" r:id="rId18"/>
    <p:sldId id="271" r:id="rId19"/>
    <p:sldId id="277" r:id="rId20"/>
    <p:sldId id="276" r:id="rId21"/>
    <p:sldId id="264" r:id="rId22"/>
    <p:sldId id="263" r:id="rId23"/>
    <p:sldId id="273" r:id="rId24"/>
    <p:sldId id="265" r:id="rId25"/>
    <p:sldId id="266" r:id="rId26"/>
    <p:sldId id="274" r:id="rId27"/>
    <p:sldId id="283" r:id="rId28"/>
    <p:sldId id="275" r:id="rId29"/>
    <p:sldId id="26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Reed" initials="TR" lastIdx="0" clrIdx="0">
    <p:extLst>
      <p:ext uri="{19B8F6BF-5375-455C-9EA6-DF929625EA0E}">
        <p15:presenceInfo xmlns:p15="http://schemas.microsoft.com/office/powerpoint/2012/main" userId="a401f25d2530bf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46" tIns="46573" rIns="93146" bIns="46573"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46" tIns="46573" rIns="93146" bIns="46573" rtlCol="0"/>
          <a:lstStyle>
            <a:lvl1pPr algn="r">
              <a:defRPr sz="1200"/>
            </a:lvl1pPr>
          </a:lstStyle>
          <a:p>
            <a:fld id="{7655E166-7B20-4B1B-98AF-751047EEB476}" type="datetimeFigureOut">
              <a:rPr lang="en-US" smtClean="0"/>
              <a:t>1/7/2019</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46" tIns="46573" rIns="93146" bIns="4657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46" tIns="46573" rIns="93146" bIns="46573" rtlCol="0" anchor="b"/>
          <a:lstStyle>
            <a:lvl1pPr algn="r">
              <a:defRPr sz="1200"/>
            </a:lvl1pPr>
          </a:lstStyle>
          <a:p>
            <a:fld id="{E1373D4F-7FC6-488B-A78E-A99298F9A9C7}" type="slidenum">
              <a:rPr lang="en-US" smtClean="0"/>
              <a:t>‹#›</a:t>
            </a:fld>
            <a:endParaRPr lang="en-US"/>
          </a:p>
        </p:txBody>
      </p:sp>
    </p:spTree>
    <p:extLst>
      <p:ext uri="{BB962C8B-B14F-4D97-AF65-F5344CB8AC3E}">
        <p14:creationId xmlns:p14="http://schemas.microsoft.com/office/powerpoint/2010/main" val="198495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46" tIns="46573" rIns="93146" bIns="46573"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46" tIns="46573" rIns="93146" bIns="46573" rtlCol="0"/>
          <a:lstStyle>
            <a:lvl1pPr algn="r">
              <a:defRPr sz="1200"/>
            </a:lvl1pPr>
          </a:lstStyle>
          <a:p>
            <a:fld id="{030852C7-7FC6-464B-B928-9E017CB14E70}" type="datetimeFigureOut">
              <a:rPr lang="en-US" smtClean="0"/>
              <a:t>1/7/2019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46" tIns="46573" rIns="93146" bIns="4657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46" tIns="46573" rIns="93146" bIns="4657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3"/>
          </a:xfrm>
          <a:prstGeom prst="rect">
            <a:avLst/>
          </a:prstGeom>
        </p:spPr>
        <p:txBody>
          <a:bodyPr vert="horz" lIns="93146" tIns="46573" rIns="93146" bIns="4657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46" tIns="46573" rIns="93146" bIns="46573" rtlCol="0" anchor="b"/>
          <a:lstStyle>
            <a:lvl1pPr algn="r">
              <a:defRPr sz="1200"/>
            </a:lvl1pPr>
          </a:lstStyle>
          <a:p>
            <a:fld id="{95A8B61F-6FFB-4B9C-88DD-DE420A10A6B2}" type="slidenum">
              <a:rPr lang="en-US" smtClean="0"/>
              <a:t>‹#›</a:t>
            </a:fld>
            <a:endParaRPr lang="en-US"/>
          </a:p>
        </p:txBody>
      </p:sp>
    </p:spTree>
    <p:extLst>
      <p:ext uri="{BB962C8B-B14F-4D97-AF65-F5344CB8AC3E}">
        <p14:creationId xmlns:p14="http://schemas.microsoft.com/office/powerpoint/2010/main" val="164850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41000"/>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37999"/>
            <a:ext cx="9144000" cy="1151324"/>
          </a:xfrm>
          <a:solidFill>
            <a:schemeClr val="bg1"/>
          </a:solidFill>
        </p:spPr>
        <p:txBody>
          <a:bodyPr anchor="b">
            <a:normAutofit/>
          </a:bodyPr>
          <a:lstStyle>
            <a:lvl1pPr algn="ctr">
              <a:defRPr sz="4800" b="1">
                <a:solidFill>
                  <a:srgbClr val="6699CC"/>
                </a:solidFill>
                <a:latin typeface="Goudy Old Style" panose="020205020503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89323"/>
            <a:ext cx="9144000" cy="1032075"/>
          </a:xfrm>
          <a:solidFill>
            <a:schemeClr val="bg1"/>
          </a:solidFill>
        </p:spPr>
        <p:txBody>
          <a:bodyPr/>
          <a:lstStyle>
            <a:lvl1pPr marL="0" indent="0" algn="ctr">
              <a:buNone/>
              <a:defRPr sz="2400" b="1">
                <a:solidFill>
                  <a:schemeClr val="tx1"/>
                </a:solidFill>
                <a:latin typeface="Goudy Old Style" panose="020205020503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solidFill>
            <a:schemeClr val="bg1"/>
          </a:solidFill>
        </p:spPr>
        <p:txBody>
          <a:bodyPr/>
          <a:lstStyle>
            <a:lvl1pPr>
              <a:defRPr>
                <a:latin typeface="Goudy Old Style" panose="02020502050305020303" pitchFamily="18" charset="0"/>
              </a:defRPr>
            </a:lvl1pPr>
          </a:lstStyle>
          <a:p>
            <a:r>
              <a:rPr lang="en-US" smtClean="0"/>
              <a:t>FY2019-v4-Jan19</a:t>
            </a:r>
            <a:endParaRPr lang="en-US" dirty="0"/>
          </a:p>
        </p:txBody>
      </p:sp>
      <p:sp>
        <p:nvSpPr>
          <p:cNvPr id="5" name="Footer Placeholder 4"/>
          <p:cNvSpPr>
            <a:spLocks noGrp="1"/>
          </p:cNvSpPr>
          <p:nvPr>
            <p:ph type="ftr" sz="quarter" idx="11"/>
          </p:nvPr>
        </p:nvSpPr>
        <p:spPr>
          <a:solidFill>
            <a:schemeClr val="bg1"/>
          </a:solidFill>
        </p:spPr>
        <p:txBody>
          <a:bodyPr/>
          <a:lstStyle>
            <a:lvl1pPr>
              <a:defRPr>
                <a:latin typeface="Goudy Old Style" panose="02020502050305020303" pitchFamily="18" charset="0"/>
              </a:defRPr>
            </a:lvl1pPr>
          </a:lstStyle>
          <a:p>
            <a:r>
              <a:rPr lang="en-US" dirty="0" smtClean="0"/>
              <a:t>Omicron Delta Kappa MMS</a:t>
            </a:r>
            <a:endParaRPr lang="en-US" dirty="0"/>
          </a:p>
        </p:txBody>
      </p:sp>
      <p:sp>
        <p:nvSpPr>
          <p:cNvPr id="6" name="Slide Number Placeholder 5"/>
          <p:cNvSpPr>
            <a:spLocks noGrp="1"/>
          </p:cNvSpPr>
          <p:nvPr>
            <p:ph type="sldNum" sz="quarter" idx="12"/>
          </p:nvPr>
        </p:nvSpPr>
        <p:spPr>
          <a:solidFill>
            <a:schemeClr val="bg1"/>
          </a:solidFill>
        </p:spPr>
        <p:txBody>
          <a:bodyPr/>
          <a:lstStyle>
            <a:lvl1pPr>
              <a:defRPr>
                <a:latin typeface="Goudy Old Style" panose="02020502050305020303" pitchFamily="18"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1380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0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14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noFill/>
        </p:spPr>
        <p:txBody>
          <a:bodyPr/>
          <a:lstStyle>
            <a:lvl1pPr algn="ctr">
              <a:defRPr b="1">
                <a:solidFill>
                  <a:srgbClr val="6699CC"/>
                </a:solidFill>
                <a:latin typeface="Goudy Old Style" panose="020205020503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Goudy Old Style" panose="02020502050305020303" pitchFamily="18" charset="0"/>
              </a:defRPr>
            </a:lvl1pPr>
          </a:lstStyle>
          <a:p>
            <a:r>
              <a:rPr lang="en-US" smtClean="0"/>
              <a:t>FY2019-v4-Jan19</a:t>
            </a:r>
            <a:endParaRPr lang="en-US" dirty="0"/>
          </a:p>
        </p:txBody>
      </p:sp>
      <p:sp>
        <p:nvSpPr>
          <p:cNvPr id="5" name="Footer Placeholder 4"/>
          <p:cNvSpPr>
            <a:spLocks noGrp="1"/>
          </p:cNvSpPr>
          <p:nvPr>
            <p:ph type="ftr" sz="quarter" idx="11"/>
          </p:nvPr>
        </p:nvSpPr>
        <p:spPr/>
        <p:txBody>
          <a:bodyPr/>
          <a:lstStyle>
            <a:lvl1pPr>
              <a:defRPr b="1">
                <a:solidFill>
                  <a:schemeClr val="accent1">
                    <a:lumMod val="75000"/>
                  </a:schemeClr>
                </a:solidFill>
                <a:latin typeface="Goudy Old Style" panose="02020502050305020303" pitchFamily="18" charset="0"/>
              </a:defRPr>
            </a:lvl1p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566" y="430234"/>
            <a:ext cx="1371600" cy="1195348"/>
          </a:xfrm>
          <a:prstGeom prst="rect">
            <a:avLst/>
          </a:prstGeom>
        </p:spPr>
      </p:pic>
    </p:spTree>
    <p:extLst>
      <p:ext uri="{BB962C8B-B14F-4D97-AF65-F5344CB8AC3E}">
        <p14:creationId xmlns:p14="http://schemas.microsoft.com/office/powerpoint/2010/main" val="39437563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54671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7184" y="365127"/>
            <a:ext cx="8986615" cy="1325563"/>
          </a:xfrm>
        </p:spPr>
        <p:txBody>
          <a:bodyPr/>
          <a:lstStyle>
            <a:lvl1pPr>
              <a:defRPr b="1">
                <a:solidFill>
                  <a:srgbClr val="6699CC"/>
                </a:solidFill>
                <a:latin typeface="Goudy Old Style" panose="02020502050305020303"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FY2019-v4-Jan19</a:t>
            </a:r>
            <a:endParaRPr lang="en-US" dirty="0"/>
          </a:p>
        </p:txBody>
      </p:sp>
      <p:sp>
        <p:nvSpPr>
          <p:cNvPr id="6" name="Footer Placeholder 5"/>
          <p:cNvSpPr>
            <a:spLocks noGrp="1"/>
          </p:cNvSpPr>
          <p:nvPr>
            <p:ph type="ftr" sz="quarter" idx="11"/>
          </p:nvPr>
        </p:nvSpPr>
        <p:spPr/>
        <p:txBody>
          <a:bodyPr/>
          <a:lstStyle/>
          <a:p>
            <a:r>
              <a:rPr lang="en-US" smtClean="0"/>
              <a:t>Omicron Delta Kappa MMS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566" y="430234"/>
            <a:ext cx="1371600" cy="1195348"/>
          </a:xfrm>
          <a:prstGeom prst="rect">
            <a:avLst/>
          </a:prstGeom>
        </p:spPr>
      </p:pic>
    </p:spTree>
    <p:extLst>
      <p:ext uri="{BB962C8B-B14F-4D97-AF65-F5344CB8AC3E}">
        <p14:creationId xmlns:p14="http://schemas.microsoft.com/office/powerpoint/2010/main" val="1739186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FY2019-v4-Jan19</a:t>
            </a:r>
            <a:endParaRPr lang="en-US" dirty="0"/>
          </a:p>
        </p:txBody>
      </p:sp>
      <p:sp>
        <p:nvSpPr>
          <p:cNvPr id="8" name="Footer Placeholder 7"/>
          <p:cNvSpPr>
            <a:spLocks noGrp="1"/>
          </p:cNvSpPr>
          <p:nvPr>
            <p:ph type="ftr" sz="quarter" idx="11"/>
          </p:nvPr>
        </p:nvSpPr>
        <p:spPr/>
        <p:txBody>
          <a:bodyPr/>
          <a:lstStyle/>
          <a:p>
            <a:r>
              <a:rPr lang="en-US" smtClean="0"/>
              <a:t>Omicron Delta Kappa MMS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827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FY2019-v4-Jan19</a:t>
            </a:r>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756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FY2019-v4-Jan19</a:t>
            </a:r>
            <a:endParaRPr lang="en-US" dirty="0"/>
          </a:p>
        </p:txBody>
      </p:sp>
      <p:sp>
        <p:nvSpPr>
          <p:cNvPr id="3" name="Footer Placeholder 2"/>
          <p:cNvSpPr>
            <a:spLocks noGrp="1"/>
          </p:cNvSpPr>
          <p:nvPr>
            <p:ph type="ftr" sz="quarter" idx="11"/>
          </p:nvPr>
        </p:nvSpPr>
        <p:spPr/>
        <p:txBody>
          <a:bodyPr/>
          <a:lstStyle/>
          <a:p>
            <a:r>
              <a:rPr lang="en-US" smtClean="0"/>
              <a:t>Omicron Delta Kappa MMS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4300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38225"/>
          </a:xfrm>
          <a:solidFill>
            <a:srgbClr val="6699CC"/>
          </a:solidFill>
        </p:spPr>
        <p:txBody>
          <a:bodyPr anchor="b"/>
          <a:lstStyle>
            <a:lvl1pPr>
              <a:defRPr sz="3200" b="1">
                <a:solidFill>
                  <a:schemeClr val="bg1"/>
                </a:solidFill>
                <a:latin typeface="Goudy Old Style" panose="020205020503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atin typeface="Goudy Old Style" panose="02020502050305020303" pitchFamily="18" charset="0"/>
              </a:defRPr>
            </a:lvl1pPr>
            <a:lvl2pPr>
              <a:defRPr sz="2800">
                <a:latin typeface="Goudy Old Style" panose="02020502050305020303" pitchFamily="18" charset="0"/>
              </a:defRPr>
            </a:lvl2pPr>
            <a:lvl3pPr>
              <a:defRPr sz="2400">
                <a:latin typeface="Goudy Old Style" panose="02020502050305020303" pitchFamily="18" charset="0"/>
              </a:defRPr>
            </a:lvl3pPr>
            <a:lvl4pPr>
              <a:defRPr sz="2000">
                <a:latin typeface="Goudy Old Style" panose="02020502050305020303" pitchFamily="18" charset="0"/>
              </a:defRPr>
            </a:lvl4pPr>
            <a:lvl5pPr>
              <a:defRPr sz="2000">
                <a:latin typeface="Goudy Old Style" panose="02020502050305020303" pitchFamily="18"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1495427"/>
            <a:ext cx="3932237" cy="4373563"/>
          </a:xfrm>
        </p:spPr>
        <p:txBody>
          <a:bodyPr/>
          <a:lstStyle>
            <a:lvl1pPr marL="0" indent="0">
              <a:buNone/>
              <a:defRPr sz="1600">
                <a:latin typeface="Goudy Old Style" panose="02020502050305020303" pitchFamily="18"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lvl1pPr>
              <a:defRPr>
                <a:latin typeface="Goudy Old Style" panose="02020502050305020303" pitchFamily="18" charset="0"/>
              </a:defRPr>
            </a:lvl1pPr>
          </a:lstStyle>
          <a:p>
            <a:r>
              <a:rPr lang="en-US" smtClean="0"/>
              <a:t>FY2019-v4-Jan19</a:t>
            </a:r>
            <a:endParaRPr lang="en-US" dirty="0"/>
          </a:p>
        </p:txBody>
      </p:sp>
      <p:sp>
        <p:nvSpPr>
          <p:cNvPr id="6" name="Footer Placeholder 5"/>
          <p:cNvSpPr>
            <a:spLocks noGrp="1"/>
          </p:cNvSpPr>
          <p:nvPr>
            <p:ph type="ftr" sz="quarter" idx="11"/>
          </p:nvPr>
        </p:nvSpPr>
        <p:spPr/>
        <p:txBody>
          <a:bodyPr/>
          <a:lstStyle>
            <a:lvl1pPr>
              <a:defRPr>
                <a:solidFill>
                  <a:srgbClr val="6699CC"/>
                </a:solidFill>
                <a:latin typeface="Goudy Old Style" panose="02020502050305020303" pitchFamily="18" charset="0"/>
              </a:defRPr>
            </a:lvl1pPr>
          </a:lstStyle>
          <a:p>
            <a:r>
              <a:rPr lang="en-US" dirty="0" smtClean="0"/>
              <a:t>Omicron Delta Kappa MMS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5295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FY2019-v4-Jan19</a:t>
            </a:r>
            <a:endParaRPr lang="en-US" dirty="0"/>
          </a:p>
        </p:txBody>
      </p:sp>
      <p:sp>
        <p:nvSpPr>
          <p:cNvPr id="6" name="Footer Placeholder 5"/>
          <p:cNvSpPr>
            <a:spLocks noGrp="1"/>
          </p:cNvSpPr>
          <p:nvPr>
            <p:ph type="ftr" sz="quarter" idx="11"/>
          </p:nvPr>
        </p:nvSpPr>
        <p:spPr/>
        <p:txBody>
          <a:bodyPr/>
          <a:lstStyle/>
          <a:p>
            <a:r>
              <a:rPr lang="en-US" smtClean="0"/>
              <a:t>Omicron Delta Kappa MMS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47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FY2019-v4-Jan19</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Omicron Delta Kappa MMS</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516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dk.org/national-membership-enrollment-and-paym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odknhdq@odk.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004" y="2194860"/>
            <a:ext cx="9144000" cy="1151324"/>
          </a:xfrm>
        </p:spPr>
        <p:txBody>
          <a:bodyPr>
            <a:noAutofit/>
          </a:bodyPr>
          <a:lstStyle/>
          <a:p>
            <a:r>
              <a:rPr lang="en-US" sz="4000" dirty="0"/>
              <a:t>Membership Management System (MMS)</a:t>
            </a:r>
          </a:p>
        </p:txBody>
      </p:sp>
      <p:sp>
        <p:nvSpPr>
          <p:cNvPr id="3" name="Subtitle 2"/>
          <p:cNvSpPr>
            <a:spLocks noGrp="1"/>
          </p:cNvSpPr>
          <p:nvPr>
            <p:ph type="subTitle" idx="1"/>
          </p:nvPr>
        </p:nvSpPr>
        <p:spPr>
          <a:xfrm>
            <a:off x="1631004" y="3346184"/>
            <a:ext cx="9144000" cy="1032075"/>
          </a:xfrm>
        </p:spPr>
        <p:txBody>
          <a:bodyPr/>
          <a:lstStyle/>
          <a:p>
            <a:r>
              <a:rPr lang="en-US" dirty="0" smtClean="0">
                <a:solidFill>
                  <a:schemeClr val="tx1"/>
                </a:solidFill>
                <a:latin typeface="Goudy Old Style" panose="02020502050305020303" pitchFamily="18" charset="0"/>
              </a:rPr>
              <a:t>Basic Instructions for Circle Advisors</a:t>
            </a:r>
          </a:p>
          <a:p>
            <a:r>
              <a:rPr lang="en-US" dirty="0" smtClean="0">
                <a:solidFill>
                  <a:schemeClr val="tx1"/>
                </a:solidFill>
                <a:latin typeface="Goudy Old Style" panose="02020502050305020303" pitchFamily="18" charset="0"/>
              </a:rPr>
              <a:t>2018-19</a:t>
            </a:r>
            <a:endParaRPr lang="en-US" dirty="0">
              <a:solidFill>
                <a:schemeClr val="tx1"/>
              </a:solidFill>
              <a:latin typeface="Goudy Old Style" panose="02020502050305020303" pitchFamily="18" charset="0"/>
            </a:endParaRPr>
          </a:p>
        </p:txBody>
      </p:sp>
    </p:spTree>
    <p:extLst>
      <p:ext uri="{BB962C8B-B14F-4D97-AF65-F5344CB8AC3E}">
        <p14:creationId xmlns:p14="http://schemas.microsoft.com/office/powerpoint/2010/main" val="235428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Membership </a:t>
            </a:r>
            <a:br>
              <a:rPr lang="en-US" dirty="0" smtClean="0"/>
            </a:br>
            <a:r>
              <a:rPr lang="en-US" dirty="0" smtClean="0"/>
              <a:t>Application Fields</a:t>
            </a:r>
            <a:endParaRPr lang="en-US" dirty="0"/>
          </a:p>
        </p:txBody>
      </p:sp>
      <p:pic>
        <p:nvPicPr>
          <p:cNvPr id="7" name="Content Placeholder 6"/>
          <p:cNvPicPr>
            <a:picLocks noGrp="1" noChangeAspect="1"/>
          </p:cNvPicPr>
          <p:nvPr>
            <p:ph idx="1"/>
          </p:nvPr>
        </p:nvPicPr>
        <p:blipFill>
          <a:blip r:embed="rId2"/>
          <a:stretch>
            <a:fillRect/>
          </a:stretch>
        </p:blipFill>
        <p:spPr>
          <a:xfrm>
            <a:off x="1238250" y="2811613"/>
            <a:ext cx="8743950" cy="2872582"/>
          </a:xfrm>
          <a:prstGeom prst="rect">
            <a:avLst/>
          </a:prstGeom>
        </p:spPr>
      </p:pic>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8" name="Left Arrow 7"/>
          <p:cNvSpPr/>
          <p:nvPr/>
        </p:nvSpPr>
        <p:spPr>
          <a:xfrm>
            <a:off x="3895725" y="4683469"/>
            <a:ext cx="86264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58366" y="4642705"/>
            <a:ext cx="1924050" cy="369332"/>
          </a:xfrm>
          <a:prstGeom prst="rect">
            <a:avLst/>
          </a:prstGeom>
          <a:noFill/>
        </p:spPr>
        <p:txBody>
          <a:bodyPr wrap="square" rtlCol="0">
            <a:spAutoFit/>
          </a:bodyPr>
          <a:lstStyle/>
          <a:p>
            <a:r>
              <a:rPr lang="en-US" b="1" dirty="0" smtClean="0">
                <a:solidFill>
                  <a:srgbClr val="C00000"/>
                </a:solidFill>
                <a:latin typeface="Goudy Old Style" panose="02020502050305020303" pitchFamily="18" charset="0"/>
              </a:rPr>
              <a:t>Start Here</a:t>
            </a:r>
            <a:endParaRPr lang="en-US" b="1" dirty="0">
              <a:solidFill>
                <a:srgbClr val="C00000"/>
              </a:solidFill>
              <a:latin typeface="Goudy Old Style" panose="02020502050305020303" pitchFamily="18" charset="0"/>
            </a:endParaRPr>
          </a:p>
        </p:txBody>
      </p:sp>
      <p:sp>
        <p:nvSpPr>
          <p:cNvPr id="10" name="Content Placeholder 2"/>
          <p:cNvSpPr txBox="1">
            <a:spLocks/>
          </p:cNvSpPr>
          <p:nvPr/>
        </p:nvSpPr>
        <p:spPr>
          <a:xfrm>
            <a:off x="1238250" y="1825625"/>
            <a:ext cx="8743950" cy="857190"/>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To edit your custom fields, select “Edit Your Circle's Membership Application”</a:t>
            </a:r>
            <a:endParaRPr lang="en-US" dirty="0" smtClean="0"/>
          </a:p>
        </p:txBody>
      </p:sp>
    </p:spTree>
    <p:extLst>
      <p:ext uri="{BB962C8B-B14F-4D97-AF65-F5344CB8AC3E}">
        <p14:creationId xmlns:p14="http://schemas.microsoft.com/office/powerpoint/2010/main" val="106104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132" y="365127"/>
            <a:ext cx="9024668" cy="1325563"/>
          </a:xfrm>
        </p:spPr>
        <p:txBody>
          <a:bodyPr/>
          <a:lstStyle/>
          <a:p>
            <a:r>
              <a:rPr lang="en-US" dirty="0" smtClean="0"/>
              <a:t>Activating/Deactivating </a:t>
            </a:r>
            <a:br>
              <a:rPr lang="en-US" dirty="0" smtClean="0"/>
            </a:br>
            <a:r>
              <a:rPr lang="en-US" dirty="0" smtClean="0"/>
              <a:t>Your Application</a:t>
            </a:r>
            <a:endParaRPr lang="en-US" dirty="0"/>
          </a:p>
        </p:txBody>
      </p:sp>
      <p:sp>
        <p:nvSpPr>
          <p:cNvPr id="3" name="Content Placeholder 2"/>
          <p:cNvSpPr>
            <a:spLocks noGrp="1"/>
          </p:cNvSpPr>
          <p:nvPr>
            <p:ph idx="1"/>
          </p:nvPr>
        </p:nvSpPr>
        <p:spPr>
          <a:xfrm>
            <a:off x="838200" y="1825624"/>
            <a:ext cx="10515600" cy="1302205"/>
          </a:xfrm>
        </p:spPr>
        <p:txBody>
          <a:bodyPr>
            <a:normAutofit fontScale="85000" lnSpcReduction="10000"/>
          </a:bodyPr>
          <a:lstStyle/>
          <a:p>
            <a:pPr marL="0" indent="0">
              <a:buNone/>
            </a:pPr>
            <a:r>
              <a:rPr lang="en-US" dirty="0" smtClean="0">
                <a:solidFill>
                  <a:srgbClr val="FF0000"/>
                </a:solidFill>
              </a:rPr>
              <a:t>Anytime you are not in actively accepting applications, turn off your application.</a:t>
            </a:r>
          </a:p>
          <a:p>
            <a:r>
              <a:rPr lang="en-US" sz="3300" dirty="0" smtClean="0"/>
              <a:t>To DEACTICATE Applications:</a:t>
            </a:r>
          </a:p>
          <a:p>
            <a:pPr lvl="1"/>
            <a:r>
              <a:rPr lang="en-US" sz="3300" dirty="0" smtClean="0"/>
              <a:t>UNCHECK the box at the top of the Customization page</a:t>
            </a:r>
            <a:endParaRPr lang="en-US" sz="3300" dirty="0"/>
          </a:p>
        </p:txBody>
      </p:sp>
      <p:sp>
        <p:nvSpPr>
          <p:cNvPr id="4" name="Date Placeholder 3"/>
          <p:cNvSpPr>
            <a:spLocks noGrp="1"/>
          </p:cNvSpPr>
          <p:nvPr>
            <p:ph type="dt" sz="half" idx="10"/>
          </p:nvPr>
        </p:nvSpPr>
        <p:spPr/>
        <p:txBody>
          <a:bodyPr/>
          <a:lstStyle/>
          <a:p>
            <a:r>
              <a:rPr lang="en-US" dirty="0"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2521429" y="3261536"/>
            <a:ext cx="6286500" cy="1095375"/>
          </a:xfrm>
          <a:prstGeom prst="rect">
            <a:avLst/>
          </a:prstGeom>
          <a:ln>
            <a:solidFill>
              <a:schemeClr val="tx2"/>
            </a:solidFill>
          </a:ln>
        </p:spPr>
      </p:pic>
      <p:sp>
        <p:nvSpPr>
          <p:cNvPr id="8" name="Left Arrow 7"/>
          <p:cNvSpPr/>
          <p:nvPr/>
        </p:nvSpPr>
        <p:spPr>
          <a:xfrm rot="10800000">
            <a:off x="1658788" y="4016735"/>
            <a:ext cx="86264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838200" y="4610256"/>
            <a:ext cx="10515600" cy="857190"/>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To ACTIVATE Applications:</a:t>
            </a:r>
          </a:p>
          <a:p>
            <a:pPr lvl="1"/>
            <a:r>
              <a:rPr lang="en-US" dirty="0" smtClean="0"/>
              <a:t>CHECK the box at the top of the Customization page..</a:t>
            </a:r>
          </a:p>
          <a:p>
            <a:endParaRPr lang="en-US" dirty="0"/>
          </a:p>
        </p:txBody>
      </p:sp>
    </p:spTree>
    <p:extLst>
      <p:ext uri="{BB962C8B-B14F-4D97-AF65-F5344CB8AC3E}">
        <p14:creationId xmlns:p14="http://schemas.microsoft.com/office/powerpoint/2010/main" val="237869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Text Fields</a:t>
            </a:r>
            <a:endParaRPr lang="en-US" dirty="0"/>
          </a:p>
        </p:txBody>
      </p:sp>
      <p:sp>
        <p:nvSpPr>
          <p:cNvPr id="3" name="Content Placeholder 2"/>
          <p:cNvSpPr>
            <a:spLocks noGrp="1"/>
          </p:cNvSpPr>
          <p:nvPr>
            <p:ph idx="1"/>
          </p:nvPr>
        </p:nvSpPr>
        <p:spPr>
          <a:xfrm>
            <a:off x="966787" y="1690690"/>
            <a:ext cx="10515600" cy="4351338"/>
          </a:xfrm>
        </p:spPr>
        <p:txBody>
          <a:bodyPr numCol="1">
            <a:normAutofit/>
          </a:bodyPr>
          <a:lstStyle/>
          <a:p>
            <a:pPr>
              <a:spcBef>
                <a:spcPts val="0"/>
              </a:spcBef>
            </a:pPr>
            <a:r>
              <a:rPr lang="en-US" dirty="0"/>
              <a:t>Highlighted fields above </a:t>
            </a:r>
            <a:r>
              <a:rPr lang="en-US" dirty="0" smtClean="0"/>
              <a:t>represent fields </a:t>
            </a:r>
            <a:r>
              <a:rPr lang="en-US" dirty="0"/>
              <a:t>selected by the circle to appear on the </a:t>
            </a:r>
            <a:r>
              <a:rPr lang="en-US" dirty="0" smtClean="0"/>
              <a:t>application</a:t>
            </a:r>
          </a:p>
          <a:p>
            <a:endParaRPr lang="en-US" dirty="0"/>
          </a:p>
          <a:p>
            <a:endParaRPr lang="en-US" dirty="0"/>
          </a:p>
          <a:p>
            <a:endParaRPr lang="en-US" dirty="0" smtClean="0"/>
          </a:p>
          <a:p>
            <a:endParaRPr lang="en-US" dirty="0"/>
          </a:p>
          <a:p>
            <a:endParaRPr lang="en-US" sz="1200"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 name="Picture 9"/>
          <p:cNvPicPr>
            <a:picLocks noChangeAspect="1"/>
          </p:cNvPicPr>
          <p:nvPr/>
        </p:nvPicPr>
        <p:blipFill>
          <a:blip r:embed="rId2"/>
          <a:stretch>
            <a:fillRect/>
          </a:stretch>
        </p:blipFill>
        <p:spPr>
          <a:xfrm>
            <a:off x="8024812" y="5597531"/>
            <a:ext cx="2190750" cy="954106"/>
          </a:xfrm>
          <a:prstGeom prst="rect">
            <a:avLst/>
          </a:prstGeom>
        </p:spPr>
      </p:pic>
      <p:sp>
        <p:nvSpPr>
          <p:cNvPr id="11" name="TextBox 10"/>
          <p:cNvSpPr txBox="1"/>
          <p:nvPr/>
        </p:nvSpPr>
        <p:spPr>
          <a:xfrm>
            <a:off x="9294018" y="5597530"/>
            <a:ext cx="1631157" cy="954107"/>
          </a:xfrm>
          <a:prstGeom prst="rect">
            <a:avLst/>
          </a:prstGeom>
          <a:solidFill>
            <a:schemeClr val="bg1"/>
          </a:solidFill>
        </p:spPr>
        <p:txBody>
          <a:bodyPr wrap="square" rtlCol="0">
            <a:spAutoFit/>
          </a:bodyPr>
          <a:lstStyle/>
          <a:p>
            <a:endParaRPr lang="en-US" sz="1000" dirty="0" smtClean="0"/>
          </a:p>
          <a:p>
            <a:r>
              <a:rPr lang="en-US" b="1" dirty="0" smtClean="0">
                <a:solidFill>
                  <a:srgbClr val="C00000"/>
                </a:solidFill>
              </a:rPr>
              <a:t>Don’t forget to Submit!</a:t>
            </a:r>
          </a:p>
          <a:p>
            <a:endParaRPr lang="en-US" sz="1000" dirty="0"/>
          </a:p>
        </p:txBody>
      </p:sp>
      <p:pic>
        <p:nvPicPr>
          <p:cNvPr id="12" name="Picture 11"/>
          <p:cNvPicPr>
            <a:picLocks noChangeAspect="1"/>
          </p:cNvPicPr>
          <p:nvPr/>
        </p:nvPicPr>
        <p:blipFill>
          <a:blip r:embed="rId3"/>
          <a:stretch>
            <a:fillRect/>
          </a:stretch>
        </p:blipFill>
        <p:spPr>
          <a:xfrm>
            <a:off x="1259681" y="3043553"/>
            <a:ext cx="4572000" cy="1810234"/>
          </a:xfrm>
          <a:prstGeom prst="rect">
            <a:avLst/>
          </a:prstGeom>
        </p:spPr>
      </p:pic>
      <p:pic>
        <p:nvPicPr>
          <p:cNvPr id="13" name="Picture 12"/>
          <p:cNvPicPr>
            <a:picLocks noChangeAspect="1"/>
          </p:cNvPicPr>
          <p:nvPr/>
        </p:nvPicPr>
        <p:blipFill>
          <a:blip r:embed="rId4"/>
          <a:stretch>
            <a:fillRect/>
          </a:stretch>
        </p:blipFill>
        <p:spPr>
          <a:xfrm>
            <a:off x="6124575" y="3016253"/>
            <a:ext cx="4572000" cy="1828800"/>
          </a:xfrm>
          <a:prstGeom prst="rect">
            <a:avLst/>
          </a:prstGeom>
        </p:spPr>
      </p:pic>
      <p:sp>
        <p:nvSpPr>
          <p:cNvPr id="14" name="TextBox 13"/>
          <p:cNvSpPr txBox="1"/>
          <p:nvPr/>
        </p:nvSpPr>
        <p:spPr>
          <a:xfrm>
            <a:off x="2333625" y="2533944"/>
            <a:ext cx="2124075" cy="381000"/>
          </a:xfrm>
          <a:prstGeom prst="rect">
            <a:avLst/>
          </a:prstGeom>
          <a:noFill/>
        </p:spPr>
        <p:txBody>
          <a:bodyPr wrap="square" rtlCol="0">
            <a:spAutoFit/>
          </a:bodyPr>
          <a:lstStyle/>
          <a:p>
            <a:pPr algn="ctr"/>
            <a:r>
              <a:rPr lang="en-US" dirty="0" smtClean="0">
                <a:latin typeface="Goudy Old Style" panose="02020502050305020303" pitchFamily="18" charset="0"/>
              </a:rPr>
              <a:t>Before Selection</a:t>
            </a:r>
            <a:endParaRPr lang="en-US" dirty="0">
              <a:latin typeface="Goudy Old Style" panose="02020502050305020303" pitchFamily="18" charset="0"/>
            </a:endParaRPr>
          </a:p>
        </p:txBody>
      </p:sp>
      <p:sp>
        <p:nvSpPr>
          <p:cNvPr id="15" name="TextBox 14"/>
          <p:cNvSpPr txBox="1"/>
          <p:nvPr/>
        </p:nvSpPr>
        <p:spPr>
          <a:xfrm>
            <a:off x="7348537" y="2543175"/>
            <a:ext cx="2124075" cy="381000"/>
          </a:xfrm>
          <a:prstGeom prst="rect">
            <a:avLst/>
          </a:prstGeom>
          <a:noFill/>
        </p:spPr>
        <p:txBody>
          <a:bodyPr wrap="square" rtlCol="0">
            <a:spAutoFit/>
          </a:bodyPr>
          <a:lstStyle/>
          <a:p>
            <a:pPr algn="ctr"/>
            <a:r>
              <a:rPr lang="en-US" dirty="0" smtClean="0">
                <a:latin typeface="Goudy Old Style" panose="02020502050305020303" pitchFamily="18" charset="0"/>
              </a:rPr>
              <a:t>After Selection</a:t>
            </a:r>
            <a:endParaRPr lang="en-US" dirty="0">
              <a:latin typeface="Goudy Old Style" panose="02020502050305020303" pitchFamily="18" charset="0"/>
            </a:endParaRPr>
          </a:p>
        </p:txBody>
      </p:sp>
    </p:spTree>
    <p:extLst>
      <p:ext uri="{BB962C8B-B14F-4D97-AF65-F5344CB8AC3E}">
        <p14:creationId xmlns:p14="http://schemas.microsoft.com/office/powerpoint/2010/main" val="141961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Items &amp; Pin Type</a:t>
            </a:r>
            <a:endParaRPr lang="en-US" dirty="0"/>
          </a:p>
        </p:txBody>
      </p:sp>
      <p:sp>
        <p:nvSpPr>
          <p:cNvPr id="3" name="Content Placeholder 2"/>
          <p:cNvSpPr>
            <a:spLocks noGrp="1"/>
          </p:cNvSpPr>
          <p:nvPr>
            <p:ph idx="1"/>
          </p:nvPr>
        </p:nvSpPr>
        <p:spPr>
          <a:xfrm>
            <a:off x="1781174" y="1870070"/>
            <a:ext cx="3600450" cy="506417"/>
          </a:xfrm>
        </p:spPr>
        <p:txBody>
          <a:bodyPr/>
          <a:lstStyle/>
          <a:p>
            <a:pPr marL="0" indent="0">
              <a:buNone/>
            </a:pPr>
            <a:r>
              <a:rPr lang="en-US" dirty="0"/>
              <a:t>Special Request Fields</a:t>
            </a:r>
          </a:p>
          <a:p>
            <a:endParaRPr lang="en-US" dirty="0"/>
          </a:p>
          <a:p>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1437678" y="4150681"/>
            <a:ext cx="4287443" cy="1542096"/>
          </a:xfrm>
          <a:prstGeom prst="rect">
            <a:avLst/>
          </a:prstGeom>
          <a:ln w="19050">
            <a:solidFill>
              <a:schemeClr val="accent1"/>
            </a:solidFill>
          </a:ln>
        </p:spPr>
      </p:pic>
      <p:sp>
        <p:nvSpPr>
          <p:cNvPr id="8" name="TextBox 7"/>
          <p:cNvSpPr txBox="1"/>
          <p:nvPr/>
        </p:nvSpPr>
        <p:spPr>
          <a:xfrm>
            <a:off x="2219325" y="2524920"/>
            <a:ext cx="2924175" cy="1477328"/>
          </a:xfrm>
          <a:prstGeom prst="rect">
            <a:avLst/>
          </a:prstGeom>
          <a:noFill/>
        </p:spPr>
        <p:txBody>
          <a:bodyPr wrap="square" rtlCol="0">
            <a:spAutoFit/>
          </a:bodyPr>
          <a:lstStyle/>
          <a:p>
            <a:r>
              <a:rPr lang="en-US" dirty="0" smtClean="0">
                <a:latin typeface="Goudy Old Style" panose="02020502050305020303" pitchFamily="18" charset="0"/>
              </a:rPr>
              <a:t>You can limit the items non-students view and control specific items like Student ID, employment and university history for non students.</a:t>
            </a:r>
            <a:endParaRPr lang="en-US" dirty="0">
              <a:latin typeface="Goudy Old Style" panose="02020502050305020303" pitchFamily="18" charset="0"/>
            </a:endParaRPr>
          </a:p>
        </p:txBody>
      </p:sp>
      <p:pic>
        <p:nvPicPr>
          <p:cNvPr id="9" name="Content Placeholder 6"/>
          <p:cNvPicPr>
            <a:picLocks noChangeAspect="1"/>
          </p:cNvPicPr>
          <p:nvPr/>
        </p:nvPicPr>
        <p:blipFill>
          <a:blip r:embed="rId3"/>
          <a:stretch>
            <a:fillRect/>
          </a:stretch>
        </p:blipFill>
        <p:spPr>
          <a:xfrm>
            <a:off x="8073942" y="3443088"/>
            <a:ext cx="2025816" cy="2697163"/>
          </a:xfrm>
          <a:prstGeom prst="rect">
            <a:avLst/>
          </a:prstGeom>
          <a:ln>
            <a:solidFill>
              <a:schemeClr val="accent1"/>
            </a:solidFill>
          </a:ln>
        </p:spPr>
      </p:pic>
      <p:sp>
        <p:nvSpPr>
          <p:cNvPr id="10" name="Content Placeholder 2"/>
          <p:cNvSpPr txBox="1">
            <a:spLocks/>
          </p:cNvSpPr>
          <p:nvPr/>
        </p:nvSpPr>
        <p:spPr>
          <a:xfrm>
            <a:off x="7160418" y="1841500"/>
            <a:ext cx="3600450" cy="50641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Pin Type</a:t>
            </a:r>
          </a:p>
          <a:p>
            <a:endParaRPr lang="en-US" dirty="0" smtClean="0"/>
          </a:p>
          <a:p>
            <a:endParaRPr lang="en-US" dirty="0"/>
          </a:p>
        </p:txBody>
      </p:sp>
      <p:sp>
        <p:nvSpPr>
          <p:cNvPr id="11" name="TextBox 10"/>
          <p:cNvSpPr txBox="1"/>
          <p:nvPr/>
        </p:nvSpPr>
        <p:spPr>
          <a:xfrm>
            <a:off x="6824662" y="2332042"/>
            <a:ext cx="4271963" cy="923330"/>
          </a:xfrm>
          <a:prstGeom prst="rect">
            <a:avLst/>
          </a:prstGeom>
          <a:noFill/>
        </p:spPr>
        <p:txBody>
          <a:bodyPr wrap="square" rtlCol="0">
            <a:spAutoFit/>
          </a:bodyPr>
          <a:lstStyle/>
          <a:p>
            <a:r>
              <a:rPr lang="en-US" dirty="0" smtClean="0">
                <a:latin typeface="Goudy Old Style" panose="02020502050305020303" pitchFamily="18" charset="0"/>
              </a:rPr>
              <a:t>You can allow students to select one of three pin types or remove the choice and select to have all student receive the same pin.</a:t>
            </a:r>
            <a:endParaRPr lang="en-US" dirty="0">
              <a:latin typeface="Goudy Old Style" panose="02020502050305020303" pitchFamily="18" charset="0"/>
            </a:endParaRPr>
          </a:p>
        </p:txBody>
      </p:sp>
    </p:spTree>
    <p:extLst>
      <p:ext uri="{BB962C8B-B14F-4D97-AF65-F5344CB8AC3E}">
        <p14:creationId xmlns:p14="http://schemas.microsoft.com/office/powerpoint/2010/main" val="418362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t>
            </a:r>
            <a:br>
              <a:rPr lang="en-US" dirty="0" smtClean="0"/>
            </a:br>
            <a:r>
              <a:rPr lang="en-US" dirty="0" smtClean="0"/>
              <a:t>Development Timeframe</a:t>
            </a:r>
            <a:endParaRPr lang="en-US" dirty="0"/>
          </a:p>
        </p:txBody>
      </p:sp>
      <p:sp>
        <p:nvSpPr>
          <p:cNvPr id="3" name="Content Placeholder 2"/>
          <p:cNvSpPr>
            <a:spLocks noGrp="1"/>
          </p:cNvSpPr>
          <p:nvPr>
            <p:ph idx="1"/>
          </p:nvPr>
        </p:nvSpPr>
        <p:spPr/>
        <p:txBody>
          <a:bodyPr>
            <a:normAutofit/>
          </a:bodyPr>
          <a:lstStyle/>
          <a:p>
            <a:r>
              <a:rPr lang="en-US" dirty="0" smtClean="0"/>
              <a:t>Application revisions should always occur BEFORE you start accepting applications for a cycle.  All applicants should receive the same application version.</a:t>
            </a:r>
          </a:p>
          <a:p>
            <a:r>
              <a:rPr lang="en-US" dirty="0" smtClean="0"/>
              <a:t>Any field(s) you add to the application will add data to your spreadsheet downloads. </a:t>
            </a:r>
          </a:p>
          <a:p>
            <a:r>
              <a:rPr lang="en-US" dirty="0" smtClean="0"/>
              <a:t>To </a:t>
            </a:r>
            <a:r>
              <a:rPr lang="en-US" dirty="0"/>
              <a:t>remove a selected Custom Question: Select Control/Enter</a:t>
            </a:r>
          </a:p>
          <a:p>
            <a:pPr lvl="1"/>
            <a:r>
              <a:rPr lang="en-US" dirty="0" smtClean="0"/>
              <a:t>If you remove this field, the column will remain since the older data is still in the system.</a:t>
            </a:r>
          </a:p>
          <a:p>
            <a:r>
              <a:rPr lang="en-US" dirty="0" smtClean="0"/>
              <a:t>You can manage your downloads by simply deleting spreadsheet columns you do not use once you have completed the download.</a:t>
            </a:r>
          </a:p>
          <a:p>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434722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or Surprise Initiation</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Many circles want to surprise a faculty member, alumnus, or honoris causa member with initiation into </a:t>
            </a:r>
            <a:r>
              <a:rPr lang="en-US" sz="2000" dirty="0">
                <a:latin typeface="Symbol" panose="05050102010706020507" pitchFamily="18" charset="2"/>
              </a:rPr>
              <a:t>ODK</a:t>
            </a:r>
            <a:r>
              <a:rPr lang="en-US" sz="2000" dirty="0" smtClean="0"/>
              <a:t>.  That is perfectly fine to do. Please note the following:</a:t>
            </a:r>
          </a:p>
          <a:p>
            <a:r>
              <a:rPr lang="en-US" sz="2000" dirty="0" smtClean="0"/>
              <a:t>Anyone using the circle’s customized form will receive notification that an application has been received.  </a:t>
            </a:r>
          </a:p>
          <a:p>
            <a:r>
              <a:rPr lang="en-US" sz="2000" dirty="0" smtClean="0"/>
              <a:t>If you do not want your “surprise inductee” to be notified, you can complete the application form that individual.  </a:t>
            </a:r>
          </a:p>
          <a:p>
            <a:r>
              <a:rPr lang="en-US" sz="2000" dirty="0" smtClean="0"/>
              <a:t>This is the ONLY time you can complete an application for the individual.  </a:t>
            </a:r>
          </a:p>
          <a:p>
            <a:r>
              <a:rPr lang="en-US" sz="2000" dirty="0" smtClean="0"/>
              <a:t>This should not be used for student inductees.</a:t>
            </a:r>
          </a:p>
        </p:txBody>
      </p:sp>
      <p:sp>
        <p:nvSpPr>
          <p:cNvPr id="12" name="Content Placeholder 11"/>
          <p:cNvSpPr>
            <a:spLocks noGrp="1"/>
          </p:cNvSpPr>
          <p:nvPr>
            <p:ph sz="half" idx="2"/>
          </p:nvPr>
        </p:nvSpPr>
        <p:spPr/>
        <p:txBody>
          <a:bodyPr>
            <a:normAutofit/>
          </a:bodyPr>
          <a:lstStyle/>
          <a:p>
            <a:pPr marL="457189" lvl="1" indent="0">
              <a:buNone/>
            </a:pPr>
            <a:r>
              <a:rPr lang="en-US" sz="2000" b="1" dirty="0"/>
              <a:t>To complete the special or surprise application: </a:t>
            </a:r>
          </a:p>
          <a:p>
            <a:pPr marL="800089" lvl="1" indent="-342900">
              <a:buFont typeface="+mj-lt"/>
              <a:buAutoNum type="arabicPeriod"/>
            </a:pPr>
            <a:r>
              <a:rPr lang="en-US" sz="2000" dirty="0"/>
              <a:t>Go to the Administration Area on MMS.  </a:t>
            </a:r>
          </a:p>
          <a:p>
            <a:pPr marL="800089" lvl="1" indent="-342900">
              <a:buFont typeface="+mj-lt"/>
              <a:buAutoNum type="arabicPeriod"/>
            </a:pPr>
            <a:r>
              <a:rPr lang="en-US" sz="2000" dirty="0"/>
              <a:t>Select “Create and Submit a Membership Application”</a:t>
            </a:r>
          </a:p>
          <a:p>
            <a:pPr marL="800089" lvl="1" indent="-342900">
              <a:buFont typeface="+mj-lt"/>
              <a:buAutoNum type="arabicPeriod"/>
            </a:pPr>
            <a:r>
              <a:rPr lang="en-US" sz="2000" dirty="0"/>
              <a:t>Complete the form with all information and submit.</a:t>
            </a:r>
          </a:p>
          <a:p>
            <a:pPr marL="457189" lvl="1" indent="0">
              <a:buNone/>
            </a:pPr>
            <a:r>
              <a:rPr lang="en-US" sz="2000" i="1" dirty="0"/>
              <a:t>Because the advisor is completing the form, the advisor will </a:t>
            </a:r>
            <a:r>
              <a:rPr lang="en-US" sz="2000" i="1" dirty="0" smtClean="0"/>
              <a:t>receive </a:t>
            </a:r>
            <a:r>
              <a:rPr lang="en-US" sz="2000" i="1" dirty="0"/>
              <a:t>confirmation from the system that application has </a:t>
            </a:r>
            <a:r>
              <a:rPr lang="en-US" sz="2000" i="1" dirty="0" smtClean="0"/>
              <a:t>been </a:t>
            </a:r>
            <a:r>
              <a:rPr lang="en-US" sz="2000" i="1" dirty="0"/>
              <a:t>received.</a:t>
            </a:r>
          </a:p>
          <a:p>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6"/>
          <p:cNvPicPr>
            <a:picLocks noChangeAspect="1"/>
          </p:cNvPicPr>
          <p:nvPr/>
        </p:nvPicPr>
        <p:blipFill>
          <a:blip r:embed="rId2"/>
          <a:stretch>
            <a:fillRect/>
          </a:stretch>
        </p:blipFill>
        <p:spPr>
          <a:xfrm>
            <a:off x="6982723" y="4898644"/>
            <a:ext cx="3560553" cy="1278319"/>
          </a:xfrm>
          <a:prstGeom prst="rect">
            <a:avLst/>
          </a:prstGeom>
          <a:ln>
            <a:solidFill>
              <a:srgbClr val="6699CC"/>
            </a:solidFill>
          </a:ln>
        </p:spPr>
      </p:pic>
      <p:sp>
        <p:nvSpPr>
          <p:cNvPr id="8" name="Left Arrow 7"/>
          <p:cNvSpPr/>
          <p:nvPr/>
        </p:nvSpPr>
        <p:spPr>
          <a:xfrm>
            <a:off x="9833035" y="5736333"/>
            <a:ext cx="86264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8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Application Review and Approval</a:t>
            </a:r>
            <a:endParaRPr lang="en-US" dirty="0"/>
          </a:p>
        </p:txBody>
      </p:sp>
      <p:sp>
        <p:nvSpPr>
          <p:cNvPr id="3" name="Content Placeholder 2"/>
          <p:cNvSpPr>
            <a:spLocks noGrp="1"/>
          </p:cNvSpPr>
          <p:nvPr>
            <p:ph idx="1"/>
          </p:nvPr>
        </p:nvSpPr>
        <p:spPr>
          <a:xfrm>
            <a:off x="419100" y="1847852"/>
            <a:ext cx="11534602" cy="4351338"/>
          </a:xfrm>
        </p:spPr>
        <p:txBody>
          <a:bodyPr>
            <a:normAutofit fontScale="70000" lnSpcReduction="20000"/>
          </a:bodyPr>
          <a:lstStyle/>
          <a:p>
            <a:pPr>
              <a:lnSpc>
                <a:spcPct val="120000"/>
              </a:lnSpc>
            </a:pPr>
            <a:r>
              <a:rPr lang="en-US" dirty="0" smtClean="0"/>
              <a:t>There are 3 steps in the Application Review and Approval Process:</a:t>
            </a:r>
          </a:p>
          <a:p>
            <a:pPr lvl="1">
              <a:lnSpc>
                <a:spcPct val="120000"/>
              </a:lnSpc>
            </a:pPr>
            <a:r>
              <a:rPr lang="en-US" dirty="0" smtClean="0"/>
              <a:t>Review Applications</a:t>
            </a:r>
          </a:p>
          <a:p>
            <a:pPr lvl="1">
              <a:lnSpc>
                <a:spcPct val="120000"/>
              </a:lnSpc>
            </a:pPr>
            <a:r>
              <a:rPr lang="en-US" dirty="0" smtClean="0"/>
              <a:t>Approve/Reject Applications</a:t>
            </a:r>
          </a:p>
          <a:p>
            <a:pPr lvl="1">
              <a:lnSpc>
                <a:spcPct val="120000"/>
              </a:lnSpc>
            </a:pPr>
            <a:r>
              <a:rPr lang="en-US" dirty="0" smtClean="0"/>
              <a:t>Certificate Order Processing</a:t>
            </a:r>
          </a:p>
          <a:p>
            <a:pPr>
              <a:lnSpc>
                <a:spcPct val="120000"/>
              </a:lnSpc>
            </a:pPr>
            <a:r>
              <a:rPr lang="en-US" u="sng" dirty="0" smtClean="0"/>
              <a:t>All of these steps must be completed no less than 14 calendar days prior to your initiation ceremony.</a:t>
            </a:r>
            <a:r>
              <a:rPr lang="en-US" dirty="0" smtClean="0"/>
              <a:t>  This ensures that </a:t>
            </a:r>
            <a:r>
              <a:rPr lang="en-US" dirty="0" smtClean="0">
                <a:latin typeface="Symbol" panose="05050102010706020507" pitchFamily="18" charset="2"/>
              </a:rPr>
              <a:t>ODK</a:t>
            </a:r>
            <a:r>
              <a:rPr lang="en-US" dirty="0" smtClean="0"/>
              <a:t> can process your order, print certificates, and ship them to you in time.  Many times is takes less than14 days.  However, in order to qualify for national recognition, the circle must meet the 14 day rule.</a:t>
            </a:r>
          </a:p>
          <a:p>
            <a:pPr>
              <a:lnSpc>
                <a:spcPct val="120000"/>
              </a:lnSpc>
            </a:pPr>
            <a:r>
              <a:rPr lang="en-US" dirty="0" smtClean="0"/>
              <a:t>Only </a:t>
            </a:r>
            <a:r>
              <a:rPr lang="en-US" dirty="0"/>
              <a:t>f</a:t>
            </a:r>
            <a:r>
              <a:rPr lang="en-US" dirty="0" smtClean="0"/>
              <a:t>aculty advisors and circle coordinators are permitted to access applications.  Applications can be printed for officers or committee to review.</a:t>
            </a:r>
          </a:p>
          <a:p>
            <a:pPr>
              <a:lnSpc>
                <a:spcPct val="120000"/>
              </a:lnSpc>
            </a:pPr>
            <a:r>
              <a:rPr lang="en-US" dirty="0" smtClean="0"/>
              <a:t>Advisors can download a spreadsheet of application information to provide to officers or committee as well.</a:t>
            </a:r>
          </a:p>
          <a:p>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Date Placeholder 5"/>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213830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Review</a:t>
            </a:r>
            <a:endParaRPr lang="en-US" dirty="0"/>
          </a:p>
        </p:txBody>
      </p:sp>
      <p:sp>
        <p:nvSpPr>
          <p:cNvPr id="6" name="Footer Placeholder 5"/>
          <p:cNvSpPr>
            <a:spLocks noGrp="1"/>
          </p:cNvSpPr>
          <p:nvPr>
            <p:ph type="ftr" sz="quarter" idx="11"/>
          </p:nvPr>
        </p:nvSpPr>
        <p:spPr/>
        <p:txBody>
          <a:bodyPr/>
          <a:lstStyle/>
          <a:p>
            <a:r>
              <a:rPr lang="en-US" smtClean="0"/>
              <a:t>Omicron Delta Kappa MMS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Text Placeholder 4"/>
          <p:cNvSpPr>
            <a:spLocks noGrp="1"/>
          </p:cNvSpPr>
          <p:nvPr>
            <p:ph type="body" sz="half" idx="4294967295"/>
          </p:nvPr>
        </p:nvSpPr>
        <p:spPr>
          <a:xfrm>
            <a:off x="838201" y="1836737"/>
            <a:ext cx="10427899" cy="4373563"/>
          </a:xfrm>
        </p:spPr>
        <p:txBody>
          <a:bodyPr>
            <a:normAutofit fontScale="62500" lnSpcReduction="20000"/>
          </a:bodyPr>
          <a:lstStyle/>
          <a:p>
            <a:pPr>
              <a:lnSpc>
                <a:spcPct val="110000"/>
              </a:lnSpc>
              <a:defRPr/>
            </a:pPr>
            <a:r>
              <a:rPr lang="en-US" altLang="en-US" dirty="0">
                <a:latin typeface="Goudy Old Style" panose="02020502050305020303" pitchFamily="18" charset="0"/>
              </a:rPr>
              <a:t>The online Membership Application form is designed to be processed online. </a:t>
            </a:r>
          </a:p>
          <a:p>
            <a:pPr>
              <a:lnSpc>
                <a:spcPct val="110000"/>
              </a:lnSpc>
              <a:defRPr/>
            </a:pPr>
            <a:r>
              <a:rPr lang="en-US" altLang="en-US" dirty="0" smtClean="0">
                <a:solidFill>
                  <a:srgbClr val="C00000"/>
                </a:solidFill>
                <a:latin typeface="Goudy Old Style" panose="02020502050305020303" pitchFamily="18" charset="0"/>
              </a:rPr>
              <a:t>IMPORTANT NOTICE: </a:t>
            </a:r>
            <a:r>
              <a:rPr lang="en-US" b="1" u="sng" dirty="0" smtClean="0">
                <a:solidFill>
                  <a:srgbClr val="C00000"/>
                </a:solidFill>
                <a:latin typeface="Goudy Old Style" panose="02020502050305020303" pitchFamily="18" charset="0"/>
              </a:rPr>
              <a:t>Effective July </a:t>
            </a:r>
            <a:r>
              <a:rPr lang="en-US" b="1" u="sng" dirty="0">
                <a:solidFill>
                  <a:srgbClr val="C00000"/>
                </a:solidFill>
                <a:latin typeface="Goudy Old Style" panose="02020502050305020303" pitchFamily="18" charset="0"/>
              </a:rPr>
              <a:t>2017,</a:t>
            </a:r>
            <a:r>
              <a:rPr lang="en-US" b="1" dirty="0">
                <a:solidFill>
                  <a:srgbClr val="C00000"/>
                </a:solidFill>
                <a:latin typeface="Goudy Old Style" panose="02020502050305020303" pitchFamily="18" charset="0"/>
              </a:rPr>
              <a:t> we </a:t>
            </a:r>
            <a:r>
              <a:rPr lang="en-US" b="1" dirty="0" smtClean="0">
                <a:solidFill>
                  <a:srgbClr val="C00000"/>
                </a:solidFill>
                <a:latin typeface="Goudy Old Style" panose="02020502050305020303" pitchFamily="18" charset="0"/>
              </a:rPr>
              <a:t>no longer permitted circle </a:t>
            </a:r>
            <a:r>
              <a:rPr lang="en-US" b="1" dirty="0">
                <a:solidFill>
                  <a:srgbClr val="C00000"/>
                </a:solidFill>
                <a:latin typeface="Goudy Old Style" panose="02020502050305020303" pitchFamily="18" charset="0"/>
              </a:rPr>
              <a:t>c</a:t>
            </a:r>
            <a:r>
              <a:rPr lang="en-US" b="1" dirty="0" smtClean="0">
                <a:solidFill>
                  <a:srgbClr val="C00000"/>
                </a:solidFill>
                <a:latin typeface="Goudy Old Style" panose="02020502050305020303" pitchFamily="18" charset="0"/>
              </a:rPr>
              <a:t>oordinators</a:t>
            </a:r>
            <a:r>
              <a:rPr lang="en-US" b="1" dirty="0">
                <a:solidFill>
                  <a:srgbClr val="C00000"/>
                </a:solidFill>
                <a:latin typeface="Goudy Old Style" panose="02020502050305020303" pitchFamily="18" charset="0"/>
              </a:rPr>
              <a:t>, </a:t>
            </a:r>
            <a:r>
              <a:rPr lang="en-US" b="1" dirty="0" smtClean="0">
                <a:solidFill>
                  <a:srgbClr val="C00000"/>
                </a:solidFill>
                <a:latin typeface="Goudy Old Style" panose="02020502050305020303" pitchFamily="18" charset="0"/>
              </a:rPr>
              <a:t>faculty </a:t>
            </a:r>
            <a:r>
              <a:rPr lang="en-US" b="1" dirty="0">
                <a:solidFill>
                  <a:srgbClr val="C00000"/>
                </a:solidFill>
                <a:latin typeface="Goudy Old Style" panose="02020502050305020303" pitchFamily="18" charset="0"/>
              </a:rPr>
              <a:t>a</a:t>
            </a:r>
            <a:r>
              <a:rPr lang="en-US" b="1" dirty="0" smtClean="0">
                <a:solidFill>
                  <a:srgbClr val="C00000"/>
                </a:solidFill>
                <a:latin typeface="Goudy Old Style" panose="02020502050305020303" pitchFamily="18" charset="0"/>
              </a:rPr>
              <a:t>dvisors, </a:t>
            </a:r>
            <a:r>
              <a:rPr lang="en-US" b="1" dirty="0">
                <a:solidFill>
                  <a:srgbClr val="C00000"/>
                </a:solidFill>
                <a:latin typeface="Goudy Old Style" panose="02020502050305020303" pitchFamily="18" charset="0"/>
              </a:rPr>
              <a:t>or other members of the circle to complete an application for the </a:t>
            </a:r>
            <a:r>
              <a:rPr lang="en-US" b="1" dirty="0" smtClean="0">
                <a:solidFill>
                  <a:srgbClr val="C00000"/>
                </a:solidFill>
                <a:latin typeface="Goudy Old Style" panose="02020502050305020303" pitchFamily="18" charset="0"/>
              </a:rPr>
              <a:t>initiate.  This includes FACULTY/STAFF and ALUMNI because </a:t>
            </a:r>
            <a:r>
              <a:rPr lang="en-US" b="1" dirty="0">
                <a:solidFill>
                  <a:srgbClr val="C00000"/>
                </a:solidFill>
                <a:latin typeface="Goudy Old Style" panose="02020502050305020303" pitchFamily="18" charset="0"/>
              </a:rPr>
              <a:t>the application constitutes a contract and includes permissions that must be accepted by the member, a third party may no longer complete the application for the initiate</a:t>
            </a:r>
            <a:r>
              <a:rPr lang="en-US" b="1" dirty="0" smtClean="0">
                <a:solidFill>
                  <a:srgbClr val="C00000"/>
                </a:solidFill>
                <a:latin typeface="Goudy Old Style" panose="02020502050305020303" pitchFamily="18" charset="0"/>
              </a:rPr>
              <a:t>.  Honoris Causa can be completed by a third party but MUST include all required information accurately submitted.</a:t>
            </a:r>
            <a:endParaRPr lang="en-US" dirty="0">
              <a:solidFill>
                <a:srgbClr val="C00000"/>
              </a:solidFill>
              <a:latin typeface="Goudy Old Style" panose="02020502050305020303" pitchFamily="18" charset="0"/>
            </a:endParaRPr>
          </a:p>
          <a:p>
            <a:pPr>
              <a:lnSpc>
                <a:spcPct val="110000"/>
              </a:lnSpc>
              <a:defRPr/>
            </a:pPr>
            <a:r>
              <a:rPr lang="en-US" altLang="en-US" dirty="0" smtClean="0">
                <a:latin typeface="Goudy Old Style" panose="02020502050305020303" pitchFamily="18" charset="0"/>
              </a:rPr>
              <a:t>When </a:t>
            </a:r>
            <a:r>
              <a:rPr lang="en-US" altLang="en-US" dirty="0">
                <a:latin typeface="Goudy Old Style" panose="02020502050305020303" pitchFamily="18" charset="0"/>
              </a:rPr>
              <a:t>an application is submitted it will be made available for review by the c</a:t>
            </a:r>
            <a:r>
              <a:rPr lang="en-US" altLang="en-US" dirty="0" smtClean="0">
                <a:latin typeface="Goudy Old Style" panose="02020502050305020303" pitchFamily="18" charset="0"/>
              </a:rPr>
              <a:t>ircle advisors at </a:t>
            </a:r>
            <a:r>
              <a:rPr lang="en-US" altLang="en-US" dirty="0">
                <a:latin typeface="Goudy Old Style" panose="02020502050305020303" pitchFamily="18" charset="0"/>
              </a:rPr>
              <a:t>the circle where the member is applying.  </a:t>
            </a:r>
            <a:r>
              <a:rPr lang="en-US" altLang="en-US" u="sng" dirty="0">
                <a:latin typeface="Goudy Old Style" panose="02020502050305020303" pitchFamily="18" charset="0"/>
              </a:rPr>
              <a:t>Email notification is not given unless you specifically request for this to be turned on.</a:t>
            </a:r>
          </a:p>
          <a:p>
            <a:pPr>
              <a:lnSpc>
                <a:spcPct val="110000"/>
              </a:lnSpc>
              <a:defRPr/>
            </a:pPr>
            <a:r>
              <a:rPr lang="en-US" altLang="en-US" dirty="0">
                <a:latin typeface="Goudy Old Style" panose="02020502050305020303" pitchFamily="18" charset="0"/>
              </a:rPr>
              <a:t>To review submitted applications: </a:t>
            </a:r>
          </a:p>
          <a:p>
            <a:pPr marL="742932" lvl="1" indent="-285744">
              <a:lnSpc>
                <a:spcPct val="110000"/>
              </a:lnSpc>
              <a:defRPr/>
            </a:pPr>
            <a:r>
              <a:rPr lang="en-US" altLang="en-US" sz="2200" dirty="0">
                <a:latin typeface="Goudy Old Style" panose="02020502050305020303" pitchFamily="18" charset="0"/>
              </a:rPr>
              <a:t>Go to Circle Officer Login and login.</a:t>
            </a:r>
          </a:p>
          <a:p>
            <a:pPr marL="742932" lvl="1" indent="-285744">
              <a:lnSpc>
                <a:spcPct val="110000"/>
              </a:lnSpc>
              <a:defRPr/>
            </a:pPr>
            <a:r>
              <a:rPr lang="en-US" altLang="en-US" sz="2200" dirty="0">
                <a:latin typeface="Goudy Old Style" panose="02020502050305020303" pitchFamily="18" charset="0"/>
              </a:rPr>
              <a:t>Go to Circle Admin Page. Click on the “Membership Applications and Certificate Order Forms” link. </a:t>
            </a:r>
          </a:p>
          <a:p>
            <a:pPr marL="742932" lvl="1" indent="-285744">
              <a:lnSpc>
                <a:spcPct val="110000"/>
              </a:lnSpc>
              <a:defRPr/>
            </a:pPr>
            <a:r>
              <a:rPr lang="en-US" altLang="en-US" sz="2200" dirty="0">
                <a:latin typeface="Goudy Old Style" panose="02020502050305020303" pitchFamily="18" charset="0"/>
              </a:rPr>
              <a:t>On this page you will notice the bold “Unhandled.” This means that the application has not been approved or rejected. </a:t>
            </a:r>
          </a:p>
          <a:p>
            <a:pPr marL="742932" lvl="1" indent="-285744">
              <a:lnSpc>
                <a:spcPct val="110000"/>
              </a:lnSpc>
              <a:defRPr/>
            </a:pPr>
            <a:r>
              <a:rPr lang="en-US" altLang="en-US" sz="2200" dirty="0">
                <a:latin typeface="Goudy Old Style" panose="02020502050305020303" pitchFamily="18" charset="0"/>
              </a:rPr>
              <a:t>Select the name to view the submitted application. </a:t>
            </a:r>
          </a:p>
          <a:p>
            <a:pPr marL="742932" lvl="1" indent="-285744">
              <a:lnSpc>
                <a:spcPct val="110000"/>
              </a:lnSpc>
              <a:defRPr/>
            </a:pPr>
            <a:r>
              <a:rPr lang="en-US" altLang="en-US" sz="2200" dirty="0">
                <a:latin typeface="Goudy Old Style" panose="02020502050305020303" pitchFamily="18" charset="0"/>
              </a:rPr>
              <a:t>The </a:t>
            </a:r>
            <a:r>
              <a:rPr lang="en-US" altLang="en-US" sz="2200" dirty="0" smtClean="0">
                <a:latin typeface="Goudy Old Style" panose="02020502050305020303" pitchFamily="18" charset="0"/>
              </a:rPr>
              <a:t>Faculty Advisor or Circle Coordinator can </a:t>
            </a:r>
            <a:r>
              <a:rPr lang="en-US" altLang="en-US" sz="2200" dirty="0">
                <a:latin typeface="Goudy Old Style" panose="02020502050305020303" pitchFamily="18" charset="0"/>
              </a:rPr>
              <a:t>then accept or reject membership applications. </a:t>
            </a:r>
          </a:p>
          <a:p>
            <a:pPr marL="742932" lvl="1" indent="-285744">
              <a:lnSpc>
                <a:spcPct val="110000"/>
              </a:lnSpc>
              <a:defRPr/>
            </a:pPr>
            <a:r>
              <a:rPr lang="en-US" altLang="en-US" sz="2200" dirty="0">
                <a:latin typeface="Goudy Old Style" panose="02020502050305020303" pitchFamily="18" charset="0"/>
              </a:rPr>
              <a:t>Once all applications have been accepted or rejected, the initiation class has been established.</a:t>
            </a:r>
          </a:p>
          <a:p>
            <a:endParaRPr lang="en-US" dirty="0"/>
          </a:p>
        </p:txBody>
      </p:sp>
      <p:sp>
        <p:nvSpPr>
          <p:cNvPr id="10" name="Date Placeholder 9"/>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1592106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Approval/Rejection</a:t>
            </a:r>
            <a:endParaRPr lang="en-US" dirty="0"/>
          </a:p>
        </p:txBody>
      </p:sp>
      <p:sp>
        <p:nvSpPr>
          <p:cNvPr id="5" name="Text Placeholder 4"/>
          <p:cNvSpPr>
            <a:spLocks noGrp="1"/>
          </p:cNvSpPr>
          <p:nvPr>
            <p:ph idx="1"/>
          </p:nvPr>
        </p:nvSpPr>
        <p:spPr>
          <a:xfrm>
            <a:off x="838199" y="1825625"/>
            <a:ext cx="5476337" cy="4422775"/>
          </a:xfrm>
        </p:spPr>
        <p:txBody>
          <a:bodyPr>
            <a:noAutofit/>
          </a:bodyPr>
          <a:lstStyle/>
          <a:p>
            <a:pPr>
              <a:lnSpc>
                <a:spcPct val="120000"/>
              </a:lnSpc>
              <a:spcBef>
                <a:spcPts val="0"/>
              </a:spcBef>
            </a:pPr>
            <a:r>
              <a:rPr lang="en-US" altLang="en-US" sz="1400" dirty="0" smtClean="0"/>
              <a:t>By </a:t>
            </a:r>
            <a:r>
              <a:rPr lang="en-US" altLang="en-US" sz="1400" dirty="0"/>
              <a:t>clicking on the name of the individual, you will be shown a copy of the membership application submitted by the prospective member. Individuals are not considered members until their membership fees are paid to the national </a:t>
            </a:r>
            <a:r>
              <a:rPr lang="en-US" altLang="en-US" sz="1400" dirty="0" smtClean="0"/>
              <a:t>headquarters, their application is accepted and ordered, and they attend an initiation ceremony. </a:t>
            </a:r>
            <a:r>
              <a:rPr lang="en-US" altLang="en-US" sz="1400" dirty="0"/>
              <a:t>(See </a:t>
            </a:r>
            <a:r>
              <a:rPr lang="en-US" altLang="en-US" sz="1400" dirty="0" smtClean="0"/>
              <a:t>Membership Payment slide)</a:t>
            </a:r>
            <a:endParaRPr lang="en-US" altLang="en-US" sz="1400" dirty="0"/>
          </a:p>
          <a:p>
            <a:pPr>
              <a:lnSpc>
                <a:spcPct val="120000"/>
              </a:lnSpc>
              <a:spcBef>
                <a:spcPts val="0"/>
              </a:spcBef>
            </a:pPr>
            <a:endParaRPr lang="en-US" altLang="en-US" sz="1400" dirty="0" smtClean="0"/>
          </a:p>
          <a:p>
            <a:pPr>
              <a:lnSpc>
                <a:spcPct val="120000"/>
              </a:lnSpc>
              <a:spcBef>
                <a:spcPts val="0"/>
              </a:spcBef>
            </a:pPr>
            <a:r>
              <a:rPr lang="en-US" altLang="en-US" sz="1400" dirty="0" smtClean="0"/>
              <a:t>Rejected </a:t>
            </a:r>
            <a:r>
              <a:rPr lang="en-US" altLang="en-US" sz="1400" dirty="0"/>
              <a:t>applications will be stored on a page called Rejected Applications, while the approved applications will appear with the bold term “Accepted.” </a:t>
            </a:r>
            <a:endParaRPr lang="en-US" altLang="en-US" sz="1400" dirty="0" smtClean="0"/>
          </a:p>
          <a:p>
            <a:pPr>
              <a:lnSpc>
                <a:spcPct val="120000"/>
              </a:lnSpc>
              <a:spcBef>
                <a:spcPts val="0"/>
              </a:spcBef>
            </a:pPr>
            <a:endParaRPr lang="en-US" altLang="en-US" sz="1400" dirty="0" smtClean="0"/>
          </a:p>
          <a:p>
            <a:pPr>
              <a:lnSpc>
                <a:spcPct val="120000"/>
              </a:lnSpc>
              <a:spcBef>
                <a:spcPts val="0"/>
              </a:spcBef>
            </a:pPr>
            <a:r>
              <a:rPr lang="en-US" altLang="en-US" sz="1400" dirty="0" smtClean="0"/>
              <a:t>The </a:t>
            </a:r>
            <a:r>
              <a:rPr lang="en-US" altLang="en-US" sz="1400" dirty="0"/>
              <a:t>membership certificate order form will automatically include the names of approved applicants</a:t>
            </a:r>
            <a:r>
              <a:rPr lang="en-US" altLang="en-US" sz="1400" dirty="0" smtClean="0"/>
              <a:t>.</a:t>
            </a:r>
          </a:p>
          <a:p>
            <a:pPr>
              <a:lnSpc>
                <a:spcPct val="120000"/>
              </a:lnSpc>
              <a:spcBef>
                <a:spcPts val="0"/>
              </a:spcBef>
            </a:pPr>
            <a:endParaRPr lang="en-US" altLang="en-US" sz="1400" dirty="0"/>
          </a:p>
          <a:p>
            <a:pPr>
              <a:lnSpc>
                <a:spcPct val="120000"/>
              </a:lnSpc>
              <a:spcBef>
                <a:spcPts val="0"/>
              </a:spcBef>
            </a:pPr>
            <a:r>
              <a:rPr lang="en-US" altLang="en-US" sz="1400" dirty="0" smtClean="0"/>
              <a:t>Each column can be sorted by clicking on the column header in blue. </a:t>
            </a:r>
            <a:endParaRPr lang="en-US" altLang="en-US" sz="1400" dirty="0"/>
          </a:p>
        </p:txBody>
      </p:sp>
      <p:sp>
        <p:nvSpPr>
          <p:cNvPr id="6" name="Footer Placeholder 5"/>
          <p:cNvSpPr>
            <a:spLocks noGrp="1"/>
          </p:cNvSpPr>
          <p:nvPr>
            <p:ph type="ftr" sz="quarter" idx="11"/>
          </p:nvPr>
        </p:nvSpPr>
        <p:spPr/>
        <p:txBody>
          <a:bodyPr/>
          <a:lstStyle/>
          <a:p>
            <a:r>
              <a:rPr lang="en-US" smtClean="0"/>
              <a:t>Omicron Delta Kappa MMS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Date Placeholder 2"/>
          <p:cNvSpPr>
            <a:spLocks noGrp="1"/>
          </p:cNvSpPr>
          <p:nvPr>
            <p:ph type="dt" sz="half" idx="10"/>
          </p:nvPr>
        </p:nvSpPr>
        <p:spPr/>
        <p:txBody>
          <a:bodyPr/>
          <a:lstStyle/>
          <a:p>
            <a:r>
              <a:rPr lang="en-US" smtClean="0"/>
              <a:t>FY2019-v4-Jan19</a:t>
            </a:r>
            <a:endParaRPr lang="en-US" dirty="0"/>
          </a:p>
        </p:txBody>
      </p:sp>
      <p:pic>
        <p:nvPicPr>
          <p:cNvPr id="4" name="Picture 3"/>
          <p:cNvPicPr>
            <a:picLocks noChangeAspect="1"/>
          </p:cNvPicPr>
          <p:nvPr/>
        </p:nvPicPr>
        <p:blipFill>
          <a:blip r:embed="rId2"/>
          <a:stretch>
            <a:fillRect/>
          </a:stretch>
        </p:blipFill>
        <p:spPr>
          <a:xfrm>
            <a:off x="6314536" y="2290265"/>
            <a:ext cx="5729288" cy="2650929"/>
          </a:xfrm>
          <a:prstGeom prst="rect">
            <a:avLst/>
          </a:prstGeom>
          <a:ln w="22225">
            <a:solidFill>
              <a:schemeClr val="accent1"/>
            </a:solidFill>
          </a:ln>
        </p:spPr>
      </p:pic>
      <p:sp>
        <p:nvSpPr>
          <p:cNvPr id="9" name="Left Arrow 8"/>
          <p:cNvSpPr/>
          <p:nvPr/>
        </p:nvSpPr>
        <p:spPr>
          <a:xfrm rot="19417420">
            <a:off x="8982075" y="2251619"/>
            <a:ext cx="86264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002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Acceptance</a:t>
            </a:r>
            <a:endParaRPr lang="en-US" dirty="0"/>
          </a:p>
        </p:txBody>
      </p:sp>
      <p:sp>
        <p:nvSpPr>
          <p:cNvPr id="3" name="Content Placeholder 2"/>
          <p:cNvSpPr>
            <a:spLocks noGrp="1"/>
          </p:cNvSpPr>
          <p:nvPr>
            <p:ph idx="1"/>
          </p:nvPr>
        </p:nvSpPr>
        <p:spPr/>
        <p:txBody>
          <a:bodyPr>
            <a:normAutofit/>
          </a:bodyPr>
          <a:lstStyle/>
          <a:p>
            <a:pPr>
              <a:lnSpc>
                <a:spcPct val="110000"/>
              </a:lnSpc>
              <a:spcBef>
                <a:spcPts val="0"/>
              </a:spcBef>
            </a:pPr>
            <a:r>
              <a:rPr lang="en-US" altLang="en-US" dirty="0" smtClean="0"/>
              <a:t>The Omicron Delta Kappa Bylaws state that no one should receive the symbols of membership (certificate and pin) prior to payment of the National Lifetime Membership Fee.</a:t>
            </a:r>
          </a:p>
          <a:p>
            <a:pPr>
              <a:lnSpc>
                <a:spcPct val="110000"/>
              </a:lnSpc>
              <a:spcBef>
                <a:spcPts val="0"/>
              </a:spcBef>
            </a:pPr>
            <a:r>
              <a:rPr lang="en-US" dirty="0" smtClean="0"/>
              <a:t>We recommend you set a deadline for payment of fees.  Only after you have received the fees or confirmation from the National Headquarters that we have received the payment online, should you process the Certificate Order Form through MMS.</a:t>
            </a:r>
          </a:p>
          <a:p>
            <a:pPr>
              <a:lnSpc>
                <a:spcPct val="110000"/>
              </a:lnSpc>
              <a:spcBef>
                <a:spcPts val="0"/>
              </a:spcBef>
            </a:pPr>
            <a:r>
              <a:rPr lang="en-US" dirty="0" smtClean="0"/>
              <a:t>If an accepted applicant did not pay the fees, a circle officer can reject that application before it is processed.</a:t>
            </a:r>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Date Placeholder 5"/>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81892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Table of Contents</a:t>
            </a:r>
            <a:endParaRPr lang="en-US" dirty="0"/>
          </a:p>
        </p:txBody>
      </p:sp>
      <p:sp>
        <p:nvSpPr>
          <p:cNvPr id="7" name="Content Placeholder 6"/>
          <p:cNvSpPr>
            <a:spLocks noGrp="1"/>
          </p:cNvSpPr>
          <p:nvPr>
            <p:ph idx="1"/>
          </p:nvPr>
        </p:nvSpPr>
        <p:spPr/>
        <p:txBody>
          <a:bodyPr numCol="2">
            <a:normAutofit/>
          </a:bodyPr>
          <a:lstStyle/>
          <a:p>
            <a:r>
              <a:rPr lang="en-US" sz="1900" dirty="0" smtClean="0"/>
              <a:t>What is MMS?</a:t>
            </a:r>
          </a:p>
          <a:p>
            <a:r>
              <a:rPr lang="en-US" sz="1900" dirty="0" smtClean="0"/>
              <a:t>How to Access My MMS Account</a:t>
            </a:r>
          </a:p>
          <a:p>
            <a:r>
              <a:rPr lang="en-US" sz="1900" dirty="0" smtClean="0"/>
              <a:t>Log In Credentials</a:t>
            </a:r>
          </a:p>
          <a:p>
            <a:r>
              <a:rPr lang="en-US" sz="1900" dirty="0" smtClean="0"/>
              <a:t>Officer Administration Page</a:t>
            </a:r>
          </a:p>
          <a:p>
            <a:r>
              <a:rPr lang="en-US" sz="1900" dirty="0" smtClean="0"/>
              <a:t>Edit Your Account</a:t>
            </a:r>
          </a:p>
          <a:p>
            <a:r>
              <a:rPr lang="en-US" sz="1900" dirty="0" smtClean="0"/>
              <a:t>Developing Your Membership Applications</a:t>
            </a:r>
          </a:p>
          <a:p>
            <a:r>
              <a:rPr lang="en-US" sz="1900" dirty="0" smtClean="0"/>
              <a:t>Application Review, Approval, and Rejection</a:t>
            </a:r>
          </a:p>
          <a:p>
            <a:r>
              <a:rPr lang="en-US" sz="1900" dirty="0"/>
              <a:t>Special or Surprise Inductions</a:t>
            </a:r>
          </a:p>
          <a:p>
            <a:r>
              <a:rPr lang="en-US" sz="1900" dirty="0" smtClean="0"/>
              <a:t>Change a Membership Application</a:t>
            </a:r>
          </a:p>
          <a:p>
            <a:r>
              <a:rPr lang="en-US" sz="1900" dirty="0" smtClean="0"/>
              <a:t>Membership Payments</a:t>
            </a:r>
          </a:p>
          <a:p>
            <a:r>
              <a:rPr lang="en-US" sz="1900" dirty="0" smtClean="0"/>
              <a:t>Membership Certificate Order</a:t>
            </a:r>
          </a:p>
          <a:p>
            <a:r>
              <a:rPr lang="en-US" sz="1900" dirty="0" smtClean="0"/>
              <a:t>Returning Certificates/Pins</a:t>
            </a:r>
          </a:p>
          <a:p>
            <a:r>
              <a:rPr lang="en-US" sz="1900" dirty="0" smtClean="0"/>
              <a:t>Clearing Unhandled Records</a:t>
            </a:r>
          </a:p>
          <a:p>
            <a:r>
              <a:rPr lang="en-US" sz="1900" dirty="0" smtClean="0"/>
              <a:t>Downloading Past Certificate Orders</a:t>
            </a:r>
          </a:p>
          <a:p>
            <a:r>
              <a:rPr lang="en-US" sz="2000" dirty="0" smtClean="0"/>
              <a:t>Search for an Individual Member</a:t>
            </a:r>
          </a:p>
          <a:p>
            <a:r>
              <a:rPr lang="en-US" sz="1900" dirty="0" smtClean="0"/>
              <a:t>Exporting Rosters</a:t>
            </a:r>
          </a:p>
          <a:p>
            <a:r>
              <a:rPr lang="en-US" sz="1900" dirty="0" smtClean="0"/>
              <a:t>MMS Assistance</a:t>
            </a:r>
          </a:p>
          <a:p>
            <a:endParaRPr lang="en-US" dirty="0" smtClean="0"/>
          </a:p>
          <a:p>
            <a:endParaRPr lang="en-US" dirty="0" smtClean="0"/>
          </a:p>
          <a:p>
            <a:endParaRPr lang="en-US" dirty="0"/>
          </a:p>
        </p:txBody>
      </p:sp>
      <p:sp>
        <p:nvSpPr>
          <p:cNvPr id="8" name="Footer Placeholder 7"/>
          <p:cNvSpPr>
            <a:spLocks noGrp="1"/>
          </p:cNvSpPr>
          <p:nvPr>
            <p:ph type="ftr" sz="quarter" idx="11"/>
          </p:nvPr>
        </p:nvSpPr>
        <p:spPr/>
        <p:txBody>
          <a:bodyPr/>
          <a:lstStyle/>
          <a:p>
            <a:r>
              <a:rPr lang="en-US" smtClean="0"/>
              <a:t>Omicron Delta Kappa MMS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Date Placeholder 2"/>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2887628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 Membership </a:t>
            </a:r>
            <a:r>
              <a:rPr lang="en-US" smtClean="0"/>
              <a:t/>
            </a:r>
            <a:br>
              <a:rPr lang="en-US" smtClean="0"/>
            </a:br>
            <a:r>
              <a:rPr lang="en-US" smtClean="0"/>
              <a:t>Application </a:t>
            </a:r>
            <a:r>
              <a:rPr lang="en-US" dirty="0" smtClean="0"/>
              <a:t>Form</a:t>
            </a:r>
            <a:endParaRPr lang="en-US" dirty="0"/>
          </a:p>
        </p:txBody>
      </p:sp>
      <p:sp>
        <p:nvSpPr>
          <p:cNvPr id="3" name="Content Placeholder 2"/>
          <p:cNvSpPr>
            <a:spLocks noGrp="1"/>
          </p:cNvSpPr>
          <p:nvPr>
            <p:ph idx="1"/>
          </p:nvPr>
        </p:nvSpPr>
        <p:spPr/>
        <p:txBody>
          <a:bodyPr/>
          <a:lstStyle/>
          <a:p>
            <a:r>
              <a:rPr lang="en-US" dirty="0" smtClean="0"/>
              <a:t>If you need to reject or accept a candidate AFTER you have submitted the final order.  You must do this BEFORE the order is processed.</a:t>
            </a:r>
          </a:p>
          <a:p>
            <a:pPr marL="457189" lvl="1" indent="0">
              <a:buNone/>
            </a:pPr>
            <a:r>
              <a:rPr lang="en-US" sz="1400" dirty="0"/>
              <a:t>(We do not recommend this but it may be necessary if a student pays late or decides to drop out BEFORE </a:t>
            </a:r>
            <a:r>
              <a:rPr lang="en-US" sz="1400" dirty="0" smtClean="0"/>
              <a:t>we process the </a:t>
            </a:r>
            <a:r>
              <a:rPr lang="en-US" sz="1400" smtClean="0"/>
              <a:t>order.)</a:t>
            </a:r>
          </a:p>
          <a:p>
            <a:pPr marL="457189" lvl="1" indent="0">
              <a:buNone/>
            </a:pPr>
            <a:endParaRPr lang="en-US" sz="1400" dirty="0"/>
          </a:p>
          <a:p>
            <a:pPr marL="514338" indent="-514338">
              <a:buFont typeface="+mj-lt"/>
              <a:buAutoNum type="arabicPeriod"/>
            </a:pPr>
            <a:r>
              <a:rPr lang="en-US" sz="2000" dirty="0"/>
              <a:t>Open the Membership Order Form</a:t>
            </a:r>
          </a:p>
          <a:p>
            <a:pPr marL="514338" indent="-514338">
              <a:buFont typeface="+mj-lt"/>
              <a:buAutoNum type="arabicPeriod"/>
            </a:pPr>
            <a:r>
              <a:rPr lang="en-US" sz="2000" dirty="0"/>
              <a:t>Select the Membership Summary </a:t>
            </a:r>
          </a:p>
          <a:p>
            <a:pPr marL="514338" indent="-514338">
              <a:buFont typeface="+mj-lt"/>
              <a:buAutoNum type="arabicPeriod"/>
            </a:pPr>
            <a:r>
              <a:rPr lang="en-US" sz="2000" dirty="0"/>
              <a:t>Select and Open the Member Application</a:t>
            </a:r>
          </a:p>
          <a:p>
            <a:pPr marL="514338" indent="-514338">
              <a:buFont typeface="+mj-lt"/>
              <a:buAutoNum type="arabicPeriod"/>
            </a:pPr>
            <a:r>
              <a:rPr lang="en-US" sz="2000" dirty="0"/>
              <a:t>Scroll to Bottom, Accept or Reject AND mark paid or unpaid.  </a:t>
            </a:r>
          </a:p>
          <a:p>
            <a:pPr marL="514338" indent="-514338">
              <a:buFont typeface="+mj-lt"/>
              <a:buAutoNum type="arabicPeriod"/>
            </a:pPr>
            <a:r>
              <a:rPr lang="en-US" sz="2000" dirty="0"/>
              <a:t>Select Save Changes</a:t>
            </a:r>
          </a:p>
          <a:p>
            <a:pPr marL="514338" indent="-514338">
              <a:buFont typeface="+mj-lt"/>
              <a:buAutoNum type="arabicPeriod"/>
            </a:pPr>
            <a:r>
              <a:rPr lang="en-US" sz="2000" dirty="0"/>
              <a:t>Double Check the Certificate Order to ensure Name has been added or removed from the order.</a:t>
            </a:r>
          </a:p>
          <a:p>
            <a:pPr marL="514338" indent="-514338">
              <a:buFont typeface="+mj-lt"/>
              <a:buAutoNum type="arabicPeriod"/>
            </a:pPr>
            <a:r>
              <a:rPr lang="en-US" sz="2000" dirty="0"/>
              <a:t>FINAL STEP:  </a:t>
            </a:r>
            <a:r>
              <a:rPr lang="en-US" sz="2000" b="1" dirty="0"/>
              <a:t>Notify ODK HQ that you have made any alterations IMMEDIATELY.</a:t>
            </a:r>
          </a:p>
          <a:p>
            <a:pPr marL="514338" indent="-514338">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7" name="Picture 6"/>
          <p:cNvPicPr>
            <a:picLocks noChangeAspect="1"/>
          </p:cNvPicPr>
          <p:nvPr/>
        </p:nvPicPr>
        <p:blipFill>
          <a:blip r:embed="rId2"/>
          <a:stretch>
            <a:fillRect/>
          </a:stretch>
        </p:blipFill>
        <p:spPr>
          <a:xfrm>
            <a:off x="6029326" y="3055292"/>
            <a:ext cx="3043239" cy="766617"/>
          </a:xfrm>
          <a:prstGeom prst="rect">
            <a:avLst/>
          </a:prstGeom>
        </p:spPr>
      </p:pic>
      <p:pic>
        <p:nvPicPr>
          <p:cNvPr id="8" name="Picture 7"/>
          <p:cNvPicPr>
            <a:picLocks noChangeAspect="1"/>
          </p:cNvPicPr>
          <p:nvPr/>
        </p:nvPicPr>
        <p:blipFill>
          <a:blip r:embed="rId3"/>
          <a:stretch>
            <a:fillRect/>
          </a:stretch>
        </p:blipFill>
        <p:spPr>
          <a:xfrm>
            <a:off x="6029325" y="3821907"/>
            <a:ext cx="5486400" cy="575323"/>
          </a:xfrm>
          <a:prstGeom prst="rect">
            <a:avLst/>
          </a:prstGeom>
        </p:spPr>
      </p:pic>
    </p:spTree>
    <p:extLst>
      <p:ext uri="{BB962C8B-B14F-4D97-AF65-F5344CB8AC3E}">
        <p14:creationId xmlns:p14="http://schemas.microsoft.com/office/powerpoint/2010/main" val="41008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Payment</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pPr>
            <a:r>
              <a:rPr lang="en-US" altLang="en-US" dirty="0"/>
              <a:t>The circle is responsible to make sure each new member pays the </a:t>
            </a:r>
            <a:r>
              <a:rPr lang="en-US" altLang="en-US" dirty="0" smtClean="0"/>
              <a:t>national lifetime membership fee</a:t>
            </a:r>
            <a:r>
              <a:rPr lang="en-US" altLang="en-US" dirty="0"/>
              <a:t>. </a:t>
            </a:r>
            <a:r>
              <a:rPr lang="en-US" altLang="en-US" dirty="0" smtClean="0"/>
              <a:t>There are two options:</a:t>
            </a:r>
            <a:endParaRPr lang="en-US" altLang="en-US" dirty="0"/>
          </a:p>
          <a:p>
            <a:pPr>
              <a:lnSpc>
                <a:spcPct val="110000"/>
              </a:lnSpc>
              <a:spcBef>
                <a:spcPts val="0"/>
              </a:spcBef>
            </a:pPr>
            <a:r>
              <a:rPr lang="en-US" altLang="en-US" b="1" u="sng" dirty="0" smtClean="0"/>
              <a:t>Circle Pays from Invoice </a:t>
            </a:r>
            <a:r>
              <a:rPr lang="en-US" altLang="en-US" dirty="0" smtClean="0"/>
              <a:t>- Each </a:t>
            </a:r>
            <a:r>
              <a:rPr lang="en-US" altLang="en-US" dirty="0"/>
              <a:t>circle has the option to either collect the fees from the </a:t>
            </a:r>
            <a:r>
              <a:rPr lang="en-US" altLang="en-US" dirty="0" smtClean="0"/>
              <a:t>initiate and </a:t>
            </a:r>
            <a:r>
              <a:rPr lang="en-US" altLang="en-US" dirty="0"/>
              <a:t>remit a single check </a:t>
            </a:r>
            <a:r>
              <a:rPr lang="en-US" altLang="en-US" dirty="0" smtClean="0"/>
              <a:t>or credit card payment to the national headquarters.</a:t>
            </a:r>
          </a:p>
          <a:p>
            <a:pPr>
              <a:lnSpc>
                <a:spcPct val="110000"/>
              </a:lnSpc>
              <a:spcBef>
                <a:spcPts val="0"/>
              </a:spcBef>
            </a:pPr>
            <a:r>
              <a:rPr lang="en-US" altLang="en-US" b="1" u="sng" dirty="0" smtClean="0"/>
              <a:t>Initiates Pay via web form </a:t>
            </a:r>
            <a:r>
              <a:rPr lang="en-US" altLang="en-US" dirty="0" smtClean="0"/>
              <a:t>- Initiates </a:t>
            </a:r>
            <a:r>
              <a:rPr lang="en-US" altLang="en-US" dirty="0"/>
              <a:t>can also pay </a:t>
            </a:r>
            <a:r>
              <a:rPr lang="en-US" altLang="en-US" dirty="0" smtClean="0"/>
              <a:t>online</a:t>
            </a:r>
            <a:r>
              <a:rPr lang="en-US" altLang="en-US" dirty="0"/>
              <a:t>, but the circle is responsible to verify that each new member has paid before the </a:t>
            </a:r>
            <a:r>
              <a:rPr lang="en-US" altLang="en-US" dirty="0" smtClean="0"/>
              <a:t>initiation </a:t>
            </a:r>
            <a:r>
              <a:rPr lang="en-US" altLang="en-US" dirty="0"/>
              <a:t>date. </a:t>
            </a:r>
            <a:r>
              <a:rPr lang="en-US" altLang="en-US" dirty="0">
                <a:hlinkClick r:id="rId2"/>
              </a:rPr>
              <a:t>http://odk.org/national-membership-enrollment-and-payment</a:t>
            </a:r>
            <a:r>
              <a:rPr lang="en-US" altLang="en-US" dirty="0" smtClean="0">
                <a:hlinkClick r:id="rId2"/>
              </a:rPr>
              <a:t>/</a:t>
            </a:r>
            <a:endParaRPr lang="en-US" altLang="en-US" dirty="0" smtClean="0"/>
          </a:p>
          <a:p>
            <a:pPr>
              <a:lnSpc>
                <a:spcPct val="110000"/>
              </a:lnSpc>
              <a:spcBef>
                <a:spcPts val="0"/>
              </a:spcBef>
            </a:pPr>
            <a:endParaRPr lang="en-US" altLang="en-US" dirty="0"/>
          </a:p>
          <a:p>
            <a:pPr lvl="1" algn="ctr">
              <a:lnSpc>
                <a:spcPct val="110000"/>
              </a:lnSpc>
              <a:spcBef>
                <a:spcPts val="0"/>
              </a:spcBef>
              <a:buFont typeface="Wingdings" panose="05000000000000000000" pitchFamily="2" charset="2"/>
              <a:buChar char="v"/>
            </a:pPr>
            <a:r>
              <a:rPr lang="en-US" altLang="en-US" sz="1900" b="1" dirty="0" smtClean="0"/>
              <a:t>NOTE</a:t>
            </a:r>
            <a:r>
              <a:rPr lang="en-US" altLang="en-US" sz="1900" dirty="0" smtClean="0"/>
              <a:t>: </a:t>
            </a:r>
            <a:r>
              <a:rPr lang="en-US" altLang="en-US" sz="1900" dirty="0"/>
              <a:t>Individuals are not considered members until their membership fees are paid to the national headquarters, their application is accepted and ordered, and they attend an initiation ceremony.</a:t>
            </a:r>
            <a:endParaRPr lang="en-US" altLang="en-US" sz="1700" dirty="0"/>
          </a:p>
          <a:p>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6" name="Date Placeholder 5"/>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3477062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Certificate Order</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0"/>
              </a:spcBef>
            </a:pPr>
            <a:r>
              <a:rPr lang="en-US" altLang="en-US" dirty="0"/>
              <a:t>Once your circle </a:t>
            </a:r>
            <a:r>
              <a:rPr lang="en-US" altLang="en-US" dirty="0" smtClean="0"/>
              <a:t>accepts applications</a:t>
            </a:r>
            <a:r>
              <a:rPr lang="en-US" altLang="en-US" dirty="0"/>
              <a:t>, the </a:t>
            </a:r>
            <a:r>
              <a:rPr lang="en-US" altLang="en-US" dirty="0" smtClean="0"/>
              <a:t>Faculty Advisor or Circle Coordinator must submit </a:t>
            </a:r>
            <a:r>
              <a:rPr lang="en-US" altLang="en-US" b="1" dirty="0"/>
              <a:t>a Membership Certificate Order Form </a:t>
            </a:r>
            <a:r>
              <a:rPr lang="en-US" altLang="en-US" dirty="0"/>
              <a:t>to complete the membership process. </a:t>
            </a:r>
          </a:p>
          <a:p>
            <a:pPr>
              <a:lnSpc>
                <a:spcPct val="120000"/>
              </a:lnSpc>
              <a:spcBef>
                <a:spcPts val="0"/>
              </a:spcBef>
            </a:pPr>
            <a:r>
              <a:rPr lang="en-US" altLang="en-US" dirty="0"/>
              <a:t>The link to this order form will only be visible </a:t>
            </a:r>
            <a:r>
              <a:rPr lang="en-US" altLang="en-US" dirty="0" smtClean="0"/>
              <a:t>after accepting applications </a:t>
            </a:r>
            <a:r>
              <a:rPr lang="en-US" altLang="en-US" dirty="0"/>
              <a:t>that have yet to have </a:t>
            </a:r>
            <a:r>
              <a:rPr lang="en-US" altLang="en-US" dirty="0" smtClean="0"/>
              <a:t>been </a:t>
            </a:r>
            <a:r>
              <a:rPr lang="en-US" altLang="en-US" dirty="0"/>
              <a:t>ordered. The link to the order form will appear underneath the list of applications and above the “See Rejected Applications” link. </a:t>
            </a:r>
            <a:endParaRPr lang="en-US" altLang="en-US" dirty="0" smtClean="0"/>
          </a:p>
          <a:p>
            <a:pPr>
              <a:lnSpc>
                <a:spcPct val="120000"/>
              </a:lnSpc>
              <a:spcBef>
                <a:spcPts val="0"/>
              </a:spcBef>
            </a:pPr>
            <a:endParaRPr lang="en-US" altLang="en-US" dirty="0"/>
          </a:p>
          <a:p>
            <a:pPr>
              <a:lnSpc>
                <a:spcPct val="120000"/>
              </a:lnSpc>
              <a:spcBef>
                <a:spcPts val="0"/>
              </a:spcBef>
            </a:pPr>
            <a:endParaRPr lang="en-US" altLang="en-US" dirty="0" smtClean="0"/>
          </a:p>
          <a:p>
            <a:pPr>
              <a:lnSpc>
                <a:spcPct val="120000"/>
              </a:lnSpc>
              <a:spcBef>
                <a:spcPts val="0"/>
              </a:spcBef>
            </a:pPr>
            <a:endParaRPr lang="en-US" altLang="en-US" dirty="0"/>
          </a:p>
          <a:p>
            <a:pPr>
              <a:lnSpc>
                <a:spcPct val="120000"/>
              </a:lnSpc>
              <a:spcBef>
                <a:spcPts val="0"/>
              </a:spcBef>
            </a:pPr>
            <a:endParaRPr lang="en-US" altLang="en-US" dirty="0"/>
          </a:p>
          <a:p>
            <a:pPr>
              <a:lnSpc>
                <a:spcPct val="120000"/>
              </a:lnSpc>
              <a:spcBef>
                <a:spcPts val="0"/>
              </a:spcBef>
            </a:pPr>
            <a:r>
              <a:rPr lang="en-US" altLang="en-US" dirty="0"/>
              <a:t>The membership certificate order form will automatically include the names of accepted applicants. </a:t>
            </a:r>
          </a:p>
          <a:p>
            <a:pPr>
              <a:lnSpc>
                <a:spcPct val="120000"/>
              </a:lnSpc>
              <a:spcBef>
                <a:spcPts val="0"/>
              </a:spcBef>
            </a:pPr>
            <a:r>
              <a:rPr lang="en-US" altLang="en-US" b="1" dirty="0"/>
              <a:t>Please verify the </a:t>
            </a:r>
            <a:r>
              <a:rPr lang="en-US" altLang="en-US" b="1" dirty="0" smtClean="0"/>
              <a:t>individuals, spelling of names, </a:t>
            </a:r>
            <a:r>
              <a:rPr lang="en-US" altLang="en-US" b="1" dirty="0"/>
              <a:t>and the </a:t>
            </a:r>
            <a:r>
              <a:rPr lang="en-US" altLang="en-US" b="1" dirty="0" smtClean="0"/>
              <a:t>total number, </a:t>
            </a:r>
            <a:r>
              <a:rPr lang="en-US" altLang="en-US" b="1" dirty="0"/>
              <a:t>fill in all the remaining information including shipping address, and submit the membership certificate order form. </a:t>
            </a:r>
          </a:p>
          <a:p>
            <a:pPr>
              <a:lnSpc>
                <a:spcPct val="120000"/>
              </a:lnSpc>
              <a:spcBef>
                <a:spcPts val="0"/>
              </a:spcBef>
            </a:pPr>
            <a:r>
              <a:rPr lang="en-US" altLang="en-US" b="1" dirty="0"/>
              <a:t>You </a:t>
            </a:r>
            <a:r>
              <a:rPr lang="en-US" altLang="en-US" b="1" dirty="0">
                <a:solidFill>
                  <a:srgbClr val="FF0000"/>
                </a:solidFill>
              </a:rPr>
              <a:t>MUST click SUBMIT </a:t>
            </a:r>
            <a:r>
              <a:rPr lang="en-US" altLang="en-US" b="1" dirty="0"/>
              <a:t>for your order to be processed.  </a:t>
            </a:r>
            <a:r>
              <a:rPr lang="en-US" altLang="en-US" dirty="0"/>
              <a:t>We recommend you email </a:t>
            </a:r>
            <a:r>
              <a:rPr lang="en-US" altLang="en-US" dirty="0" smtClean="0"/>
              <a:t>ODK headquarters (</a:t>
            </a:r>
            <a:r>
              <a:rPr lang="en-US" altLang="en-US" dirty="0" smtClean="0">
                <a:hlinkClick r:id="rId2"/>
              </a:rPr>
              <a:t>odknhdq@odk.org</a:t>
            </a:r>
            <a:r>
              <a:rPr lang="en-US" altLang="en-US" dirty="0"/>
              <a:t>) to ensure your order has been received.</a:t>
            </a:r>
          </a:p>
          <a:p>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9367" y="3286664"/>
            <a:ext cx="59436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Elbow Connector 6"/>
          <p:cNvCxnSpPr/>
          <p:nvPr/>
        </p:nvCxnSpPr>
        <p:spPr>
          <a:xfrm rot="10800000" flipV="1">
            <a:off x="838202" y="3778371"/>
            <a:ext cx="1766977" cy="1729596"/>
          </a:xfrm>
          <a:prstGeom prst="bentConnector3">
            <a:avLst>
              <a:gd name="adj1" fmla="val 111514"/>
            </a:avLst>
          </a:prstGeom>
          <a:ln w="3492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3931331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the </a:t>
            </a:r>
            <a:br>
              <a:rPr lang="en-US" dirty="0" smtClean="0"/>
            </a:br>
            <a:r>
              <a:rPr lang="en-US" dirty="0" smtClean="0"/>
              <a:t>Certificate Order Form</a:t>
            </a:r>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326080" y="1815578"/>
            <a:ext cx="6306324" cy="4507669"/>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53621" y="1847449"/>
            <a:ext cx="3184979" cy="4801314"/>
          </a:xfrm>
          <a:prstGeom prst="rect">
            <a:avLst/>
          </a:prstGeom>
          <a:noFill/>
        </p:spPr>
        <p:txBody>
          <a:bodyPr wrap="square" rtlCol="0">
            <a:spAutoFit/>
          </a:bodyPr>
          <a:lstStyle/>
          <a:p>
            <a:r>
              <a:rPr lang="en-US" b="1" dirty="0">
                <a:latin typeface="Goudy Old Style" panose="02020502050305020303" pitchFamily="18" charset="0"/>
              </a:rPr>
              <a:t>Important things to look for:</a:t>
            </a:r>
          </a:p>
          <a:p>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Make sure all the names are spelled correctly and are appropriate.  </a:t>
            </a:r>
            <a:r>
              <a:rPr lang="en-US" dirty="0">
                <a:latin typeface="Symbol" panose="05050102010706020507" pitchFamily="18" charset="2"/>
              </a:rPr>
              <a:t>ODK</a:t>
            </a:r>
            <a:r>
              <a:rPr lang="en-US" dirty="0">
                <a:latin typeface="Goudy Old Style" panose="02020502050305020303" pitchFamily="18" charset="0"/>
              </a:rPr>
              <a:t> does not permit nicknames like “Scooter” on the </a:t>
            </a:r>
            <a:r>
              <a:rPr lang="en-US" dirty="0" smtClean="0">
                <a:latin typeface="Goudy Old Style" panose="02020502050305020303" pitchFamily="18" charset="0"/>
              </a:rPr>
              <a:t>certificate.</a:t>
            </a:r>
          </a:p>
          <a:p>
            <a:pPr marL="342891" indent="-342891">
              <a:buFont typeface="+mj-lt"/>
              <a:buAutoNum type="arabicPeriod"/>
            </a:pPr>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Are the numbers correct?  Did you miss approving someone?</a:t>
            </a:r>
          </a:p>
          <a:p>
            <a:pPr marL="342891" indent="-342891">
              <a:buFont typeface="+mj-lt"/>
              <a:buAutoNum type="arabicPeriod"/>
            </a:pPr>
            <a:endParaRPr lang="en-US" dirty="0" smtClean="0">
              <a:latin typeface="Goudy Old Style" panose="02020502050305020303" pitchFamily="18" charset="0"/>
            </a:endParaRPr>
          </a:p>
          <a:p>
            <a:pPr marL="342891" indent="-342891">
              <a:buFont typeface="+mj-lt"/>
              <a:buAutoNum type="arabicPeriod"/>
            </a:pPr>
            <a:r>
              <a:rPr lang="en-US" dirty="0" smtClean="0">
                <a:latin typeface="Goudy Old Style" panose="02020502050305020303" pitchFamily="18" charset="0"/>
              </a:rPr>
              <a:t>Is </a:t>
            </a:r>
            <a:r>
              <a:rPr lang="en-US" dirty="0">
                <a:latin typeface="Goudy Old Style" panose="02020502050305020303" pitchFamily="18" charset="0"/>
              </a:rPr>
              <a:t>the initiation date correct? (In January, we get many “the year before” dates!)</a:t>
            </a:r>
          </a:p>
          <a:p>
            <a:endParaRPr lang="en-US" dirty="0">
              <a:latin typeface="Goudy Old Style" panose="02020502050305020303" pitchFamily="18" charset="0"/>
            </a:endParaRPr>
          </a:p>
          <a:p>
            <a:endParaRPr lang="en-US" dirty="0">
              <a:latin typeface="Goudy Old Style" panose="02020502050305020303" pitchFamily="18" charset="0"/>
            </a:endParaRPr>
          </a:p>
        </p:txBody>
      </p:sp>
      <p:sp>
        <p:nvSpPr>
          <p:cNvPr id="12" name="Date Placeholder 11"/>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2489720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Certificates/Pins</a:t>
            </a:r>
            <a:endParaRPr lang="en-US" dirty="0"/>
          </a:p>
        </p:txBody>
      </p:sp>
      <p:sp>
        <p:nvSpPr>
          <p:cNvPr id="3" name="Content Placeholder 2"/>
          <p:cNvSpPr>
            <a:spLocks noGrp="1"/>
          </p:cNvSpPr>
          <p:nvPr>
            <p:ph idx="1"/>
          </p:nvPr>
        </p:nvSpPr>
        <p:spPr>
          <a:xfrm>
            <a:off x="838199" y="1825625"/>
            <a:ext cx="10766367" cy="4351338"/>
          </a:xfrm>
        </p:spPr>
        <p:txBody>
          <a:bodyPr>
            <a:normAutofit fontScale="85000" lnSpcReduction="20000"/>
          </a:bodyPr>
          <a:lstStyle/>
          <a:p>
            <a:pPr>
              <a:lnSpc>
                <a:spcPct val="110000"/>
              </a:lnSpc>
              <a:spcBef>
                <a:spcPts val="0"/>
              </a:spcBef>
            </a:pPr>
            <a:r>
              <a:rPr lang="en-US" dirty="0" smtClean="0"/>
              <a:t>The official policy of Omicron Delta Kappa is that there are no refunds once certificates have been printed.</a:t>
            </a:r>
          </a:p>
          <a:p>
            <a:pPr>
              <a:lnSpc>
                <a:spcPct val="110000"/>
              </a:lnSpc>
              <a:spcBef>
                <a:spcPts val="0"/>
              </a:spcBef>
            </a:pPr>
            <a:r>
              <a:rPr lang="en-US" dirty="0" smtClean="0"/>
              <a:t>We will refund membership fees provided the certificate and pin are returned to the </a:t>
            </a:r>
            <a:r>
              <a:rPr lang="en-US" dirty="0" smtClean="0">
                <a:latin typeface="Symbol" panose="05050102010706020507" pitchFamily="18" charset="2"/>
              </a:rPr>
              <a:t>ODK</a:t>
            </a:r>
            <a:r>
              <a:rPr lang="en-US" dirty="0" smtClean="0"/>
              <a:t> Headquarters no less than 30 days after the initiation ceremony.  After 30 days, </a:t>
            </a:r>
            <a:r>
              <a:rPr lang="en-US" dirty="0">
                <a:latin typeface="Symbol" panose="05050102010706020507" pitchFamily="18" charset="2"/>
              </a:rPr>
              <a:t>ODK</a:t>
            </a:r>
            <a:r>
              <a:rPr lang="en-US" dirty="0" smtClean="0"/>
              <a:t> has the right to refuse to refund the fees.  </a:t>
            </a:r>
            <a:r>
              <a:rPr lang="en-US" i="1" dirty="0" smtClean="0"/>
              <a:t>Please note that because the individual was not fully initiated, he/she will still not be considered a member of </a:t>
            </a:r>
            <a:r>
              <a:rPr lang="en-US" dirty="0">
                <a:latin typeface="Symbol" panose="05050102010706020507" pitchFamily="18" charset="2"/>
              </a:rPr>
              <a:t>ODK</a:t>
            </a:r>
            <a:r>
              <a:rPr lang="en-US" i="1" dirty="0" smtClean="0"/>
              <a:t> even if the fees were not eligible for a refund.</a:t>
            </a:r>
          </a:p>
          <a:p>
            <a:pPr>
              <a:lnSpc>
                <a:spcPct val="110000"/>
              </a:lnSpc>
              <a:spcBef>
                <a:spcPts val="0"/>
              </a:spcBef>
            </a:pPr>
            <a:r>
              <a:rPr lang="en-US" dirty="0" smtClean="0"/>
              <a:t>If the certificate and pin are returned, a credit will be issued to the circle or individual (depending on original payment) of $80.00 ($88 less an $8 certificate fee).</a:t>
            </a:r>
          </a:p>
          <a:p>
            <a:pPr>
              <a:lnSpc>
                <a:spcPct val="110000"/>
              </a:lnSpc>
              <a:spcBef>
                <a:spcPts val="0"/>
              </a:spcBef>
            </a:pPr>
            <a:r>
              <a:rPr lang="en-US" dirty="0" smtClean="0"/>
              <a:t>If the pin is not returned, an additional $10.50 will be withheld from the credit.</a:t>
            </a:r>
          </a:p>
          <a:p>
            <a:pPr>
              <a:lnSpc>
                <a:spcPct val="110000"/>
              </a:lnSpc>
              <a:spcBef>
                <a:spcPts val="0"/>
              </a:spcBef>
            </a:pPr>
            <a:r>
              <a:rPr lang="en-US" dirty="0" smtClean="0"/>
              <a:t>If no certificates or </a:t>
            </a:r>
            <a:r>
              <a:rPr lang="en-US" dirty="0"/>
              <a:t>p</a:t>
            </a:r>
            <a:r>
              <a:rPr lang="en-US" dirty="0" smtClean="0"/>
              <a:t>ins are returned, the circle will be held accountable for all membership fees approved as part of the membership order.</a:t>
            </a:r>
          </a:p>
          <a:p>
            <a:pPr marL="971526" lvl="1" indent="-514338">
              <a:buFont typeface="+mj-lt"/>
              <a:buAutoNum type="arabicPeriod"/>
            </a:pPr>
            <a:endParaRPr lang="en-US" dirty="0" smtClean="0"/>
          </a:p>
          <a:p>
            <a:pPr marL="457189" lvl="1"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Date Placeholder 5"/>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555298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Unhandled Records</a:t>
            </a:r>
            <a:endParaRPr lang="en-US" dirty="0"/>
          </a:p>
        </p:txBody>
      </p:sp>
      <p:sp>
        <p:nvSpPr>
          <p:cNvPr id="3" name="Content Placeholder 2"/>
          <p:cNvSpPr>
            <a:spLocks noGrp="1"/>
          </p:cNvSpPr>
          <p:nvPr>
            <p:ph idx="1"/>
          </p:nvPr>
        </p:nvSpPr>
        <p:spPr/>
        <p:txBody>
          <a:bodyPr/>
          <a:lstStyle/>
          <a:p>
            <a:r>
              <a:rPr lang="en-US" dirty="0" smtClean="0"/>
              <a:t>Once a ceremony has been held, all fees are fully paid, and the initiation process is closed, the </a:t>
            </a:r>
            <a:r>
              <a:rPr lang="en-US" dirty="0"/>
              <a:t>c</a:t>
            </a:r>
            <a:r>
              <a:rPr lang="en-US" dirty="0" smtClean="0"/>
              <a:t>ircle advisor should log in to MMS and process “unhandled” applications.</a:t>
            </a:r>
          </a:p>
          <a:p>
            <a:r>
              <a:rPr lang="en-US" dirty="0" smtClean="0"/>
              <a:t>All unhandled applications should be marked “rejected.”</a:t>
            </a:r>
          </a:p>
          <a:p>
            <a:r>
              <a:rPr lang="en-US" dirty="0" smtClean="0"/>
              <a:t>Once this process is complete, the application queue should be empty and ready for the next round of applications.</a:t>
            </a:r>
          </a:p>
          <a:p>
            <a:r>
              <a:rPr lang="en-US" dirty="0">
                <a:latin typeface="Symbol" panose="05050102010706020507" pitchFamily="18" charset="2"/>
              </a:rPr>
              <a:t>ODK</a:t>
            </a:r>
            <a:r>
              <a:rPr lang="en-US" dirty="0" smtClean="0"/>
              <a:t> national headquarters will audit all circle records on an annual basis and reject any application that has been left “unhandled” for more than 12 consecutive months.</a:t>
            </a:r>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
        <p:nvSpPr>
          <p:cNvPr id="7" name="Date Placeholder 6"/>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3921534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Past </a:t>
            </a:r>
            <a:br>
              <a:rPr lang="en-US" dirty="0" smtClean="0"/>
            </a:br>
            <a:r>
              <a:rPr lang="en-US" dirty="0" smtClean="0"/>
              <a:t>Certificate Orders</a:t>
            </a:r>
            <a:endParaRPr lang="en-US" dirty="0"/>
          </a:p>
        </p:txBody>
      </p:sp>
      <p:sp>
        <p:nvSpPr>
          <p:cNvPr id="3" name="Content Placeholder 2"/>
          <p:cNvSpPr>
            <a:spLocks noGrp="1"/>
          </p:cNvSpPr>
          <p:nvPr>
            <p:ph idx="1"/>
          </p:nvPr>
        </p:nvSpPr>
        <p:spPr>
          <a:xfrm>
            <a:off x="838200" y="1825625"/>
            <a:ext cx="10515600" cy="4351339"/>
          </a:xfrm>
        </p:spPr>
        <p:txBody>
          <a:bodyPr/>
          <a:lstStyle/>
          <a:p>
            <a:r>
              <a:rPr lang="en-US" dirty="0" smtClean="0"/>
              <a:t>Advisors can download past certificate orders, Excel or .csv file of applications, initiated or rejected members, and unhandled records.</a:t>
            </a:r>
          </a:p>
          <a:p>
            <a:pPr marL="914377" lvl="1" indent="-457189">
              <a:buFont typeface="+mj-lt"/>
              <a:buAutoNum type="arabicPeriod"/>
            </a:pPr>
            <a:r>
              <a:rPr lang="en-US" dirty="0" smtClean="0"/>
              <a:t>Select Membership Applications and Certificate Order Forms</a:t>
            </a:r>
          </a:p>
          <a:p>
            <a:pPr marL="914377" lvl="1" indent="-457189">
              <a:buFont typeface="+mj-lt"/>
              <a:buAutoNum type="arabicPeriod"/>
            </a:pPr>
            <a:r>
              <a:rPr lang="en-US" dirty="0" smtClean="0"/>
              <a:t>Select Certificate Form you want, open and print.</a:t>
            </a:r>
          </a:p>
          <a:p>
            <a:pPr lvl="1"/>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8" name="Picture 7"/>
          <p:cNvPicPr>
            <a:picLocks noChangeAspect="1"/>
          </p:cNvPicPr>
          <p:nvPr/>
        </p:nvPicPr>
        <p:blipFill>
          <a:blip r:embed="rId2"/>
          <a:stretch>
            <a:fillRect/>
          </a:stretch>
        </p:blipFill>
        <p:spPr>
          <a:xfrm>
            <a:off x="6496050" y="3540126"/>
            <a:ext cx="3028951" cy="2771775"/>
          </a:xfrm>
          <a:prstGeom prst="rect">
            <a:avLst/>
          </a:prstGeom>
        </p:spPr>
      </p:pic>
      <p:cxnSp>
        <p:nvCxnSpPr>
          <p:cNvPr id="10" name="Elbow Connector 9"/>
          <p:cNvCxnSpPr/>
          <p:nvPr/>
        </p:nvCxnSpPr>
        <p:spPr>
          <a:xfrm rot="16200000" flipH="1">
            <a:off x="716026" y="3307619"/>
            <a:ext cx="1511719" cy="6185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8" idx="3"/>
          </p:cNvCxnSpPr>
          <p:nvPr/>
        </p:nvCxnSpPr>
        <p:spPr>
          <a:xfrm rot="16200000" flipH="1">
            <a:off x="7943110" y="3344121"/>
            <a:ext cx="1624543" cy="1539240"/>
          </a:xfrm>
          <a:prstGeom prst="bentConnector4">
            <a:avLst>
              <a:gd name="adj1" fmla="val 7345"/>
              <a:gd name="adj2" fmla="val 11485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1826897" y="3616909"/>
            <a:ext cx="3924298" cy="1437265"/>
          </a:xfrm>
          <a:prstGeom prst="rect">
            <a:avLst/>
          </a:prstGeom>
        </p:spPr>
      </p:pic>
    </p:spTree>
    <p:extLst>
      <p:ext uri="{BB962C8B-B14F-4D97-AF65-F5344CB8AC3E}">
        <p14:creationId xmlns:p14="http://schemas.microsoft.com/office/powerpoint/2010/main" val="1805537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an </a:t>
            </a:r>
            <a:br>
              <a:rPr lang="en-US" dirty="0" smtClean="0"/>
            </a:br>
            <a:r>
              <a:rPr lang="en-US" dirty="0" smtClean="0"/>
              <a:t>Individual Member</a:t>
            </a:r>
            <a:endParaRPr lang="en-US" dirty="0"/>
          </a:p>
        </p:txBody>
      </p:sp>
      <p:sp>
        <p:nvSpPr>
          <p:cNvPr id="3" name="Content Placeholder 2"/>
          <p:cNvSpPr>
            <a:spLocks noGrp="1"/>
          </p:cNvSpPr>
          <p:nvPr>
            <p:ph idx="1"/>
          </p:nvPr>
        </p:nvSpPr>
        <p:spPr>
          <a:xfrm>
            <a:off x="838200" y="1825625"/>
            <a:ext cx="10515600" cy="4351339"/>
          </a:xfrm>
        </p:spPr>
        <p:txBody>
          <a:bodyPr/>
          <a:lstStyle/>
          <a:p>
            <a:r>
              <a:rPr lang="en-US" dirty="0" smtClean="0"/>
              <a:t>Advisors can now search all MMS records for an individual using the search function under the Membership Applications link.</a:t>
            </a:r>
          </a:p>
          <a:p>
            <a:pPr marL="914377" lvl="1" indent="-457189">
              <a:buFont typeface="+mj-lt"/>
              <a:buAutoNum type="arabicPeriod"/>
            </a:pPr>
            <a:r>
              <a:rPr lang="en-US" dirty="0" smtClean="0"/>
              <a:t>Select Membership Applications and Certificate Order Forms</a:t>
            </a:r>
          </a:p>
          <a:p>
            <a:pPr marL="914377" lvl="1" indent="-457189">
              <a:buFont typeface="+mj-lt"/>
              <a:buAutoNum type="arabicPeriod"/>
            </a:pPr>
            <a:r>
              <a:rPr lang="en-US" dirty="0" smtClean="0"/>
              <a:t>Type the name you want to find and select Go.</a:t>
            </a:r>
          </a:p>
          <a:p>
            <a:pPr lvl="1"/>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cxnSp>
        <p:nvCxnSpPr>
          <p:cNvPr id="10" name="Elbow Connector 9"/>
          <p:cNvCxnSpPr/>
          <p:nvPr/>
        </p:nvCxnSpPr>
        <p:spPr>
          <a:xfrm rot="16200000" flipH="1">
            <a:off x="716026" y="3307619"/>
            <a:ext cx="1511719" cy="6185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1826897" y="3616909"/>
            <a:ext cx="3924298" cy="1437265"/>
          </a:xfrm>
          <a:prstGeom prst="rect">
            <a:avLst/>
          </a:prstGeom>
        </p:spPr>
      </p:pic>
      <p:pic>
        <p:nvPicPr>
          <p:cNvPr id="7" name="Picture 6"/>
          <p:cNvPicPr>
            <a:picLocks noChangeAspect="1"/>
          </p:cNvPicPr>
          <p:nvPr/>
        </p:nvPicPr>
        <p:blipFill>
          <a:blip r:embed="rId3"/>
          <a:stretch>
            <a:fillRect/>
          </a:stretch>
        </p:blipFill>
        <p:spPr>
          <a:xfrm>
            <a:off x="4038600" y="5233562"/>
            <a:ext cx="5557838" cy="901093"/>
          </a:xfrm>
          <a:prstGeom prst="rect">
            <a:avLst/>
          </a:prstGeom>
        </p:spPr>
      </p:pic>
      <p:cxnSp>
        <p:nvCxnSpPr>
          <p:cNvPr id="14" name="Elbow Connector 13"/>
          <p:cNvCxnSpPr/>
          <p:nvPr/>
        </p:nvCxnSpPr>
        <p:spPr>
          <a:xfrm rot="16200000" flipH="1">
            <a:off x="7224711" y="3786188"/>
            <a:ext cx="2105029" cy="11429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481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Rosters</a:t>
            </a:r>
            <a:endParaRPr lang="en-US" dirty="0"/>
          </a:p>
        </p:txBody>
      </p:sp>
      <p:sp>
        <p:nvSpPr>
          <p:cNvPr id="3" name="Content Placeholder 2"/>
          <p:cNvSpPr>
            <a:spLocks noGrp="1"/>
          </p:cNvSpPr>
          <p:nvPr>
            <p:ph idx="1"/>
          </p:nvPr>
        </p:nvSpPr>
        <p:spPr/>
        <p:txBody>
          <a:bodyPr/>
          <a:lstStyle/>
          <a:p>
            <a:r>
              <a:rPr lang="en-US" dirty="0"/>
              <a:t>Advisors can download </a:t>
            </a:r>
            <a:r>
              <a:rPr lang="en-US" dirty="0" smtClean="0"/>
              <a:t>an Excel </a:t>
            </a:r>
            <a:r>
              <a:rPr lang="en-US" dirty="0"/>
              <a:t>or </a:t>
            </a:r>
            <a:r>
              <a:rPr lang="en-US" dirty="0" smtClean="0"/>
              <a:t>a .csv </a:t>
            </a:r>
            <a:r>
              <a:rPr lang="en-US" dirty="0"/>
              <a:t>file of applications, initiated or rejected members, and unhandled records.</a:t>
            </a:r>
          </a:p>
          <a:p>
            <a:pPr marL="914377" lvl="1" indent="-457189">
              <a:buFont typeface="+mj-lt"/>
              <a:buAutoNum type="arabicPeriod"/>
            </a:pPr>
            <a:r>
              <a:rPr lang="en-US" dirty="0"/>
              <a:t>Select Membership Applications and Certificate Order </a:t>
            </a:r>
            <a:r>
              <a:rPr lang="en-US" dirty="0" smtClean="0"/>
              <a:t>Forms</a:t>
            </a:r>
          </a:p>
          <a:p>
            <a:pPr marL="914377" lvl="1" indent="-457189">
              <a:buFont typeface="+mj-lt"/>
              <a:buAutoNum type="arabicPeriod"/>
            </a:pPr>
            <a:r>
              <a:rPr lang="en-US" dirty="0" smtClean="0"/>
              <a:t>Scroll down to “Export of applications based on submission date:”</a:t>
            </a:r>
          </a:p>
          <a:p>
            <a:pPr marL="914377" lvl="1" indent="-457189">
              <a:buFont typeface="+mj-lt"/>
              <a:buAutoNum type="arabicPeriod"/>
            </a:pPr>
            <a:r>
              <a:rPr lang="en-US" dirty="0" smtClean="0"/>
              <a:t>Enter dates.</a:t>
            </a:r>
          </a:p>
          <a:p>
            <a:pPr marL="914377" lvl="1" indent="-457189">
              <a:buFont typeface="+mj-lt"/>
              <a:buAutoNum type="arabicPeriod"/>
            </a:pPr>
            <a:r>
              <a:rPr lang="en-US" dirty="0" smtClean="0"/>
              <a:t>Select Status</a:t>
            </a:r>
          </a:p>
          <a:p>
            <a:pPr marL="914377" lvl="1" indent="-457189">
              <a:buFont typeface="+mj-lt"/>
              <a:buAutoNum type="arabicPeriod"/>
            </a:pPr>
            <a:r>
              <a:rPr lang="en-US" dirty="0" smtClean="0"/>
              <a:t>Click to Download</a:t>
            </a:r>
            <a:endParaRPr lang="en-US" dirty="0"/>
          </a:p>
          <a:p>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7" name="Picture 6"/>
          <p:cNvPicPr>
            <a:picLocks noChangeAspect="1"/>
          </p:cNvPicPr>
          <p:nvPr/>
        </p:nvPicPr>
        <p:blipFill>
          <a:blip r:embed="rId2"/>
          <a:stretch>
            <a:fillRect/>
          </a:stretch>
        </p:blipFill>
        <p:spPr>
          <a:xfrm>
            <a:off x="4888297" y="3696789"/>
            <a:ext cx="3265105" cy="2336347"/>
          </a:xfrm>
          <a:prstGeom prst="rect">
            <a:avLst/>
          </a:prstGeom>
        </p:spPr>
      </p:pic>
    </p:spTree>
    <p:extLst>
      <p:ext uri="{BB962C8B-B14F-4D97-AF65-F5344CB8AC3E}">
        <p14:creationId xmlns:p14="http://schemas.microsoft.com/office/powerpoint/2010/main" val="1159617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MMS Assistance</a:t>
            </a:r>
            <a:endParaRPr lang="en-US" dirty="0"/>
          </a:p>
        </p:txBody>
      </p:sp>
      <p:sp>
        <p:nvSpPr>
          <p:cNvPr id="3" name="Content Placeholder 2"/>
          <p:cNvSpPr>
            <a:spLocks noGrp="1"/>
          </p:cNvSpPr>
          <p:nvPr>
            <p:ph idx="1"/>
          </p:nvPr>
        </p:nvSpPr>
        <p:spPr>
          <a:xfrm>
            <a:off x="655319" y="1847852"/>
            <a:ext cx="11065625" cy="4351338"/>
          </a:xfrm>
        </p:spPr>
        <p:txBody>
          <a:bodyPr>
            <a:normAutofit fontScale="85000" lnSpcReduction="10000"/>
          </a:bodyPr>
          <a:lstStyle/>
          <a:p>
            <a:pPr>
              <a:lnSpc>
                <a:spcPct val="120000"/>
              </a:lnSpc>
              <a:spcBef>
                <a:spcPts val="0"/>
              </a:spcBef>
            </a:pPr>
            <a:r>
              <a:rPr lang="en-US" dirty="0" smtClean="0"/>
              <a:t>If you ever need assistance with MMS, do not hesitate to call the </a:t>
            </a:r>
            <a:r>
              <a:rPr lang="en-US" dirty="0" smtClean="0">
                <a:latin typeface="Symbol" panose="05050102010706020507" pitchFamily="18" charset="2"/>
              </a:rPr>
              <a:t>ODK </a:t>
            </a:r>
            <a:r>
              <a:rPr lang="en-US" dirty="0" smtClean="0"/>
              <a:t>national headquarters (540-458-5336).  Our office hours are 8:30 am – 5:30 pm Eastern, Monday through Friday.  You can also email us at odknhdq@odk.org</a:t>
            </a:r>
          </a:p>
          <a:p>
            <a:endParaRPr lang="en-US" dirty="0" smtClean="0"/>
          </a:p>
          <a:p>
            <a:pPr>
              <a:lnSpc>
                <a:spcPct val="110000"/>
              </a:lnSpc>
            </a:pPr>
            <a:r>
              <a:rPr lang="en-US" dirty="0" smtClean="0"/>
              <a:t>Some reminders:</a:t>
            </a:r>
            <a:endParaRPr lang="en-US" dirty="0"/>
          </a:p>
          <a:p>
            <a:pPr lvl="1">
              <a:lnSpc>
                <a:spcPct val="110000"/>
              </a:lnSpc>
              <a:buFont typeface="Wingdings" panose="05000000000000000000" pitchFamily="2" charset="2"/>
              <a:buChar char="ü"/>
            </a:pPr>
            <a:r>
              <a:rPr lang="en-US" dirty="0" smtClean="0"/>
              <a:t>Certificate </a:t>
            </a:r>
            <a:r>
              <a:rPr lang="en-US" dirty="0"/>
              <a:t>request submission should be placed NO LESS than 14 days BEFORE your CEREMONY.</a:t>
            </a:r>
          </a:p>
          <a:p>
            <a:pPr lvl="1">
              <a:lnSpc>
                <a:spcPct val="110000"/>
              </a:lnSpc>
              <a:buFont typeface="Wingdings" panose="05000000000000000000" pitchFamily="2" charset="2"/>
              <a:buChar char="ü"/>
            </a:pPr>
            <a:r>
              <a:rPr lang="en-US" dirty="0"/>
              <a:t>ALL initiates must have PAID BEFORE we will issue </a:t>
            </a:r>
            <a:r>
              <a:rPr lang="en-US" dirty="0" smtClean="0"/>
              <a:t>certificates and pins.  </a:t>
            </a:r>
            <a:r>
              <a:rPr lang="en-US" dirty="0"/>
              <a:t>For circles paying by check, this means an invoice has been issued. For those paying online, we will only process those paid.</a:t>
            </a:r>
          </a:p>
          <a:p>
            <a:pPr lvl="1">
              <a:lnSpc>
                <a:spcPct val="110000"/>
              </a:lnSpc>
              <a:buFont typeface="Wingdings" panose="05000000000000000000" pitchFamily="2" charset="2"/>
              <a:buChar char="ü"/>
            </a:pPr>
            <a:r>
              <a:rPr lang="en-US" dirty="0"/>
              <a:t>Do not count on weekend deliveries for certificate orders.</a:t>
            </a:r>
          </a:p>
          <a:p>
            <a:pPr lvl="1">
              <a:lnSpc>
                <a:spcPct val="110000"/>
              </a:lnSpc>
              <a:buFont typeface="Wingdings" panose="05000000000000000000" pitchFamily="2" charset="2"/>
              <a:buChar char="ü"/>
            </a:pPr>
            <a:r>
              <a:rPr lang="en-US" dirty="0"/>
              <a:t>We will not process refunds after </a:t>
            </a:r>
            <a:r>
              <a:rPr lang="en-US" dirty="0" smtClean="0"/>
              <a:t>30 days </a:t>
            </a:r>
            <a:r>
              <a:rPr lang="en-US" dirty="0"/>
              <a:t>post-ceremony.</a:t>
            </a:r>
          </a:p>
          <a:p>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Date Placeholder 5"/>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27359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MMS?</a:t>
            </a:r>
            <a:endParaRPr lang="en-US" dirty="0"/>
          </a:p>
        </p:txBody>
      </p:sp>
      <p:sp>
        <p:nvSpPr>
          <p:cNvPr id="3" name="Content Placeholder 2"/>
          <p:cNvSpPr>
            <a:spLocks noGrp="1"/>
          </p:cNvSpPr>
          <p:nvPr>
            <p:ph idx="1"/>
          </p:nvPr>
        </p:nvSpPr>
        <p:spPr/>
        <p:txBody>
          <a:bodyPr>
            <a:normAutofit lnSpcReduction="10000"/>
          </a:bodyPr>
          <a:lstStyle/>
          <a:p>
            <a:r>
              <a:rPr lang="en-US" dirty="0" smtClean="0"/>
              <a:t>MMS refers to the Membership Management System developed by Omicron Delta Kappa to coordinate the mandatory national membership application, approval, and certificate process.</a:t>
            </a:r>
          </a:p>
          <a:p>
            <a:r>
              <a:rPr lang="en-US" dirty="0" smtClean="0"/>
              <a:t>MMS allows circle advisors, and with some limitations circle presidents, to:</a:t>
            </a:r>
          </a:p>
          <a:p>
            <a:pPr lvl="1"/>
            <a:r>
              <a:rPr lang="en-US" dirty="0" smtClean="0"/>
              <a:t>Approve or reject individuals who have applied for membership</a:t>
            </a:r>
          </a:p>
          <a:p>
            <a:pPr lvl="1"/>
            <a:r>
              <a:rPr lang="en-US" dirty="0" smtClean="0"/>
              <a:t>Review initiation rosters from previous years</a:t>
            </a:r>
          </a:p>
          <a:p>
            <a:pPr lvl="1"/>
            <a:r>
              <a:rPr lang="en-US" dirty="0" smtClean="0"/>
              <a:t>Download reports and spreadsheets of applicants and approved members</a:t>
            </a:r>
          </a:p>
          <a:p>
            <a:pPr lvl="1"/>
            <a:r>
              <a:rPr lang="en-US" dirty="0" smtClean="0"/>
              <a:t>Manage their personal administrative accounts</a:t>
            </a:r>
          </a:p>
          <a:p>
            <a:r>
              <a:rPr lang="en-US" dirty="0" smtClean="0"/>
              <a:t>MMS provides specific initiation reports but not real time membership rosters and contact information.</a:t>
            </a:r>
          </a:p>
          <a:p>
            <a:pPr lvl="1"/>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Omicron Delta Kappa MMS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714573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How to Access My MMS Account</a:t>
            </a:r>
          </a:p>
        </p:txBody>
      </p:sp>
      <p:sp>
        <p:nvSpPr>
          <p:cNvPr id="5" name="Date Placeholder 4"/>
          <p:cNvSpPr>
            <a:spLocks noGrp="1"/>
          </p:cNvSpPr>
          <p:nvPr>
            <p:ph type="dt" sz="half" idx="10"/>
          </p:nvPr>
        </p:nvSpPr>
        <p:spPr/>
        <p:txBody>
          <a:bodyPr/>
          <a:lstStyle/>
          <a:p>
            <a:r>
              <a:rPr lang="en-US" smtClean="0"/>
              <a:t>FY2019-v4-Jan19</a:t>
            </a:r>
            <a:endParaRPr lang="en-US" dirty="0"/>
          </a:p>
        </p:txBody>
      </p:sp>
      <p:sp>
        <p:nvSpPr>
          <p:cNvPr id="6" name="Footer Placeholder 5"/>
          <p:cNvSpPr>
            <a:spLocks noGrp="1"/>
          </p:cNvSpPr>
          <p:nvPr>
            <p:ph type="ftr" sz="quarter" idx="11"/>
          </p:nvPr>
        </p:nvSpPr>
        <p:spPr/>
        <p:txBody>
          <a:bodyPr/>
          <a:lstStyle/>
          <a:p>
            <a:r>
              <a:rPr lang="en-US" smtClean="0"/>
              <a:t>Omicron Delta Kappa MMS</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3" name="Picture 12"/>
          <p:cNvPicPr>
            <a:picLocks noChangeAspect="1"/>
          </p:cNvPicPr>
          <p:nvPr/>
        </p:nvPicPr>
        <p:blipFill>
          <a:blip r:embed="rId2"/>
          <a:stretch>
            <a:fillRect/>
          </a:stretch>
        </p:blipFill>
        <p:spPr>
          <a:xfrm>
            <a:off x="2209800" y="1754068"/>
            <a:ext cx="6162675" cy="2379647"/>
          </a:xfrm>
          <a:prstGeom prst="rect">
            <a:avLst/>
          </a:prstGeom>
        </p:spPr>
      </p:pic>
      <p:sp>
        <p:nvSpPr>
          <p:cNvPr id="7" name="Left Arrow 6"/>
          <p:cNvSpPr/>
          <p:nvPr/>
        </p:nvSpPr>
        <p:spPr>
          <a:xfrm>
            <a:off x="6458743" y="2270126"/>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p:cNvPicPr>
            <a:picLocks noChangeAspect="1"/>
          </p:cNvPicPr>
          <p:nvPr/>
        </p:nvPicPr>
        <p:blipFill>
          <a:blip r:embed="rId3"/>
          <a:stretch>
            <a:fillRect/>
          </a:stretch>
        </p:blipFill>
        <p:spPr>
          <a:xfrm>
            <a:off x="1866900" y="4232790"/>
            <a:ext cx="6572250" cy="2121144"/>
          </a:xfrm>
          <a:prstGeom prst="rect">
            <a:avLst/>
          </a:prstGeom>
        </p:spPr>
      </p:pic>
      <p:sp>
        <p:nvSpPr>
          <p:cNvPr id="9" name="Right Arrow 8"/>
          <p:cNvSpPr/>
          <p:nvPr/>
        </p:nvSpPr>
        <p:spPr>
          <a:xfrm>
            <a:off x="1562100" y="5696654"/>
            <a:ext cx="609600"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0185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Credentials</a:t>
            </a:r>
            <a:endParaRPr lang="en-US" dirty="0"/>
          </a:p>
        </p:txBody>
      </p:sp>
      <p:sp>
        <p:nvSpPr>
          <p:cNvPr id="3" name="Content Placeholder 2"/>
          <p:cNvSpPr>
            <a:spLocks noGrp="1"/>
          </p:cNvSpPr>
          <p:nvPr>
            <p:ph idx="1"/>
          </p:nvPr>
        </p:nvSpPr>
        <p:spPr>
          <a:xfrm>
            <a:off x="724183" y="1967716"/>
            <a:ext cx="5581367" cy="3060697"/>
          </a:xfrm>
        </p:spPr>
        <p:txBody>
          <a:bodyPr>
            <a:normAutofit fontScale="55000" lnSpcReduction="20000"/>
          </a:bodyPr>
          <a:lstStyle/>
          <a:p>
            <a:pPr>
              <a:lnSpc>
                <a:spcPct val="120000"/>
              </a:lnSpc>
              <a:spcBef>
                <a:spcPts val="0"/>
              </a:spcBef>
            </a:pPr>
            <a:r>
              <a:rPr lang="en-US" sz="2600" dirty="0" smtClean="0"/>
              <a:t>Click “Circle Officer Login” under </a:t>
            </a:r>
            <a:r>
              <a:rPr lang="en-US" sz="2600" dirty="0"/>
              <a:t>“Circle Officers” </a:t>
            </a:r>
            <a:r>
              <a:rPr lang="en-US" sz="2600" dirty="0" smtClean="0"/>
              <a:t>tab:</a:t>
            </a:r>
            <a:endParaRPr lang="en-US" sz="2600" dirty="0"/>
          </a:p>
          <a:p>
            <a:pPr>
              <a:lnSpc>
                <a:spcPct val="120000"/>
              </a:lnSpc>
              <a:spcBef>
                <a:spcPts val="0"/>
              </a:spcBef>
            </a:pPr>
            <a:r>
              <a:rPr lang="en-US" sz="2600" dirty="0"/>
              <a:t>If </a:t>
            </a:r>
            <a:r>
              <a:rPr lang="en-US" sz="2600" dirty="0" smtClean="0"/>
              <a:t>currently </a:t>
            </a:r>
            <a:r>
              <a:rPr lang="en-US" sz="2600" dirty="0"/>
              <a:t>listed as a circle officer, you will automatically have an account created for you. Your </a:t>
            </a:r>
            <a:r>
              <a:rPr lang="en-US" sz="2600" dirty="0" smtClean="0"/>
              <a:t>email </a:t>
            </a:r>
            <a:r>
              <a:rPr lang="en-US" sz="2600" dirty="0"/>
              <a:t>address serves as </a:t>
            </a:r>
            <a:r>
              <a:rPr lang="en-US" sz="2600" dirty="0" smtClean="0"/>
              <a:t>the </a:t>
            </a:r>
            <a:r>
              <a:rPr lang="en-US" sz="2600" dirty="0"/>
              <a:t>login. </a:t>
            </a:r>
          </a:p>
          <a:p>
            <a:pPr>
              <a:lnSpc>
                <a:spcPct val="120000"/>
              </a:lnSpc>
              <a:spcBef>
                <a:spcPts val="0"/>
              </a:spcBef>
            </a:pPr>
            <a:r>
              <a:rPr lang="en-US" sz="2600" dirty="0"/>
              <a:t>If you have trouble remembering your password or need an account created for </a:t>
            </a:r>
            <a:r>
              <a:rPr lang="en-US" sz="2600" dirty="0" smtClean="0"/>
              <a:t>you or for </a:t>
            </a:r>
            <a:r>
              <a:rPr lang="en-US" sz="2600" dirty="0"/>
              <a:t>student </a:t>
            </a:r>
            <a:r>
              <a:rPr lang="en-US" sz="2600" dirty="0" smtClean="0"/>
              <a:t>officers, </a:t>
            </a:r>
            <a:r>
              <a:rPr lang="en-US" sz="2600" dirty="0"/>
              <a:t>email the Membership Services Coordinator, at odknhdq@odk.org. </a:t>
            </a:r>
          </a:p>
          <a:p>
            <a:pPr>
              <a:lnSpc>
                <a:spcPct val="120000"/>
              </a:lnSpc>
              <a:spcBef>
                <a:spcPts val="0"/>
              </a:spcBef>
            </a:pPr>
            <a:r>
              <a:rPr lang="en-US" sz="2600" dirty="0"/>
              <a:t>On your first time logging in, you should create a new password. To do this, click on the link labeled, “Forgot your password.” This link will take you to a form that will ask for your email address. After you submit your email address, you will receive an email, to that address, that will include a link to create a new password. </a:t>
            </a:r>
          </a:p>
          <a:p>
            <a:endParaRPr lang="en-US"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8" name="Picture 7"/>
          <p:cNvPicPr>
            <a:picLocks noChangeAspect="1"/>
          </p:cNvPicPr>
          <p:nvPr/>
        </p:nvPicPr>
        <p:blipFill>
          <a:blip r:embed="rId2"/>
          <a:stretch>
            <a:fillRect/>
          </a:stretch>
        </p:blipFill>
        <p:spPr>
          <a:xfrm>
            <a:off x="6400800" y="4162192"/>
            <a:ext cx="4560943" cy="1020127"/>
          </a:xfrm>
          <a:prstGeom prst="rect">
            <a:avLst/>
          </a:prstGeom>
        </p:spPr>
      </p:pic>
      <p:sp>
        <p:nvSpPr>
          <p:cNvPr id="9" name="Left Arrow 8"/>
          <p:cNvSpPr/>
          <p:nvPr/>
        </p:nvSpPr>
        <p:spPr>
          <a:xfrm rot="12581186">
            <a:off x="9495830" y="3993297"/>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p:cNvPicPr>
            <a:picLocks noChangeAspect="1"/>
          </p:cNvPicPr>
          <p:nvPr/>
        </p:nvPicPr>
        <p:blipFill>
          <a:blip r:embed="rId3"/>
          <a:stretch>
            <a:fillRect/>
          </a:stretch>
        </p:blipFill>
        <p:spPr>
          <a:xfrm>
            <a:off x="6400800" y="1967716"/>
            <a:ext cx="5061413" cy="1615639"/>
          </a:xfrm>
          <a:prstGeom prst="rect">
            <a:avLst/>
          </a:prstGeom>
        </p:spPr>
      </p:pic>
      <p:sp>
        <p:nvSpPr>
          <p:cNvPr id="11" name="Date Placeholder 10"/>
          <p:cNvSpPr>
            <a:spLocks noGrp="1"/>
          </p:cNvSpPr>
          <p:nvPr>
            <p:ph type="dt" sz="half" idx="10"/>
          </p:nvPr>
        </p:nvSpPr>
        <p:spPr/>
        <p:txBody>
          <a:bodyPr/>
          <a:lstStyle/>
          <a:p>
            <a:r>
              <a:rPr lang="en-US" smtClean="0"/>
              <a:t>FY2019-v4-Jan19</a:t>
            </a:r>
            <a:endParaRPr lang="en-US" dirty="0"/>
          </a:p>
        </p:txBody>
      </p:sp>
      <p:sp>
        <p:nvSpPr>
          <p:cNvPr id="12" name="TextBox 11"/>
          <p:cNvSpPr txBox="1"/>
          <p:nvPr/>
        </p:nvSpPr>
        <p:spPr>
          <a:xfrm>
            <a:off x="6686550" y="5381625"/>
            <a:ext cx="4010025" cy="584775"/>
          </a:xfrm>
          <a:prstGeom prst="rect">
            <a:avLst/>
          </a:prstGeom>
          <a:noFill/>
        </p:spPr>
        <p:txBody>
          <a:bodyPr wrap="square" rtlCol="0">
            <a:spAutoFit/>
          </a:bodyPr>
          <a:lstStyle/>
          <a:p>
            <a:r>
              <a:rPr lang="en-US" sz="1600" dirty="0" smtClean="0">
                <a:latin typeface="Goudy Old Style" panose="02020502050305020303" pitchFamily="18" charset="0"/>
              </a:rPr>
              <a:t>You can also login by clicking the “key” at the top of the membership application.</a:t>
            </a:r>
            <a:endParaRPr lang="en-US" sz="1600" dirty="0">
              <a:latin typeface="Goudy Old Style" panose="02020502050305020303" pitchFamily="18" charset="0"/>
            </a:endParaRPr>
          </a:p>
        </p:txBody>
      </p:sp>
    </p:spTree>
    <p:extLst>
      <p:ext uri="{BB962C8B-B14F-4D97-AF65-F5344CB8AC3E}">
        <p14:creationId xmlns:p14="http://schemas.microsoft.com/office/powerpoint/2010/main" val="2845941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Officer Administration Page</a:t>
            </a:r>
            <a:endParaRPr lang="en-US" dirty="0"/>
          </a:p>
        </p:txBody>
      </p:sp>
      <p:sp>
        <p:nvSpPr>
          <p:cNvPr id="4" name="Footer Placeholder 3"/>
          <p:cNvSpPr>
            <a:spLocks noGrp="1"/>
          </p:cNvSpPr>
          <p:nvPr>
            <p:ph type="ftr" sz="quarter" idx="11"/>
          </p:nvPr>
        </p:nvSpPr>
        <p:spPr/>
        <p:txBody>
          <a:bodyPr/>
          <a:lstStyle/>
          <a:p>
            <a:r>
              <a:rPr lang="en-US" dirty="0"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
        <p:nvSpPr>
          <p:cNvPr id="15" name="Date Placeholder 14"/>
          <p:cNvSpPr>
            <a:spLocks noGrp="1"/>
          </p:cNvSpPr>
          <p:nvPr>
            <p:ph type="dt" sz="half" idx="10"/>
          </p:nvPr>
        </p:nvSpPr>
        <p:spPr/>
        <p:txBody>
          <a:bodyPr/>
          <a:lstStyle/>
          <a:p>
            <a:r>
              <a:rPr lang="en-US" smtClean="0"/>
              <a:t>FY2019-v4-Jan19</a:t>
            </a:r>
            <a:endParaRPr lang="en-US" dirty="0"/>
          </a:p>
        </p:txBody>
      </p:sp>
      <p:pic>
        <p:nvPicPr>
          <p:cNvPr id="6" name="Picture 5"/>
          <p:cNvPicPr>
            <a:picLocks noChangeAspect="1"/>
          </p:cNvPicPr>
          <p:nvPr/>
        </p:nvPicPr>
        <p:blipFill>
          <a:blip r:embed="rId2"/>
          <a:stretch>
            <a:fillRect/>
          </a:stretch>
        </p:blipFill>
        <p:spPr>
          <a:xfrm>
            <a:off x="838200" y="2163213"/>
            <a:ext cx="9144000" cy="3004008"/>
          </a:xfrm>
          <a:prstGeom prst="rect">
            <a:avLst/>
          </a:prstGeom>
        </p:spPr>
      </p:pic>
      <p:sp>
        <p:nvSpPr>
          <p:cNvPr id="3" name="Left Arrow 2"/>
          <p:cNvSpPr/>
          <p:nvPr/>
        </p:nvSpPr>
        <p:spPr>
          <a:xfrm>
            <a:off x="2209800" y="4331044"/>
            <a:ext cx="86264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Your Account</a:t>
            </a:r>
            <a:endParaRPr lang="en-US" dirty="0"/>
          </a:p>
        </p:txBody>
      </p:sp>
      <p:sp>
        <p:nvSpPr>
          <p:cNvPr id="3" name="Content Placeholder 2"/>
          <p:cNvSpPr>
            <a:spLocks noGrp="1"/>
          </p:cNvSpPr>
          <p:nvPr>
            <p:ph idx="1"/>
          </p:nvPr>
        </p:nvSpPr>
        <p:spPr>
          <a:xfrm>
            <a:off x="838201" y="1825625"/>
            <a:ext cx="5657491" cy="4351339"/>
          </a:xfrm>
        </p:spPr>
        <p:txBody>
          <a:bodyPr>
            <a:normAutofit fontScale="85000" lnSpcReduction="20000"/>
          </a:bodyPr>
          <a:lstStyle/>
          <a:p>
            <a:pPr>
              <a:lnSpc>
                <a:spcPct val="110000"/>
              </a:lnSpc>
              <a:spcBef>
                <a:spcPts val="0"/>
              </a:spcBef>
            </a:pPr>
            <a:r>
              <a:rPr lang="en-US" sz="2400" dirty="0"/>
              <a:t>To further edit your account, click “Edit Your Account” from your Circle Administration page. You will be taken to a page containing all of your stored information. </a:t>
            </a:r>
          </a:p>
          <a:p>
            <a:pPr>
              <a:lnSpc>
                <a:spcPct val="110000"/>
              </a:lnSpc>
              <a:spcBef>
                <a:spcPts val="0"/>
              </a:spcBef>
            </a:pPr>
            <a:r>
              <a:rPr lang="en-US" sz="2400" dirty="0"/>
              <a:t>You should </a:t>
            </a:r>
            <a:r>
              <a:rPr lang="en-US" sz="2400" dirty="0" smtClean="0"/>
              <a:t>ensure all information is complete and updated regularly to maintain the most current information</a:t>
            </a:r>
            <a:r>
              <a:rPr lang="en-US" sz="2400" dirty="0"/>
              <a:t>. You can also change your password from this page by typing in a new password in both fields that ask for it. </a:t>
            </a:r>
          </a:p>
          <a:p>
            <a:pPr>
              <a:lnSpc>
                <a:spcPct val="110000"/>
              </a:lnSpc>
              <a:spcBef>
                <a:spcPts val="0"/>
              </a:spcBef>
            </a:pPr>
            <a:r>
              <a:rPr lang="en-US" sz="2400" dirty="0"/>
              <a:t>You </a:t>
            </a:r>
            <a:r>
              <a:rPr lang="en-US" sz="2400" dirty="0" smtClean="0"/>
              <a:t>may also </a:t>
            </a:r>
            <a:r>
              <a:rPr lang="en-US" sz="2400" dirty="0"/>
              <a:t>click the checkbox so you are sent an alert by e-mail whenever an individual submits an application for membership at your institution. </a:t>
            </a:r>
            <a:r>
              <a:rPr lang="en-US" sz="2400" dirty="0" smtClean="0"/>
              <a:t>We recommend you do this during membership recruitment time unless you check your applications page regularly.</a:t>
            </a:r>
            <a:endParaRPr lang="en-US" sz="2400" dirty="0"/>
          </a:p>
        </p:txBody>
      </p:sp>
      <p:sp>
        <p:nvSpPr>
          <p:cNvPr id="4" name="Footer Placeholder 3"/>
          <p:cNvSpPr>
            <a:spLocks noGrp="1"/>
          </p:cNvSpPr>
          <p:nvPr>
            <p:ph type="ftr" sz="quarter" idx="11"/>
          </p:nvPr>
        </p:nvSpPr>
        <p:spPr/>
        <p:txBody>
          <a:bodyPr/>
          <a:lstStyle/>
          <a:p>
            <a:r>
              <a:rPr lang="en-US" smtClean="0"/>
              <a:t>Omicron Delta Kappa MMS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5289" y="1763714"/>
            <a:ext cx="4608513" cy="4592637"/>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r>
              <a:rPr lang="en-US" smtClean="0"/>
              <a:t>FY2019-v4-Jan19</a:t>
            </a:r>
            <a:endParaRPr lang="en-US" dirty="0"/>
          </a:p>
        </p:txBody>
      </p:sp>
    </p:spTree>
    <p:extLst>
      <p:ext uri="{BB962C8B-B14F-4D97-AF65-F5344CB8AC3E}">
        <p14:creationId xmlns:p14="http://schemas.microsoft.com/office/powerpoint/2010/main" val="830306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3"/>
            <a:ext cx="10515600" cy="1325563"/>
          </a:xfrm>
        </p:spPr>
        <p:txBody>
          <a:bodyPr/>
          <a:lstStyle/>
          <a:p>
            <a:r>
              <a:rPr lang="en-US" dirty="0" smtClean="0"/>
              <a:t>Developing Your</a:t>
            </a:r>
            <a:br>
              <a:rPr lang="en-US" dirty="0" smtClean="0"/>
            </a:br>
            <a:r>
              <a:rPr lang="en-US" dirty="0" smtClean="0"/>
              <a:t>Membership Application</a:t>
            </a:r>
            <a:endParaRPr lang="en-US" dirty="0"/>
          </a:p>
        </p:txBody>
      </p:sp>
      <p:sp>
        <p:nvSpPr>
          <p:cNvPr id="3" name="Content Placeholder 2"/>
          <p:cNvSpPr>
            <a:spLocks noGrp="1"/>
          </p:cNvSpPr>
          <p:nvPr>
            <p:ph idx="1"/>
          </p:nvPr>
        </p:nvSpPr>
        <p:spPr>
          <a:xfrm>
            <a:off x="838200" y="1825624"/>
            <a:ext cx="10866120" cy="4530727"/>
          </a:xfrm>
        </p:spPr>
        <p:txBody>
          <a:bodyPr>
            <a:normAutofit fontScale="70000" lnSpcReduction="20000"/>
          </a:bodyPr>
          <a:lstStyle/>
          <a:p>
            <a:pPr marL="0" indent="0">
              <a:spcAft>
                <a:spcPts val="300"/>
              </a:spcAft>
              <a:buNone/>
            </a:pPr>
            <a:r>
              <a:rPr lang="en-US" dirty="0" smtClean="0"/>
              <a:t>Beginning in July 2018, circles have the ability to tailor the national membership application to suit their needs.</a:t>
            </a:r>
          </a:p>
          <a:p>
            <a:pPr>
              <a:spcAft>
                <a:spcPts val="300"/>
              </a:spcAft>
            </a:pPr>
            <a:r>
              <a:rPr lang="en-US" dirty="0" smtClean="0"/>
              <a:t>The basic membership information </a:t>
            </a:r>
            <a:r>
              <a:rPr lang="en-US" dirty="0"/>
              <a:t>(name, email, address, etc.) </a:t>
            </a:r>
            <a:r>
              <a:rPr lang="en-US" dirty="0" smtClean="0"/>
              <a:t>is required and cannot be changed.</a:t>
            </a:r>
          </a:p>
          <a:p>
            <a:pPr>
              <a:spcAft>
                <a:spcPts val="300"/>
              </a:spcAft>
            </a:pPr>
            <a:r>
              <a:rPr lang="en-US" dirty="0" smtClean="0"/>
              <a:t>The application a prospective member sees will be determined by the “Class” they select.  If an applicant selects “Junior,” s/he will receive the application with academic data and custom questions.  If the applicant chooses Faculty/Staff, s/he will receive an application that has fewer fields unless the circle requires them in the specialty section.</a:t>
            </a:r>
          </a:p>
          <a:p>
            <a:pPr>
              <a:spcAft>
                <a:spcPts val="300"/>
              </a:spcAft>
            </a:pPr>
            <a:r>
              <a:rPr lang="en-US" dirty="0" smtClean="0"/>
              <a:t>The three areas that can be tailored by a circle are:</a:t>
            </a:r>
          </a:p>
          <a:p>
            <a:pPr marL="914389" lvl="1" indent="-457200">
              <a:spcAft>
                <a:spcPts val="300"/>
              </a:spcAft>
              <a:buFont typeface="+mj-lt"/>
              <a:buAutoNum type="arabicPeriod"/>
            </a:pPr>
            <a:r>
              <a:rPr lang="en-US" b="1" dirty="0" smtClean="0"/>
              <a:t>Pin Type: </a:t>
            </a:r>
            <a:r>
              <a:rPr lang="en-US" dirty="0" smtClean="0"/>
              <a:t>Choose 1 pin for all members or allow members to select from the 3 pins offered by ODK.</a:t>
            </a:r>
          </a:p>
          <a:p>
            <a:pPr marL="914389" lvl="1" indent="-457200">
              <a:spcAft>
                <a:spcPts val="300"/>
              </a:spcAft>
              <a:buFont typeface="+mj-lt"/>
              <a:buAutoNum type="arabicPeriod"/>
            </a:pPr>
            <a:r>
              <a:rPr lang="en-US" b="1" dirty="0" smtClean="0"/>
              <a:t>Specialty Selections: </a:t>
            </a:r>
            <a:r>
              <a:rPr lang="en-US" dirty="0" smtClean="0"/>
              <a:t>This allows circles to collect employment information about members who are not juniors or seniors.  It also allows to seek information about past higher education degrees for graduate students and faculty/staff appointments.  Circles may also ask for the student’s institutional ID number, if required.</a:t>
            </a:r>
          </a:p>
          <a:p>
            <a:pPr marL="914389" lvl="1" indent="-457200">
              <a:spcAft>
                <a:spcPts val="300"/>
              </a:spcAft>
              <a:buFont typeface="+mj-lt"/>
              <a:buAutoNum type="arabicPeriod"/>
            </a:pPr>
            <a:r>
              <a:rPr lang="en-US" b="1" dirty="0" smtClean="0"/>
              <a:t>Custom Questions: </a:t>
            </a:r>
            <a:r>
              <a:rPr lang="en-US" dirty="0" smtClean="0"/>
              <a:t>This section allows circles to select up to 20 questions from our database to include on your application.  Everything from short statements about phases to essays is available.</a:t>
            </a:r>
          </a:p>
          <a:p>
            <a:pPr>
              <a:spcAft>
                <a:spcPts val="300"/>
              </a:spcAft>
            </a:pPr>
            <a:r>
              <a:rPr lang="en-US" dirty="0" smtClean="0"/>
              <a:t>The default application is the new basic version with a few extra fields added by the national headquarters.  If you do not change any fields, this is the application your prospective members will see.</a:t>
            </a:r>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51626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Dynamic Application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new application is dynamic.  It </a:t>
            </a:r>
            <a:r>
              <a:rPr lang="en-US" i="1" dirty="0" smtClean="0"/>
              <a:t>changes </a:t>
            </a:r>
            <a:r>
              <a:rPr lang="en-US" dirty="0" smtClean="0"/>
              <a:t>based on the first two (2) choices made by the applicant.</a:t>
            </a:r>
          </a:p>
          <a:p>
            <a:r>
              <a:rPr lang="en-US" dirty="0" smtClean="0"/>
              <a:t>When first opened in a web browser, ALL applicants see the same application.</a:t>
            </a:r>
          </a:p>
          <a:p>
            <a:r>
              <a:rPr lang="en-US" dirty="0" smtClean="0"/>
              <a:t>The </a:t>
            </a:r>
            <a:r>
              <a:rPr lang="en-US" b="1" dirty="0" smtClean="0"/>
              <a:t>first </a:t>
            </a:r>
            <a:r>
              <a:rPr lang="en-US" dirty="0" smtClean="0"/>
              <a:t>change occurs when they select College/University. This narrows their choices to only that circle.</a:t>
            </a:r>
          </a:p>
          <a:p>
            <a:endParaRPr lang="en-US" dirty="0"/>
          </a:p>
          <a:p>
            <a:r>
              <a:rPr lang="en-US" dirty="0" smtClean="0"/>
              <a:t>The s</a:t>
            </a:r>
            <a:r>
              <a:rPr lang="en-US" b="1" dirty="0" smtClean="0"/>
              <a:t>econd </a:t>
            </a:r>
            <a:r>
              <a:rPr lang="en-US" dirty="0" smtClean="0"/>
              <a:t>change occurs when they choose Initiation Class.  Juniors and Seniors may see a different application depending on the selection made in the Special Request Fields.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FY2019-v4-Jan19</a:t>
            </a:r>
            <a:endParaRPr lang="en-US" dirty="0"/>
          </a:p>
        </p:txBody>
      </p:sp>
      <p:sp>
        <p:nvSpPr>
          <p:cNvPr id="5" name="Footer Placeholder 4"/>
          <p:cNvSpPr>
            <a:spLocks noGrp="1"/>
          </p:cNvSpPr>
          <p:nvPr>
            <p:ph type="ftr" sz="quarter" idx="11"/>
          </p:nvPr>
        </p:nvSpPr>
        <p:spPr/>
        <p:txBody>
          <a:bodyPr/>
          <a:lstStyle/>
          <a:p>
            <a:r>
              <a:rPr lang="en-US" smtClean="0"/>
              <a:t>Omicron Delta Kappa MMS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6"/>
          <p:cNvPicPr>
            <a:picLocks noChangeAspect="1"/>
          </p:cNvPicPr>
          <p:nvPr/>
        </p:nvPicPr>
        <p:blipFill>
          <a:blip r:embed="rId2"/>
          <a:stretch>
            <a:fillRect/>
          </a:stretch>
        </p:blipFill>
        <p:spPr>
          <a:xfrm>
            <a:off x="1176337" y="4191794"/>
            <a:ext cx="9144000" cy="496882"/>
          </a:xfrm>
          <a:prstGeom prst="rect">
            <a:avLst/>
          </a:prstGeom>
          <a:ln w="19050">
            <a:solidFill>
              <a:schemeClr val="accent1"/>
            </a:solidFill>
          </a:ln>
        </p:spPr>
      </p:pic>
      <p:pic>
        <p:nvPicPr>
          <p:cNvPr id="8" name="Picture 7"/>
          <p:cNvPicPr>
            <a:picLocks noChangeAspect="1"/>
          </p:cNvPicPr>
          <p:nvPr/>
        </p:nvPicPr>
        <p:blipFill>
          <a:blip r:embed="rId3"/>
          <a:stretch>
            <a:fillRect/>
          </a:stretch>
        </p:blipFill>
        <p:spPr>
          <a:xfrm>
            <a:off x="6462712" y="5473718"/>
            <a:ext cx="4295775" cy="882634"/>
          </a:xfrm>
          <a:prstGeom prst="rect">
            <a:avLst/>
          </a:prstGeom>
          <a:ln w="19050">
            <a:solidFill>
              <a:schemeClr val="accent1"/>
            </a:solidFill>
          </a:ln>
        </p:spPr>
      </p:pic>
    </p:spTree>
    <p:extLst>
      <p:ext uri="{BB962C8B-B14F-4D97-AF65-F5344CB8AC3E}">
        <p14:creationId xmlns:p14="http://schemas.microsoft.com/office/powerpoint/2010/main" val="175067410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99CC"/>
      </a:dk2>
      <a:lt2>
        <a:srgbClr val="E7E6E6"/>
      </a:lt2>
      <a:accent1>
        <a:srgbClr val="2F5496"/>
      </a:accent1>
      <a:accent2>
        <a:srgbClr val="ED7D31"/>
      </a:accent2>
      <a:accent3>
        <a:srgbClr val="A5A5A5"/>
      </a:accent3>
      <a:accent4>
        <a:srgbClr val="FFC000"/>
      </a:accent4>
      <a:accent5>
        <a:srgbClr val="C2DFFD"/>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4543</TotalTime>
  <Words>2910</Words>
  <Application>Microsoft Office PowerPoint</Application>
  <PresentationFormat>Widescreen</PresentationFormat>
  <Paragraphs>284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Goudy Old Style</vt:lpstr>
      <vt:lpstr>Symbol</vt:lpstr>
      <vt:lpstr>Wingdings</vt:lpstr>
      <vt:lpstr>Office Theme</vt:lpstr>
      <vt:lpstr>Membership Management System (MMS)</vt:lpstr>
      <vt:lpstr>Table of Contents</vt:lpstr>
      <vt:lpstr>What is MMS?</vt:lpstr>
      <vt:lpstr>How to Access My MMS Account</vt:lpstr>
      <vt:lpstr>Login Credentials</vt:lpstr>
      <vt:lpstr>Officer Administration Page</vt:lpstr>
      <vt:lpstr>Edit Your Account</vt:lpstr>
      <vt:lpstr>Developing Your Membership Application</vt:lpstr>
      <vt:lpstr>A Dynamic Application</vt:lpstr>
      <vt:lpstr>Changing Membership  Application Fields</vt:lpstr>
      <vt:lpstr>Activating/Deactivating  Your Application</vt:lpstr>
      <vt:lpstr>Custom Text Fields</vt:lpstr>
      <vt:lpstr>Special Items &amp; Pin Type</vt:lpstr>
      <vt:lpstr>Application  Development Timeframe</vt:lpstr>
      <vt:lpstr>Special or Surprise Initiation</vt:lpstr>
      <vt:lpstr>         Application Review and Approval</vt:lpstr>
      <vt:lpstr>Application Review</vt:lpstr>
      <vt:lpstr>Application Approval/Rejection</vt:lpstr>
      <vt:lpstr>Membership Acceptance</vt:lpstr>
      <vt:lpstr>Change a Membership  Application Form</vt:lpstr>
      <vt:lpstr>Membership Payment</vt:lpstr>
      <vt:lpstr>Membership Certificate Order</vt:lpstr>
      <vt:lpstr>Example of the  Certificate Order Form</vt:lpstr>
      <vt:lpstr>Returning Certificates/Pins</vt:lpstr>
      <vt:lpstr>Clearing Unhandled Records</vt:lpstr>
      <vt:lpstr>Downloading Past  Certificate Orders</vt:lpstr>
      <vt:lpstr>Search for an  Individual Member</vt:lpstr>
      <vt:lpstr>Exporting Rosters</vt:lpstr>
      <vt:lpstr>MMS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ODK Membership management system (mms)</dc:title>
  <dc:creator>Timothy Reed</dc:creator>
  <cp:lastModifiedBy>Timothy Reed</cp:lastModifiedBy>
  <cp:revision>80</cp:revision>
  <cp:lastPrinted>2019-01-07T22:47:00Z</cp:lastPrinted>
  <dcterms:created xsi:type="dcterms:W3CDTF">2017-07-25T20:18:37Z</dcterms:created>
  <dcterms:modified xsi:type="dcterms:W3CDTF">2019-01-09T13:34:18Z</dcterms:modified>
</cp:coreProperties>
</file>