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handoutMasterIdLst>
    <p:handoutMasterId r:id="rId44"/>
  </p:handoutMasterIdLst>
  <p:sldIdLst>
    <p:sldId id="256" r:id="rId2"/>
    <p:sldId id="285" r:id="rId3"/>
    <p:sldId id="295" r:id="rId4"/>
    <p:sldId id="277" r:id="rId5"/>
    <p:sldId id="287" r:id="rId6"/>
    <p:sldId id="288" r:id="rId7"/>
    <p:sldId id="258" r:id="rId8"/>
    <p:sldId id="286" r:id="rId9"/>
    <p:sldId id="280" r:id="rId10"/>
    <p:sldId id="281" r:id="rId11"/>
    <p:sldId id="291" r:id="rId12"/>
    <p:sldId id="292" r:id="rId13"/>
    <p:sldId id="297" r:id="rId14"/>
    <p:sldId id="293" r:id="rId15"/>
    <p:sldId id="290" r:id="rId16"/>
    <p:sldId id="294" r:id="rId17"/>
    <p:sldId id="282" r:id="rId18"/>
    <p:sldId id="283" r:id="rId19"/>
    <p:sldId id="279" r:id="rId20"/>
    <p:sldId id="262" r:id="rId21"/>
    <p:sldId id="298" r:id="rId22"/>
    <p:sldId id="301" r:id="rId23"/>
    <p:sldId id="264" r:id="rId24"/>
    <p:sldId id="265" r:id="rId25"/>
    <p:sldId id="266" r:id="rId26"/>
    <p:sldId id="299" r:id="rId27"/>
    <p:sldId id="267" r:id="rId28"/>
    <p:sldId id="268" r:id="rId29"/>
    <p:sldId id="269" r:id="rId30"/>
    <p:sldId id="270" r:id="rId31"/>
    <p:sldId id="271" r:id="rId32"/>
    <p:sldId id="272" r:id="rId33"/>
    <p:sldId id="273" r:id="rId34"/>
    <p:sldId id="274" r:id="rId35"/>
    <p:sldId id="300" r:id="rId36"/>
    <p:sldId id="275" r:id="rId37"/>
    <p:sldId id="296" r:id="rId38"/>
    <p:sldId id="284" r:id="rId39"/>
    <p:sldId id="261" r:id="rId40"/>
    <p:sldId id="263" r:id="rId41"/>
    <p:sldId id="27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thy Reed" initials="TR" lastIdx="0" clrIdx="0">
    <p:extLst>
      <p:ext uri="{19B8F6BF-5375-455C-9EA6-DF929625EA0E}">
        <p15:presenceInfo xmlns:p15="http://schemas.microsoft.com/office/powerpoint/2012/main" userId="a401f25d2530bf8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AC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96395" autoAdjust="0"/>
  </p:normalViewPr>
  <p:slideViewPr>
    <p:cSldViewPr snapToGrid="0">
      <p:cViewPr varScale="1">
        <p:scale>
          <a:sx n="107" d="100"/>
          <a:sy n="107" d="100"/>
        </p:scale>
        <p:origin x="1074"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1B0ED9-04DD-48FB-9485-505DA9BAB0C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D727CE2-2B72-42CA-B8B2-E5DAE6F0982A}">
      <dgm:prSet phldrT="[Text]" custT="1"/>
      <dgm:spPr/>
      <dgm:t>
        <a:bodyPr/>
        <a:lstStyle/>
        <a:p>
          <a:r>
            <a:rPr lang="en-US" sz="2400" dirty="0">
              <a:latin typeface="Goudy Old Style" panose="02020502050305020303" pitchFamily="18" charset="0"/>
            </a:rPr>
            <a:t>Step 1: Preparation</a:t>
          </a:r>
        </a:p>
      </dgm:t>
    </dgm:pt>
    <dgm:pt modelId="{08AA7A16-5C91-4A77-B005-895695F9EB34}" type="parTrans" cxnId="{9B993726-B690-4416-8A71-8EEF545216A6}">
      <dgm:prSet/>
      <dgm:spPr/>
      <dgm:t>
        <a:bodyPr/>
        <a:lstStyle/>
        <a:p>
          <a:endParaRPr lang="en-US"/>
        </a:p>
      </dgm:t>
    </dgm:pt>
    <dgm:pt modelId="{76279CBD-FB95-4105-99F6-7E8803B05088}" type="sibTrans" cxnId="{9B993726-B690-4416-8A71-8EEF545216A6}">
      <dgm:prSet/>
      <dgm:spPr/>
      <dgm:t>
        <a:bodyPr/>
        <a:lstStyle/>
        <a:p>
          <a:endParaRPr lang="en-US"/>
        </a:p>
      </dgm:t>
    </dgm:pt>
    <dgm:pt modelId="{8E1CEBFB-004B-4930-9B05-1BA9EFD71EA2}">
      <dgm:prSet phldrT="[Text]" custT="1"/>
      <dgm:spPr/>
      <dgm:t>
        <a:bodyPr/>
        <a:lstStyle/>
        <a:p>
          <a:r>
            <a:rPr lang="en-US" sz="2400" dirty="0">
              <a:latin typeface="Goudy Old Style" panose="02020502050305020303" pitchFamily="18" charset="0"/>
            </a:rPr>
            <a:t>Step 2: Recruitment</a:t>
          </a:r>
        </a:p>
      </dgm:t>
    </dgm:pt>
    <dgm:pt modelId="{5F65D3B2-B385-42FC-BD3A-9700D16135D3}" type="parTrans" cxnId="{7851301F-F08F-4473-96BE-EFC524408F96}">
      <dgm:prSet/>
      <dgm:spPr/>
      <dgm:t>
        <a:bodyPr/>
        <a:lstStyle/>
        <a:p>
          <a:endParaRPr lang="en-US"/>
        </a:p>
      </dgm:t>
    </dgm:pt>
    <dgm:pt modelId="{BD0F130B-26AB-4868-A517-09C606D6B6B1}" type="sibTrans" cxnId="{7851301F-F08F-4473-96BE-EFC524408F96}">
      <dgm:prSet/>
      <dgm:spPr/>
      <dgm:t>
        <a:bodyPr/>
        <a:lstStyle/>
        <a:p>
          <a:endParaRPr lang="en-US"/>
        </a:p>
      </dgm:t>
    </dgm:pt>
    <dgm:pt modelId="{E3A2B83D-4306-406E-8A6A-105406CEC869}">
      <dgm:prSet phldrT="[Text]" custT="1"/>
      <dgm:spPr/>
      <dgm:t>
        <a:bodyPr/>
        <a:lstStyle/>
        <a:p>
          <a:r>
            <a:rPr lang="en-US" sz="1400" dirty="0">
              <a:latin typeface="Goudy Old Style" panose="02020502050305020303" pitchFamily="18" charset="0"/>
            </a:rPr>
            <a:t>Engage </a:t>
          </a:r>
          <a:r>
            <a:rPr lang="en-US" sz="1400" baseline="0" dirty="0">
              <a:latin typeface="Goudy Old Style" panose="02020502050305020303" pitchFamily="18" charset="0"/>
            </a:rPr>
            <a:t>Campus</a:t>
          </a:r>
          <a:r>
            <a:rPr lang="en-US" sz="1400" dirty="0">
              <a:latin typeface="Goudy Old Style" panose="02020502050305020303" pitchFamily="18" charset="0"/>
            </a:rPr>
            <a:t> Resources</a:t>
          </a:r>
        </a:p>
      </dgm:t>
    </dgm:pt>
    <dgm:pt modelId="{A21E9C3B-B1D7-4681-BE2E-C303F9F1E331}" type="parTrans" cxnId="{319E7820-2C59-4E26-896B-E16600CB6FAF}">
      <dgm:prSet/>
      <dgm:spPr/>
      <dgm:t>
        <a:bodyPr/>
        <a:lstStyle/>
        <a:p>
          <a:endParaRPr lang="en-US"/>
        </a:p>
      </dgm:t>
    </dgm:pt>
    <dgm:pt modelId="{1E866CDE-D783-4DA4-8029-EA839B36982F}" type="sibTrans" cxnId="{319E7820-2C59-4E26-896B-E16600CB6FAF}">
      <dgm:prSet/>
      <dgm:spPr/>
      <dgm:t>
        <a:bodyPr/>
        <a:lstStyle/>
        <a:p>
          <a:endParaRPr lang="en-US"/>
        </a:p>
      </dgm:t>
    </dgm:pt>
    <dgm:pt modelId="{8F01CFF9-72CF-49DE-B4FB-DE46FEAC8A27}">
      <dgm:prSet phldrT="[Text]" custT="1"/>
      <dgm:spPr/>
      <dgm:t>
        <a:bodyPr/>
        <a:lstStyle/>
        <a:p>
          <a:r>
            <a:rPr lang="en-US" sz="1400" dirty="0">
              <a:latin typeface="Goudy Old Style" panose="02020502050305020303" pitchFamily="18" charset="0"/>
            </a:rPr>
            <a:t>Conduct Information Sessions</a:t>
          </a:r>
        </a:p>
      </dgm:t>
    </dgm:pt>
    <dgm:pt modelId="{2D4D39F7-EA5A-47F7-A4F0-02A5772A4294}" type="parTrans" cxnId="{EDC9C562-3419-47A9-BAA3-421C5717BB60}">
      <dgm:prSet/>
      <dgm:spPr/>
      <dgm:t>
        <a:bodyPr/>
        <a:lstStyle/>
        <a:p>
          <a:endParaRPr lang="en-US"/>
        </a:p>
      </dgm:t>
    </dgm:pt>
    <dgm:pt modelId="{33D5F275-CF6B-4AF5-9588-3822FAB2A87B}" type="sibTrans" cxnId="{EDC9C562-3419-47A9-BAA3-421C5717BB60}">
      <dgm:prSet/>
      <dgm:spPr/>
      <dgm:t>
        <a:bodyPr/>
        <a:lstStyle/>
        <a:p>
          <a:endParaRPr lang="en-US"/>
        </a:p>
      </dgm:t>
    </dgm:pt>
    <dgm:pt modelId="{665D8818-0235-44F7-9048-28FACBEBDC0E}">
      <dgm:prSet phldrT="[Text]"/>
      <dgm:spPr/>
      <dgm:t>
        <a:bodyPr/>
        <a:lstStyle/>
        <a:p>
          <a:r>
            <a:rPr lang="en-US" dirty="0">
              <a:latin typeface="Goudy Old Style" panose="02020502050305020303" pitchFamily="18" charset="0"/>
            </a:rPr>
            <a:t>Step 3: Selection</a:t>
          </a:r>
        </a:p>
      </dgm:t>
    </dgm:pt>
    <dgm:pt modelId="{92F82660-3FAB-4200-9085-589D1DCD4B16}" type="parTrans" cxnId="{6A9CD54D-FBAF-46FA-A2C8-DE9B5532A544}">
      <dgm:prSet/>
      <dgm:spPr/>
      <dgm:t>
        <a:bodyPr/>
        <a:lstStyle/>
        <a:p>
          <a:endParaRPr lang="en-US"/>
        </a:p>
      </dgm:t>
    </dgm:pt>
    <dgm:pt modelId="{8A89C300-1934-436E-9918-91E4BDB0D8F8}" type="sibTrans" cxnId="{6A9CD54D-FBAF-46FA-A2C8-DE9B5532A544}">
      <dgm:prSet/>
      <dgm:spPr/>
      <dgm:t>
        <a:bodyPr/>
        <a:lstStyle/>
        <a:p>
          <a:endParaRPr lang="en-US"/>
        </a:p>
      </dgm:t>
    </dgm:pt>
    <dgm:pt modelId="{96FA77A6-6D05-4E44-9FC4-28A142842415}">
      <dgm:prSet phldrT="[Text]" custT="1"/>
      <dgm:spPr/>
      <dgm:t>
        <a:bodyPr/>
        <a:lstStyle/>
        <a:p>
          <a:r>
            <a:rPr lang="en-US" sz="1400" dirty="0">
              <a:latin typeface="Goudy Old Style" panose="02020502050305020303" pitchFamily="18" charset="0"/>
            </a:rPr>
            <a:t>Review Applications</a:t>
          </a:r>
        </a:p>
      </dgm:t>
    </dgm:pt>
    <dgm:pt modelId="{EE4E968E-C4A0-41C0-AC51-595FC88FE87F}" type="parTrans" cxnId="{9DB22A3E-3ABC-4F51-B5A5-F4BF6558C257}">
      <dgm:prSet/>
      <dgm:spPr/>
      <dgm:t>
        <a:bodyPr/>
        <a:lstStyle/>
        <a:p>
          <a:endParaRPr lang="en-US"/>
        </a:p>
      </dgm:t>
    </dgm:pt>
    <dgm:pt modelId="{EB54F927-8DB5-4C8E-B5C2-39EDB5B84D2A}" type="sibTrans" cxnId="{9DB22A3E-3ABC-4F51-B5A5-F4BF6558C257}">
      <dgm:prSet/>
      <dgm:spPr/>
      <dgm:t>
        <a:bodyPr/>
        <a:lstStyle/>
        <a:p>
          <a:endParaRPr lang="en-US"/>
        </a:p>
      </dgm:t>
    </dgm:pt>
    <dgm:pt modelId="{1513EC3F-63ED-45F3-BEEC-36A2F5AF2BFD}">
      <dgm:prSet phldrT="[Text]"/>
      <dgm:spPr/>
      <dgm:t>
        <a:bodyPr/>
        <a:lstStyle/>
        <a:p>
          <a:r>
            <a:rPr lang="en-US" dirty="0">
              <a:latin typeface="Goudy Old Style" panose="02020502050305020303" pitchFamily="18" charset="0"/>
            </a:rPr>
            <a:t>Step 4: Initiation</a:t>
          </a:r>
        </a:p>
      </dgm:t>
    </dgm:pt>
    <dgm:pt modelId="{753C7A8A-61AB-4F09-BB0D-983EE0CC63FA}" type="parTrans" cxnId="{419F3F86-640B-4304-90CC-3E41A46112AB}">
      <dgm:prSet/>
      <dgm:spPr/>
      <dgm:t>
        <a:bodyPr/>
        <a:lstStyle/>
        <a:p>
          <a:endParaRPr lang="en-US"/>
        </a:p>
      </dgm:t>
    </dgm:pt>
    <dgm:pt modelId="{ECF02E99-F528-4CEB-A5C7-449CE2FBE3C8}" type="sibTrans" cxnId="{419F3F86-640B-4304-90CC-3E41A46112AB}">
      <dgm:prSet/>
      <dgm:spPr/>
      <dgm:t>
        <a:bodyPr/>
        <a:lstStyle/>
        <a:p>
          <a:endParaRPr lang="en-US"/>
        </a:p>
      </dgm:t>
    </dgm:pt>
    <dgm:pt modelId="{961F7DAE-EF87-47BA-8441-FA6B75CEFB53}">
      <dgm:prSet phldrT="[Text]" custT="1"/>
      <dgm:spPr/>
      <dgm:t>
        <a:bodyPr/>
        <a:lstStyle/>
        <a:p>
          <a:r>
            <a:rPr lang="en-US" sz="1400" dirty="0">
              <a:latin typeface="Goudy Old Style" panose="02020502050305020303" pitchFamily="18" charset="0"/>
            </a:rPr>
            <a:t>Implement Marketing Plan</a:t>
          </a:r>
        </a:p>
      </dgm:t>
    </dgm:pt>
    <dgm:pt modelId="{AA8C6C84-0385-42FF-B413-71E217DC53C2}" type="parTrans" cxnId="{A2ACBBE7-E4D3-4378-9E9B-28ABEF1A6B69}">
      <dgm:prSet/>
      <dgm:spPr/>
      <dgm:t>
        <a:bodyPr/>
        <a:lstStyle/>
        <a:p>
          <a:endParaRPr lang="en-US"/>
        </a:p>
      </dgm:t>
    </dgm:pt>
    <dgm:pt modelId="{9DAA5250-347B-4792-87C6-E8F68867CD82}" type="sibTrans" cxnId="{A2ACBBE7-E4D3-4378-9E9B-28ABEF1A6B69}">
      <dgm:prSet/>
      <dgm:spPr/>
      <dgm:t>
        <a:bodyPr/>
        <a:lstStyle/>
        <a:p>
          <a:endParaRPr lang="en-US"/>
        </a:p>
      </dgm:t>
    </dgm:pt>
    <dgm:pt modelId="{41B30E3B-F88E-4F85-B35F-838496B6FE82}">
      <dgm:prSet phldrT="[Text]" custT="1"/>
      <dgm:spPr/>
      <dgm:t>
        <a:bodyPr/>
        <a:lstStyle/>
        <a:p>
          <a:r>
            <a:rPr lang="en-US" sz="1400" dirty="0">
              <a:latin typeface="Goudy Old Style" panose="02020502050305020303" pitchFamily="18" charset="0"/>
            </a:rPr>
            <a:t>Engage First-Year Students and Potential Members in Signature Programs</a:t>
          </a:r>
        </a:p>
      </dgm:t>
    </dgm:pt>
    <dgm:pt modelId="{DCFB56DB-07D1-420E-A4DB-AADB75051793}" type="parTrans" cxnId="{895C70E7-90DC-4ED3-8C5C-21426DA5DCDC}">
      <dgm:prSet/>
      <dgm:spPr/>
      <dgm:t>
        <a:bodyPr/>
        <a:lstStyle/>
        <a:p>
          <a:endParaRPr lang="en-US"/>
        </a:p>
      </dgm:t>
    </dgm:pt>
    <dgm:pt modelId="{AF93C98F-BFD0-4472-8394-94876CC2411A}" type="sibTrans" cxnId="{895C70E7-90DC-4ED3-8C5C-21426DA5DCDC}">
      <dgm:prSet/>
      <dgm:spPr/>
      <dgm:t>
        <a:bodyPr/>
        <a:lstStyle/>
        <a:p>
          <a:endParaRPr lang="en-US"/>
        </a:p>
      </dgm:t>
    </dgm:pt>
    <dgm:pt modelId="{44247092-B047-4EDD-A70D-800847B7377F}">
      <dgm:prSet phldrT="[Text]"/>
      <dgm:spPr/>
      <dgm:t>
        <a:bodyPr/>
        <a:lstStyle/>
        <a:p>
          <a:endParaRPr lang="en-US" sz="3000" dirty="0">
            <a:latin typeface="Goudy Old Style" panose="02020502050305020303" pitchFamily="18" charset="0"/>
          </a:endParaRPr>
        </a:p>
      </dgm:t>
    </dgm:pt>
    <dgm:pt modelId="{63F265A8-84F2-45D2-92E4-2940088C91CF}" type="parTrans" cxnId="{9A009BEC-4F5B-4260-ABB3-3CA2395A688F}">
      <dgm:prSet/>
      <dgm:spPr/>
      <dgm:t>
        <a:bodyPr/>
        <a:lstStyle/>
        <a:p>
          <a:endParaRPr lang="en-US"/>
        </a:p>
      </dgm:t>
    </dgm:pt>
    <dgm:pt modelId="{3756CFCE-B9BF-4EFB-89DC-965059C1BDC1}" type="sibTrans" cxnId="{9A009BEC-4F5B-4260-ABB3-3CA2395A688F}">
      <dgm:prSet/>
      <dgm:spPr/>
      <dgm:t>
        <a:bodyPr/>
        <a:lstStyle/>
        <a:p>
          <a:endParaRPr lang="en-US"/>
        </a:p>
      </dgm:t>
    </dgm:pt>
    <dgm:pt modelId="{9C03D1CB-1912-48B3-83EF-CED63F31AA07}">
      <dgm:prSet phldrT="[Text]" custT="1"/>
      <dgm:spPr/>
      <dgm:t>
        <a:bodyPr/>
        <a:lstStyle/>
        <a:p>
          <a:r>
            <a:rPr lang="en-US" sz="1400" dirty="0">
              <a:latin typeface="Goudy Old Style" panose="02020502050305020303" pitchFamily="18" charset="0"/>
            </a:rPr>
            <a:t>Seek Nominations from Faculty/Staff</a:t>
          </a:r>
        </a:p>
      </dgm:t>
    </dgm:pt>
    <dgm:pt modelId="{D0BB2780-D7E5-48FE-BE74-AFBAE69D61A3}" type="parTrans" cxnId="{CCDF627B-0FC4-44D3-AF91-C0DC1585C39B}">
      <dgm:prSet/>
      <dgm:spPr/>
      <dgm:t>
        <a:bodyPr/>
        <a:lstStyle/>
        <a:p>
          <a:endParaRPr lang="en-US"/>
        </a:p>
      </dgm:t>
    </dgm:pt>
    <dgm:pt modelId="{4A97321C-019E-4C20-AD15-BE0E3503C11E}" type="sibTrans" cxnId="{CCDF627B-0FC4-44D3-AF91-C0DC1585C39B}">
      <dgm:prSet/>
      <dgm:spPr/>
      <dgm:t>
        <a:bodyPr/>
        <a:lstStyle/>
        <a:p>
          <a:endParaRPr lang="en-US"/>
        </a:p>
      </dgm:t>
    </dgm:pt>
    <dgm:pt modelId="{3613EB7C-FEF7-48DE-A61E-9146BABCB6DB}">
      <dgm:prSet custT="1"/>
      <dgm:spPr/>
      <dgm:t>
        <a:bodyPr/>
        <a:lstStyle/>
        <a:p>
          <a:pPr algn="l"/>
          <a:r>
            <a:rPr lang="en-US" sz="1400" dirty="0">
              <a:latin typeface="Goudy Old Style" panose="02020502050305020303" pitchFamily="18" charset="0"/>
            </a:rPr>
            <a:t>Set a Goal for New Members</a:t>
          </a:r>
        </a:p>
      </dgm:t>
    </dgm:pt>
    <dgm:pt modelId="{F7AE7C31-E97E-41D0-A68A-E06958F4F848}" type="parTrans" cxnId="{8B078351-4741-457B-85CE-724D25C0D996}">
      <dgm:prSet/>
      <dgm:spPr/>
      <dgm:t>
        <a:bodyPr/>
        <a:lstStyle/>
        <a:p>
          <a:endParaRPr lang="en-US"/>
        </a:p>
      </dgm:t>
    </dgm:pt>
    <dgm:pt modelId="{0E79BBB1-7401-4A00-BA26-8C1DE4CF8924}" type="sibTrans" cxnId="{8B078351-4741-457B-85CE-724D25C0D996}">
      <dgm:prSet/>
      <dgm:spPr/>
      <dgm:t>
        <a:bodyPr/>
        <a:lstStyle/>
        <a:p>
          <a:endParaRPr lang="en-US"/>
        </a:p>
      </dgm:t>
    </dgm:pt>
    <dgm:pt modelId="{C7B5FF2E-DB02-4AB1-954F-C6D7054C95A0}">
      <dgm:prSet custT="1"/>
      <dgm:spPr/>
      <dgm:t>
        <a:bodyPr/>
        <a:lstStyle/>
        <a:p>
          <a:pPr algn="l"/>
          <a:r>
            <a:rPr lang="en-US" sz="1400" dirty="0">
              <a:latin typeface="Goudy Old Style" panose="02020502050305020303" pitchFamily="18" charset="0"/>
            </a:rPr>
            <a:t>Establish a Recruitment Calendar</a:t>
          </a:r>
        </a:p>
      </dgm:t>
    </dgm:pt>
    <dgm:pt modelId="{CE29C03C-2E44-431B-8A02-85FE0733780E}" type="parTrans" cxnId="{E0BC030A-D772-4FE6-BA38-9C741495C104}">
      <dgm:prSet/>
      <dgm:spPr/>
      <dgm:t>
        <a:bodyPr/>
        <a:lstStyle/>
        <a:p>
          <a:endParaRPr lang="en-US"/>
        </a:p>
      </dgm:t>
    </dgm:pt>
    <dgm:pt modelId="{3AFE9418-7016-4FFB-BD54-968A681582C9}" type="sibTrans" cxnId="{E0BC030A-D772-4FE6-BA38-9C741495C104}">
      <dgm:prSet/>
      <dgm:spPr/>
      <dgm:t>
        <a:bodyPr/>
        <a:lstStyle/>
        <a:p>
          <a:endParaRPr lang="en-US"/>
        </a:p>
      </dgm:t>
    </dgm:pt>
    <dgm:pt modelId="{60CB66C8-0BB4-4703-B8F5-6F284326D2AB}">
      <dgm:prSet custT="1"/>
      <dgm:spPr/>
      <dgm:t>
        <a:bodyPr/>
        <a:lstStyle/>
        <a:p>
          <a:pPr algn="l"/>
          <a:r>
            <a:rPr lang="en-US" sz="1400" dirty="0">
              <a:latin typeface="Goudy Old Style" panose="02020502050305020303" pitchFamily="18" charset="0"/>
            </a:rPr>
            <a:t>Consider the National Invitation to Membership Program</a:t>
          </a:r>
        </a:p>
      </dgm:t>
    </dgm:pt>
    <dgm:pt modelId="{D84E83A3-1122-474F-901B-2B2781BBDA29}" type="parTrans" cxnId="{AC466063-0343-499E-8805-13F9F6375957}">
      <dgm:prSet/>
      <dgm:spPr/>
      <dgm:t>
        <a:bodyPr/>
        <a:lstStyle/>
        <a:p>
          <a:endParaRPr lang="en-US"/>
        </a:p>
      </dgm:t>
    </dgm:pt>
    <dgm:pt modelId="{6C975771-B26D-4F51-90EE-274D3B0034D8}" type="sibTrans" cxnId="{AC466063-0343-499E-8805-13F9F6375957}">
      <dgm:prSet/>
      <dgm:spPr/>
      <dgm:t>
        <a:bodyPr/>
        <a:lstStyle/>
        <a:p>
          <a:endParaRPr lang="en-US"/>
        </a:p>
      </dgm:t>
    </dgm:pt>
    <dgm:pt modelId="{5342138D-23F8-4EF1-9A48-1F4AB1929C8B}">
      <dgm:prSet custT="1"/>
      <dgm:spPr/>
      <dgm:t>
        <a:bodyPr/>
        <a:lstStyle/>
        <a:p>
          <a:pPr algn="l"/>
          <a:r>
            <a:rPr lang="en-US" sz="1400" dirty="0">
              <a:latin typeface="Goudy Old Style" panose="02020502050305020303" pitchFamily="18" charset="0"/>
            </a:rPr>
            <a:t>Develop Marketing Materials</a:t>
          </a:r>
        </a:p>
      </dgm:t>
    </dgm:pt>
    <dgm:pt modelId="{209BD385-D1DF-4B4A-8236-2CF2D3856DBB}" type="parTrans" cxnId="{8E2DEED3-5201-4D49-8A85-9EB91FE2E1DA}">
      <dgm:prSet/>
      <dgm:spPr/>
      <dgm:t>
        <a:bodyPr/>
        <a:lstStyle/>
        <a:p>
          <a:endParaRPr lang="en-US"/>
        </a:p>
      </dgm:t>
    </dgm:pt>
    <dgm:pt modelId="{3E262563-6058-479E-AD12-61E9DD4DFFB6}" type="sibTrans" cxnId="{8E2DEED3-5201-4D49-8A85-9EB91FE2E1DA}">
      <dgm:prSet/>
      <dgm:spPr/>
      <dgm:t>
        <a:bodyPr/>
        <a:lstStyle/>
        <a:p>
          <a:endParaRPr lang="en-US"/>
        </a:p>
      </dgm:t>
    </dgm:pt>
    <dgm:pt modelId="{C46FDA68-99F2-4651-91B8-A2EB23BF9096}">
      <dgm:prSet custT="1"/>
      <dgm:spPr/>
      <dgm:t>
        <a:bodyPr/>
        <a:lstStyle/>
        <a:p>
          <a:pPr algn="l"/>
          <a:r>
            <a:rPr lang="en-US" sz="1400" dirty="0">
              <a:latin typeface="Goudy Old Style" panose="02020502050305020303" pitchFamily="18" charset="0"/>
            </a:rPr>
            <a:t>Set Up Application in MMS</a:t>
          </a:r>
        </a:p>
      </dgm:t>
    </dgm:pt>
    <dgm:pt modelId="{6070D57D-ED8D-42FA-9EF8-1586156E9E23}" type="parTrans" cxnId="{097AA7D6-7BE8-4475-8773-67525C3F05C3}">
      <dgm:prSet/>
      <dgm:spPr/>
      <dgm:t>
        <a:bodyPr/>
        <a:lstStyle/>
        <a:p>
          <a:endParaRPr lang="en-US"/>
        </a:p>
      </dgm:t>
    </dgm:pt>
    <dgm:pt modelId="{085E5252-489E-429E-B2EE-D886D9D04A42}" type="sibTrans" cxnId="{097AA7D6-7BE8-4475-8773-67525C3F05C3}">
      <dgm:prSet/>
      <dgm:spPr/>
      <dgm:t>
        <a:bodyPr/>
        <a:lstStyle/>
        <a:p>
          <a:endParaRPr lang="en-US"/>
        </a:p>
      </dgm:t>
    </dgm:pt>
    <dgm:pt modelId="{A5D82F37-D971-4EA5-8746-588FAC305C76}">
      <dgm:prSet custT="1"/>
      <dgm:spPr/>
      <dgm:t>
        <a:bodyPr/>
        <a:lstStyle/>
        <a:p>
          <a:pPr algn="l"/>
          <a:r>
            <a:rPr lang="en-US" sz="1400" dirty="0">
              <a:latin typeface="Goudy Old Style" panose="02020502050305020303" pitchFamily="18" charset="0"/>
            </a:rPr>
            <a:t>Attend Recruitment Webinar</a:t>
          </a:r>
        </a:p>
      </dgm:t>
    </dgm:pt>
    <dgm:pt modelId="{8643CBFB-63F7-4CED-941D-1FE77A595114}" type="sibTrans" cxnId="{8E3BF8A4-5102-42FA-AB2D-EEA482E20D77}">
      <dgm:prSet/>
      <dgm:spPr/>
      <dgm:t>
        <a:bodyPr/>
        <a:lstStyle/>
        <a:p>
          <a:endParaRPr lang="en-US"/>
        </a:p>
      </dgm:t>
    </dgm:pt>
    <dgm:pt modelId="{5386F0D2-9E85-4283-ABB5-280B4524AFA8}" type="parTrans" cxnId="{8E3BF8A4-5102-42FA-AB2D-EEA482E20D77}">
      <dgm:prSet/>
      <dgm:spPr/>
      <dgm:t>
        <a:bodyPr/>
        <a:lstStyle/>
        <a:p>
          <a:endParaRPr lang="en-US"/>
        </a:p>
      </dgm:t>
    </dgm:pt>
    <dgm:pt modelId="{81F2379C-B9F4-4F3E-A29F-2CC08A74C6BA}">
      <dgm:prSet custT="1"/>
      <dgm:spPr/>
      <dgm:t>
        <a:bodyPr/>
        <a:lstStyle/>
        <a:p>
          <a:pPr algn="l"/>
          <a:r>
            <a:rPr lang="en-US" sz="1400" dirty="0">
              <a:latin typeface="Goudy Old Style" panose="02020502050305020303" pitchFamily="18" charset="0"/>
            </a:rPr>
            <a:t>Create </a:t>
          </a:r>
          <a:r>
            <a:rPr lang="en-US" sz="1400" baseline="0" dirty="0">
              <a:latin typeface="Goudy Old Style" panose="02020502050305020303" pitchFamily="18" charset="0"/>
            </a:rPr>
            <a:t>Recruitment</a:t>
          </a:r>
          <a:r>
            <a:rPr lang="en-US" sz="1400" dirty="0">
              <a:latin typeface="Goudy Old Style" panose="02020502050305020303" pitchFamily="18" charset="0"/>
            </a:rPr>
            <a:t> Team</a:t>
          </a:r>
        </a:p>
      </dgm:t>
    </dgm:pt>
    <dgm:pt modelId="{7913224B-0398-4156-9956-70CE45EF3D50}" type="parTrans" cxnId="{D24BE530-8BB2-4831-9063-97E4A1440AF1}">
      <dgm:prSet/>
      <dgm:spPr/>
      <dgm:t>
        <a:bodyPr/>
        <a:lstStyle/>
        <a:p>
          <a:endParaRPr lang="en-US"/>
        </a:p>
      </dgm:t>
    </dgm:pt>
    <dgm:pt modelId="{B6399934-35D6-430D-ADAC-1B510A33E2FB}" type="sibTrans" cxnId="{D24BE530-8BB2-4831-9063-97E4A1440AF1}">
      <dgm:prSet/>
      <dgm:spPr/>
      <dgm:t>
        <a:bodyPr/>
        <a:lstStyle/>
        <a:p>
          <a:endParaRPr lang="en-US"/>
        </a:p>
      </dgm:t>
    </dgm:pt>
    <dgm:pt modelId="{40DC3AAA-2435-40EE-BA0C-A36285B430B2}">
      <dgm:prSet phldrT="[Text]" custT="1"/>
      <dgm:spPr/>
      <dgm:t>
        <a:bodyPr/>
        <a:lstStyle/>
        <a:p>
          <a:r>
            <a:rPr lang="en-US" sz="1400" dirty="0">
              <a:latin typeface="Goudy Old Style" panose="02020502050305020303" pitchFamily="18" charset="0"/>
            </a:rPr>
            <a:t>Vote on Members at a Circle Selection Meeting</a:t>
          </a:r>
        </a:p>
      </dgm:t>
    </dgm:pt>
    <dgm:pt modelId="{01B0B14E-252F-4531-88E3-130AA509D2F5}" type="parTrans" cxnId="{E809182C-B0CD-4977-A8A7-2101E0DF07D4}">
      <dgm:prSet/>
      <dgm:spPr/>
      <dgm:t>
        <a:bodyPr/>
        <a:lstStyle/>
        <a:p>
          <a:endParaRPr lang="en-US"/>
        </a:p>
      </dgm:t>
    </dgm:pt>
    <dgm:pt modelId="{4283ABF2-6E4B-4900-87A7-3F805B319718}" type="sibTrans" cxnId="{E809182C-B0CD-4977-A8A7-2101E0DF07D4}">
      <dgm:prSet/>
      <dgm:spPr/>
      <dgm:t>
        <a:bodyPr/>
        <a:lstStyle/>
        <a:p>
          <a:endParaRPr lang="en-US"/>
        </a:p>
      </dgm:t>
    </dgm:pt>
    <dgm:pt modelId="{2FA7AEFF-68BC-45D8-801E-3EBBAEFAC1F1}">
      <dgm:prSet phldrT="[Text]" custT="1"/>
      <dgm:spPr/>
      <dgm:t>
        <a:bodyPr/>
        <a:lstStyle/>
        <a:p>
          <a:r>
            <a:rPr lang="en-US" sz="1400" dirty="0">
              <a:latin typeface="Goudy Old Style" panose="02020502050305020303" pitchFamily="18" charset="0"/>
            </a:rPr>
            <a:t>Conduct a Tapping Ceremony</a:t>
          </a:r>
        </a:p>
      </dgm:t>
    </dgm:pt>
    <dgm:pt modelId="{B0EE377D-0DC6-4FA1-83D2-BA5E133E462C}" type="parTrans" cxnId="{17DF90BA-78D4-4EB2-9CBB-CC46F243F3A0}">
      <dgm:prSet/>
      <dgm:spPr/>
      <dgm:t>
        <a:bodyPr/>
        <a:lstStyle/>
        <a:p>
          <a:endParaRPr lang="en-US"/>
        </a:p>
      </dgm:t>
    </dgm:pt>
    <dgm:pt modelId="{AA4E61D6-1EA1-493F-9F61-C857F18AB0A2}" type="sibTrans" cxnId="{17DF90BA-78D4-4EB2-9CBB-CC46F243F3A0}">
      <dgm:prSet/>
      <dgm:spPr/>
      <dgm:t>
        <a:bodyPr/>
        <a:lstStyle/>
        <a:p>
          <a:endParaRPr lang="en-US"/>
        </a:p>
      </dgm:t>
    </dgm:pt>
    <dgm:pt modelId="{E4D60208-93AF-485C-8A69-72DF59FE0358}">
      <dgm:prSet phldrT="[Text]" custT="1"/>
      <dgm:spPr/>
      <dgm:t>
        <a:bodyPr/>
        <a:lstStyle/>
        <a:p>
          <a:r>
            <a:rPr lang="en-US" sz="1400" dirty="0">
              <a:latin typeface="Goudy Old Style" panose="02020502050305020303" pitchFamily="18" charset="0"/>
            </a:rPr>
            <a:t>Accept/Reject Applications</a:t>
          </a:r>
        </a:p>
      </dgm:t>
    </dgm:pt>
    <dgm:pt modelId="{1957CD93-A632-4D11-B46C-51D24D8C4588}" type="parTrans" cxnId="{64302698-49F2-4D78-AEC2-47132003C3F5}">
      <dgm:prSet/>
      <dgm:spPr/>
      <dgm:t>
        <a:bodyPr/>
        <a:lstStyle/>
        <a:p>
          <a:endParaRPr lang="en-US"/>
        </a:p>
      </dgm:t>
    </dgm:pt>
    <dgm:pt modelId="{75263C70-73E3-446E-B10A-354DC8CF3303}" type="sibTrans" cxnId="{64302698-49F2-4D78-AEC2-47132003C3F5}">
      <dgm:prSet/>
      <dgm:spPr/>
      <dgm:t>
        <a:bodyPr/>
        <a:lstStyle/>
        <a:p>
          <a:endParaRPr lang="en-US"/>
        </a:p>
      </dgm:t>
    </dgm:pt>
    <dgm:pt modelId="{EC2F4800-743D-43FF-B839-19DA17043BF6}">
      <dgm:prSet phldrT="[Text]" custT="1"/>
      <dgm:spPr/>
      <dgm:t>
        <a:bodyPr/>
        <a:lstStyle/>
        <a:p>
          <a:r>
            <a:rPr lang="en-US" sz="1400" dirty="0">
              <a:latin typeface="Goudy Old Style" panose="02020502050305020303" pitchFamily="18" charset="0"/>
            </a:rPr>
            <a:t>Coordinate Membership Fee Payment</a:t>
          </a:r>
        </a:p>
      </dgm:t>
    </dgm:pt>
    <dgm:pt modelId="{35EF5181-A93B-440C-8CE3-2AE750310AF4}" type="parTrans" cxnId="{BA90569E-6252-4A8C-843F-34E264DA2B52}">
      <dgm:prSet/>
      <dgm:spPr/>
      <dgm:t>
        <a:bodyPr/>
        <a:lstStyle/>
        <a:p>
          <a:endParaRPr lang="en-US"/>
        </a:p>
      </dgm:t>
    </dgm:pt>
    <dgm:pt modelId="{F5F5ADA2-4B48-49E6-86A8-5CFF5D1F1864}" type="sibTrans" cxnId="{BA90569E-6252-4A8C-843F-34E264DA2B52}">
      <dgm:prSet/>
      <dgm:spPr/>
      <dgm:t>
        <a:bodyPr/>
        <a:lstStyle/>
        <a:p>
          <a:endParaRPr lang="en-US"/>
        </a:p>
      </dgm:t>
    </dgm:pt>
    <dgm:pt modelId="{B0A54B3D-9E33-4893-B8A9-57242AE31C22}">
      <dgm:prSet phldrT="[Text]" custT="1"/>
      <dgm:spPr/>
      <dgm:t>
        <a:bodyPr/>
        <a:lstStyle/>
        <a:p>
          <a:r>
            <a:rPr lang="en-US" sz="1400" dirty="0">
              <a:latin typeface="Goudy Old Style" panose="02020502050305020303" pitchFamily="18" charset="0"/>
            </a:rPr>
            <a:t>Complete Membership Order Online</a:t>
          </a:r>
        </a:p>
      </dgm:t>
    </dgm:pt>
    <dgm:pt modelId="{D74BEB98-61CE-4A2B-8B2C-B612DE143625}" type="parTrans" cxnId="{DE6ABF60-B99F-4540-AD87-2B61F11236EE}">
      <dgm:prSet/>
      <dgm:spPr/>
      <dgm:t>
        <a:bodyPr/>
        <a:lstStyle/>
        <a:p>
          <a:endParaRPr lang="en-US"/>
        </a:p>
      </dgm:t>
    </dgm:pt>
    <dgm:pt modelId="{FA19AD08-059F-4772-948B-EDCE32BCBD61}" type="sibTrans" cxnId="{DE6ABF60-B99F-4540-AD87-2B61F11236EE}">
      <dgm:prSet/>
      <dgm:spPr/>
      <dgm:t>
        <a:bodyPr/>
        <a:lstStyle/>
        <a:p>
          <a:endParaRPr lang="en-US"/>
        </a:p>
      </dgm:t>
    </dgm:pt>
    <dgm:pt modelId="{8CD1C6CB-BE61-4927-91BE-072648C7C663}">
      <dgm:prSet custT="1"/>
      <dgm:spPr/>
      <dgm:t>
        <a:bodyPr/>
        <a:lstStyle/>
        <a:p>
          <a:pPr algn="l"/>
          <a:r>
            <a:rPr lang="en-US" sz="1400" dirty="0">
              <a:latin typeface="Goudy Old Style" panose="02020502050305020303" pitchFamily="18" charset="0"/>
            </a:rPr>
            <a:t>Determine Selection/Criteria Scoring</a:t>
          </a:r>
        </a:p>
      </dgm:t>
    </dgm:pt>
    <dgm:pt modelId="{7C7B854A-5890-481C-BD28-8C588B0D2438}" type="parTrans" cxnId="{1169A405-D1B8-44A6-8C26-53A460138035}">
      <dgm:prSet/>
      <dgm:spPr/>
      <dgm:t>
        <a:bodyPr/>
        <a:lstStyle/>
        <a:p>
          <a:endParaRPr lang="en-US"/>
        </a:p>
      </dgm:t>
    </dgm:pt>
    <dgm:pt modelId="{F8186A35-BF9A-40DF-921E-DB1D5778AB7C}" type="sibTrans" cxnId="{1169A405-D1B8-44A6-8C26-53A460138035}">
      <dgm:prSet/>
      <dgm:spPr/>
      <dgm:t>
        <a:bodyPr/>
        <a:lstStyle/>
        <a:p>
          <a:endParaRPr lang="en-US"/>
        </a:p>
      </dgm:t>
    </dgm:pt>
    <dgm:pt modelId="{5766314C-A6F3-4971-B4E0-93D75D348881}">
      <dgm:prSet custT="1"/>
      <dgm:spPr/>
      <dgm:t>
        <a:bodyPr/>
        <a:lstStyle/>
        <a:p>
          <a:r>
            <a:rPr lang="en-US" sz="1400" dirty="0">
              <a:latin typeface="Goudy Old Style" panose="02020502050305020303" pitchFamily="18" charset="0"/>
            </a:rPr>
            <a:t>Plan Initiation Ceremony</a:t>
          </a:r>
        </a:p>
      </dgm:t>
    </dgm:pt>
    <dgm:pt modelId="{2A58A04A-A353-4D45-B33A-F05F49E2C7AF}" type="parTrans" cxnId="{EE78D403-881A-4CBA-8D5B-91BBA679F576}">
      <dgm:prSet/>
      <dgm:spPr/>
      <dgm:t>
        <a:bodyPr/>
        <a:lstStyle/>
        <a:p>
          <a:endParaRPr lang="en-US"/>
        </a:p>
      </dgm:t>
    </dgm:pt>
    <dgm:pt modelId="{6910A9DC-987A-4F66-BD54-18CE7595D5D4}" type="sibTrans" cxnId="{EE78D403-881A-4CBA-8D5B-91BBA679F576}">
      <dgm:prSet/>
      <dgm:spPr/>
      <dgm:t>
        <a:bodyPr/>
        <a:lstStyle/>
        <a:p>
          <a:endParaRPr lang="en-US"/>
        </a:p>
      </dgm:t>
    </dgm:pt>
    <dgm:pt modelId="{EFB38D9F-5A7E-4AD0-BA22-7752731DB8D7}">
      <dgm:prSet custT="1"/>
      <dgm:spPr/>
      <dgm:t>
        <a:bodyPr/>
        <a:lstStyle/>
        <a:p>
          <a:r>
            <a:rPr lang="en-US" sz="1400" dirty="0">
              <a:latin typeface="Goudy Old Style" panose="02020502050305020303" pitchFamily="18" charset="0"/>
            </a:rPr>
            <a:t>Invite Families, Friends, Campus Community</a:t>
          </a:r>
        </a:p>
      </dgm:t>
    </dgm:pt>
    <dgm:pt modelId="{C698CF78-1286-4C92-83B1-4AF4F6A0789F}" type="parTrans" cxnId="{81DFF470-1EC9-4BED-8982-8996EA34A3BB}">
      <dgm:prSet/>
      <dgm:spPr/>
      <dgm:t>
        <a:bodyPr/>
        <a:lstStyle/>
        <a:p>
          <a:endParaRPr lang="en-US"/>
        </a:p>
      </dgm:t>
    </dgm:pt>
    <dgm:pt modelId="{BA56958F-DEBA-40B4-88AE-A744F2A6E2F4}" type="sibTrans" cxnId="{81DFF470-1EC9-4BED-8982-8996EA34A3BB}">
      <dgm:prSet/>
      <dgm:spPr/>
      <dgm:t>
        <a:bodyPr/>
        <a:lstStyle/>
        <a:p>
          <a:endParaRPr lang="en-US"/>
        </a:p>
      </dgm:t>
    </dgm:pt>
    <dgm:pt modelId="{CC2447C9-B157-4D1F-A80A-71FCF8873C9E}">
      <dgm:prSet custT="1"/>
      <dgm:spPr/>
      <dgm:t>
        <a:bodyPr/>
        <a:lstStyle/>
        <a:p>
          <a:r>
            <a:rPr lang="en-US" sz="1400" dirty="0">
              <a:latin typeface="Goudy Old Style" panose="02020502050305020303" pitchFamily="18" charset="0"/>
            </a:rPr>
            <a:t>Engage a Keynote Speaker</a:t>
          </a:r>
        </a:p>
      </dgm:t>
    </dgm:pt>
    <dgm:pt modelId="{1C03AAE7-3037-466F-9E1F-3C183B4C5DFC}" type="parTrans" cxnId="{09FB8FE7-5D44-4D60-9976-788DFB6EED95}">
      <dgm:prSet/>
      <dgm:spPr/>
      <dgm:t>
        <a:bodyPr/>
        <a:lstStyle/>
        <a:p>
          <a:endParaRPr lang="en-US"/>
        </a:p>
      </dgm:t>
    </dgm:pt>
    <dgm:pt modelId="{B3BE644B-DF16-4045-AE73-9EB122F11AB6}" type="sibTrans" cxnId="{09FB8FE7-5D44-4D60-9976-788DFB6EED95}">
      <dgm:prSet/>
      <dgm:spPr/>
      <dgm:t>
        <a:bodyPr/>
        <a:lstStyle/>
        <a:p>
          <a:endParaRPr lang="en-US"/>
        </a:p>
      </dgm:t>
    </dgm:pt>
    <dgm:pt modelId="{17496F12-4566-49B8-A446-6344BD23C638}">
      <dgm:prSet custT="1"/>
      <dgm:spPr/>
      <dgm:t>
        <a:bodyPr/>
        <a:lstStyle/>
        <a:p>
          <a:r>
            <a:rPr lang="en-US" sz="1400" dirty="0">
              <a:latin typeface="Goudy Old Style" panose="02020502050305020303" pitchFamily="18" charset="0"/>
            </a:rPr>
            <a:t>Test Technology Well in Advance</a:t>
          </a:r>
        </a:p>
      </dgm:t>
    </dgm:pt>
    <dgm:pt modelId="{EE77B805-C6C9-4F91-812A-631676C52052}" type="parTrans" cxnId="{17FF9A67-3C4F-4732-AF3F-B68FA88FEFA7}">
      <dgm:prSet/>
      <dgm:spPr/>
      <dgm:t>
        <a:bodyPr/>
        <a:lstStyle/>
        <a:p>
          <a:endParaRPr lang="en-US"/>
        </a:p>
      </dgm:t>
    </dgm:pt>
    <dgm:pt modelId="{07788EB5-6DA1-494C-B9F8-725A76A18961}" type="sibTrans" cxnId="{17FF9A67-3C4F-4732-AF3F-B68FA88FEFA7}">
      <dgm:prSet/>
      <dgm:spPr/>
      <dgm:t>
        <a:bodyPr/>
        <a:lstStyle/>
        <a:p>
          <a:endParaRPr lang="en-US"/>
        </a:p>
      </dgm:t>
    </dgm:pt>
    <dgm:pt modelId="{5DEEC602-67E8-4FED-BD2B-7AB7D67E68BD}">
      <dgm:prSet custT="1"/>
      <dgm:spPr/>
      <dgm:t>
        <a:bodyPr/>
        <a:lstStyle/>
        <a:p>
          <a:r>
            <a:rPr lang="en-US" sz="1400" dirty="0">
              <a:latin typeface="Goudy Old Style" panose="02020502050305020303" pitchFamily="18" charset="0"/>
            </a:rPr>
            <a:t>Conduct the Ceremony</a:t>
          </a:r>
        </a:p>
      </dgm:t>
    </dgm:pt>
    <dgm:pt modelId="{47D9A4CE-A520-4BD9-A32D-B83312BA642A}" type="parTrans" cxnId="{9CBE69FF-0753-483D-832A-C79297F72BEA}">
      <dgm:prSet/>
      <dgm:spPr/>
      <dgm:t>
        <a:bodyPr/>
        <a:lstStyle/>
        <a:p>
          <a:endParaRPr lang="en-US"/>
        </a:p>
      </dgm:t>
    </dgm:pt>
    <dgm:pt modelId="{15BA0DEA-ED5C-43C0-A0E7-9DF33B6C1F0D}" type="sibTrans" cxnId="{9CBE69FF-0753-483D-832A-C79297F72BEA}">
      <dgm:prSet/>
      <dgm:spPr/>
      <dgm:t>
        <a:bodyPr/>
        <a:lstStyle/>
        <a:p>
          <a:endParaRPr lang="en-US"/>
        </a:p>
      </dgm:t>
    </dgm:pt>
    <dgm:pt modelId="{E36C1E4C-2BF5-4171-8917-181CEDC8789F}">
      <dgm:prSet custT="1"/>
      <dgm:spPr/>
      <dgm:t>
        <a:bodyPr/>
        <a:lstStyle/>
        <a:p>
          <a:r>
            <a:rPr lang="en-US" sz="1400" dirty="0">
              <a:latin typeface="Goudy Old Style" panose="02020502050305020303" pitchFamily="18" charset="0"/>
            </a:rPr>
            <a:t>Complete Post-Ceremony Duties </a:t>
          </a:r>
        </a:p>
      </dgm:t>
    </dgm:pt>
    <dgm:pt modelId="{4D06EDD4-891E-4D35-91F2-686108D5890A}" type="parTrans" cxnId="{DACE8D1B-B2F5-467E-AF84-8F473C8F903B}">
      <dgm:prSet/>
      <dgm:spPr/>
      <dgm:t>
        <a:bodyPr/>
        <a:lstStyle/>
        <a:p>
          <a:endParaRPr lang="en-US"/>
        </a:p>
      </dgm:t>
    </dgm:pt>
    <dgm:pt modelId="{79DDBC09-B349-4619-9311-1953AF7B83C3}" type="sibTrans" cxnId="{DACE8D1B-B2F5-467E-AF84-8F473C8F903B}">
      <dgm:prSet/>
      <dgm:spPr/>
      <dgm:t>
        <a:bodyPr/>
        <a:lstStyle/>
        <a:p>
          <a:endParaRPr lang="en-US"/>
        </a:p>
      </dgm:t>
    </dgm:pt>
    <dgm:pt modelId="{AE058620-A3A3-416D-A04E-2848BC541ECC}" type="pres">
      <dgm:prSet presAssocID="{2B1B0ED9-04DD-48FB-9485-505DA9BAB0CE}" presName="Name0" presStyleCnt="0">
        <dgm:presLayoutVars>
          <dgm:dir/>
          <dgm:animLvl val="lvl"/>
          <dgm:resizeHandles val="exact"/>
        </dgm:presLayoutVars>
      </dgm:prSet>
      <dgm:spPr/>
    </dgm:pt>
    <dgm:pt modelId="{5CE487C1-0E16-4AEC-86B2-80382A499B4F}" type="pres">
      <dgm:prSet presAssocID="{6D727CE2-2B72-42CA-B8B2-E5DAE6F0982A}" presName="composite" presStyleCnt="0"/>
      <dgm:spPr/>
    </dgm:pt>
    <dgm:pt modelId="{A7302DAE-4445-4723-8304-D526348EC80B}" type="pres">
      <dgm:prSet presAssocID="{6D727CE2-2B72-42CA-B8B2-E5DAE6F0982A}" presName="parTx" presStyleLbl="alignNode1" presStyleIdx="0" presStyleCnt="4">
        <dgm:presLayoutVars>
          <dgm:chMax val="0"/>
          <dgm:chPref val="0"/>
          <dgm:bulletEnabled val="1"/>
        </dgm:presLayoutVars>
      </dgm:prSet>
      <dgm:spPr/>
    </dgm:pt>
    <dgm:pt modelId="{5C97654E-1F8C-45C5-8C5A-788B6845299E}" type="pres">
      <dgm:prSet presAssocID="{6D727CE2-2B72-42CA-B8B2-E5DAE6F0982A}" presName="desTx" presStyleLbl="alignAccFollowNode1" presStyleIdx="0" presStyleCnt="4" custLinFactNeighborX="-166" custLinFactNeighborY="727">
        <dgm:presLayoutVars>
          <dgm:bulletEnabled val="1"/>
        </dgm:presLayoutVars>
      </dgm:prSet>
      <dgm:spPr/>
    </dgm:pt>
    <dgm:pt modelId="{F4ADA95D-FFBD-452A-B3BD-23A171D9125B}" type="pres">
      <dgm:prSet presAssocID="{76279CBD-FB95-4105-99F6-7E8803B05088}" presName="space" presStyleCnt="0"/>
      <dgm:spPr/>
    </dgm:pt>
    <dgm:pt modelId="{8981ADD3-421A-47B3-A217-87F9058D80A3}" type="pres">
      <dgm:prSet presAssocID="{8E1CEBFB-004B-4930-9B05-1BA9EFD71EA2}" presName="composite" presStyleCnt="0"/>
      <dgm:spPr/>
    </dgm:pt>
    <dgm:pt modelId="{77C523B7-8BDE-4233-B5B1-1CF3559CAEC4}" type="pres">
      <dgm:prSet presAssocID="{8E1CEBFB-004B-4930-9B05-1BA9EFD71EA2}" presName="parTx" presStyleLbl="alignNode1" presStyleIdx="1" presStyleCnt="4">
        <dgm:presLayoutVars>
          <dgm:chMax val="0"/>
          <dgm:chPref val="0"/>
          <dgm:bulletEnabled val="1"/>
        </dgm:presLayoutVars>
      </dgm:prSet>
      <dgm:spPr/>
    </dgm:pt>
    <dgm:pt modelId="{95468FB9-2890-4DAD-B833-1A9FD543B0F0}" type="pres">
      <dgm:prSet presAssocID="{8E1CEBFB-004B-4930-9B05-1BA9EFD71EA2}" presName="desTx" presStyleLbl="alignAccFollowNode1" presStyleIdx="1" presStyleCnt="4" custLinFactNeighborX="0" custLinFactNeighborY="761">
        <dgm:presLayoutVars>
          <dgm:bulletEnabled val="1"/>
        </dgm:presLayoutVars>
      </dgm:prSet>
      <dgm:spPr/>
    </dgm:pt>
    <dgm:pt modelId="{83745D29-A3C0-44A3-B98A-44580FB03DCE}" type="pres">
      <dgm:prSet presAssocID="{BD0F130B-26AB-4868-A517-09C606D6B6B1}" presName="space" presStyleCnt="0"/>
      <dgm:spPr/>
    </dgm:pt>
    <dgm:pt modelId="{E5138441-5FA8-44DC-B493-6F92E68CD9F9}" type="pres">
      <dgm:prSet presAssocID="{665D8818-0235-44F7-9048-28FACBEBDC0E}" presName="composite" presStyleCnt="0"/>
      <dgm:spPr/>
    </dgm:pt>
    <dgm:pt modelId="{04F1CE9B-D40E-4BA0-9CC3-53196179D911}" type="pres">
      <dgm:prSet presAssocID="{665D8818-0235-44F7-9048-28FACBEBDC0E}" presName="parTx" presStyleLbl="alignNode1" presStyleIdx="2" presStyleCnt="4">
        <dgm:presLayoutVars>
          <dgm:chMax val="0"/>
          <dgm:chPref val="0"/>
          <dgm:bulletEnabled val="1"/>
        </dgm:presLayoutVars>
      </dgm:prSet>
      <dgm:spPr/>
    </dgm:pt>
    <dgm:pt modelId="{F52E3021-0177-4C4E-91F4-7C4FA3B14072}" type="pres">
      <dgm:prSet presAssocID="{665D8818-0235-44F7-9048-28FACBEBDC0E}" presName="desTx" presStyleLbl="alignAccFollowNode1" presStyleIdx="2" presStyleCnt="4" custLinFactNeighborX="217" custLinFactNeighborY="765">
        <dgm:presLayoutVars>
          <dgm:bulletEnabled val="1"/>
        </dgm:presLayoutVars>
      </dgm:prSet>
      <dgm:spPr/>
    </dgm:pt>
    <dgm:pt modelId="{EAA9F9C5-F0F4-44C0-A6F1-37D79708C5AE}" type="pres">
      <dgm:prSet presAssocID="{8A89C300-1934-436E-9918-91E4BDB0D8F8}" presName="space" presStyleCnt="0"/>
      <dgm:spPr/>
    </dgm:pt>
    <dgm:pt modelId="{C30EAE94-9B72-4E55-A1CC-67441C4962EF}" type="pres">
      <dgm:prSet presAssocID="{1513EC3F-63ED-45F3-BEEC-36A2F5AF2BFD}" presName="composite" presStyleCnt="0"/>
      <dgm:spPr/>
    </dgm:pt>
    <dgm:pt modelId="{A4EBA8E4-9756-43F9-B5D4-5442E22039A9}" type="pres">
      <dgm:prSet presAssocID="{1513EC3F-63ED-45F3-BEEC-36A2F5AF2BFD}" presName="parTx" presStyleLbl="alignNode1" presStyleIdx="3" presStyleCnt="4">
        <dgm:presLayoutVars>
          <dgm:chMax val="0"/>
          <dgm:chPref val="0"/>
          <dgm:bulletEnabled val="1"/>
        </dgm:presLayoutVars>
      </dgm:prSet>
      <dgm:spPr/>
    </dgm:pt>
    <dgm:pt modelId="{7B062C42-A411-4B6B-B30C-1E5F0016982C}" type="pres">
      <dgm:prSet presAssocID="{1513EC3F-63ED-45F3-BEEC-36A2F5AF2BFD}" presName="desTx" presStyleLbl="alignAccFollowNode1" presStyleIdx="3" presStyleCnt="4" custLinFactNeighborX="166" custLinFactNeighborY="910">
        <dgm:presLayoutVars>
          <dgm:bulletEnabled val="1"/>
        </dgm:presLayoutVars>
      </dgm:prSet>
      <dgm:spPr/>
    </dgm:pt>
  </dgm:ptLst>
  <dgm:cxnLst>
    <dgm:cxn modelId="{BC0A4002-7C03-4652-AF05-0386C8E9273F}" type="presOf" srcId="{B0A54B3D-9E33-4893-B8A9-57242AE31C22}" destId="{F52E3021-0177-4C4E-91F4-7C4FA3B14072}" srcOrd="0" destOrd="5" presId="urn:microsoft.com/office/officeart/2005/8/layout/hList1"/>
    <dgm:cxn modelId="{EE78D403-881A-4CBA-8D5B-91BBA679F576}" srcId="{1513EC3F-63ED-45F3-BEEC-36A2F5AF2BFD}" destId="{5766314C-A6F3-4971-B4E0-93D75D348881}" srcOrd="0" destOrd="0" parTransId="{2A58A04A-A353-4D45-B33A-F05F49E2C7AF}" sibTransId="{6910A9DC-987A-4F66-BD54-18CE7595D5D4}"/>
    <dgm:cxn modelId="{1169A405-D1B8-44A6-8C26-53A460138035}" srcId="{6D727CE2-2B72-42CA-B8B2-E5DAE6F0982A}" destId="{8CD1C6CB-BE61-4927-91BE-072648C7C663}" srcOrd="7" destOrd="0" parTransId="{7C7B854A-5890-481C-BD28-8C588B0D2438}" sibTransId="{F8186A35-BF9A-40DF-921E-DB1D5778AB7C}"/>
    <dgm:cxn modelId="{E0BC030A-D772-4FE6-BA38-9C741495C104}" srcId="{6D727CE2-2B72-42CA-B8B2-E5DAE6F0982A}" destId="{C7B5FF2E-DB02-4AB1-954F-C6D7054C95A0}" srcOrd="3" destOrd="0" parTransId="{CE29C03C-2E44-431B-8A02-85FE0733780E}" sibTransId="{3AFE9418-7016-4FFB-BD54-968A681582C9}"/>
    <dgm:cxn modelId="{4257290A-3FC8-4C9C-A0BB-D64E02C7DEFA}" type="presOf" srcId="{C46FDA68-99F2-4651-91B8-A2EB23BF9096}" destId="{5C97654E-1F8C-45C5-8C5A-788B6845299E}" srcOrd="0" destOrd="6" presId="urn:microsoft.com/office/officeart/2005/8/layout/hList1"/>
    <dgm:cxn modelId="{60053A11-45CD-42A0-A0D0-AAE7D23EAF8C}" type="presOf" srcId="{41B30E3B-F88E-4F85-B35F-838496B6FE82}" destId="{95468FB9-2890-4DAD-B833-1A9FD543B0F0}" srcOrd="0" destOrd="3" presId="urn:microsoft.com/office/officeart/2005/8/layout/hList1"/>
    <dgm:cxn modelId="{DACE8D1B-B2F5-467E-AF84-8F473C8F903B}" srcId="{1513EC3F-63ED-45F3-BEEC-36A2F5AF2BFD}" destId="{E36C1E4C-2BF5-4171-8917-181CEDC8789F}" srcOrd="5" destOrd="0" parTransId="{4D06EDD4-891E-4D35-91F2-686108D5890A}" sibTransId="{79DDBC09-B349-4619-9311-1953AF7B83C3}"/>
    <dgm:cxn modelId="{A6A7EE1E-6843-45C0-B6EC-5476DE3EB95C}" type="presOf" srcId="{9C03D1CB-1912-48B3-83EF-CED63F31AA07}" destId="{95468FB9-2890-4DAD-B833-1A9FD543B0F0}" srcOrd="0" destOrd="4" presId="urn:microsoft.com/office/officeart/2005/8/layout/hList1"/>
    <dgm:cxn modelId="{7851301F-F08F-4473-96BE-EFC524408F96}" srcId="{2B1B0ED9-04DD-48FB-9485-505DA9BAB0CE}" destId="{8E1CEBFB-004B-4930-9B05-1BA9EFD71EA2}" srcOrd="1" destOrd="0" parTransId="{5F65D3B2-B385-42FC-BD3A-9700D16135D3}" sibTransId="{BD0F130B-26AB-4868-A517-09C606D6B6B1}"/>
    <dgm:cxn modelId="{319E7820-2C59-4E26-896B-E16600CB6FAF}" srcId="{8E1CEBFB-004B-4930-9B05-1BA9EFD71EA2}" destId="{E3A2B83D-4306-406E-8A6A-105406CEC869}" srcOrd="0" destOrd="0" parTransId="{A21E9C3B-B1D7-4681-BE2E-C303F9F1E331}" sibTransId="{1E866CDE-D783-4DA4-8029-EA839B36982F}"/>
    <dgm:cxn modelId="{9B993726-B690-4416-8A71-8EEF545216A6}" srcId="{2B1B0ED9-04DD-48FB-9485-505DA9BAB0CE}" destId="{6D727CE2-2B72-42CA-B8B2-E5DAE6F0982A}" srcOrd="0" destOrd="0" parTransId="{08AA7A16-5C91-4A77-B005-895695F9EB34}" sibTransId="{76279CBD-FB95-4105-99F6-7E8803B05088}"/>
    <dgm:cxn modelId="{71509529-145D-47FB-9E7B-DFE8369D7060}" type="presOf" srcId="{5766314C-A6F3-4971-B4E0-93D75D348881}" destId="{7B062C42-A411-4B6B-B30C-1E5F0016982C}" srcOrd="0" destOrd="0" presId="urn:microsoft.com/office/officeart/2005/8/layout/hList1"/>
    <dgm:cxn modelId="{E809182C-B0CD-4977-A8A7-2101E0DF07D4}" srcId="{665D8818-0235-44F7-9048-28FACBEBDC0E}" destId="{40DC3AAA-2435-40EE-BA0C-A36285B430B2}" srcOrd="1" destOrd="0" parTransId="{01B0B14E-252F-4531-88E3-130AA509D2F5}" sibTransId="{4283ABF2-6E4B-4900-87A7-3F805B319718}"/>
    <dgm:cxn modelId="{D24BE530-8BB2-4831-9063-97E4A1440AF1}" srcId="{6D727CE2-2B72-42CA-B8B2-E5DAE6F0982A}" destId="{81F2379C-B9F4-4F3E-A29F-2CC08A74C6BA}" srcOrd="0" destOrd="0" parTransId="{7913224B-0398-4156-9956-70CE45EF3D50}" sibTransId="{B6399934-35D6-430D-ADAC-1B510A33E2FB}"/>
    <dgm:cxn modelId="{9DB22A3E-3ABC-4F51-B5A5-F4BF6558C257}" srcId="{665D8818-0235-44F7-9048-28FACBEBDC0E}" destId="{96FA77A6-6D05-4E44-9FC4-28A142842415}" srcOrd="0" destOrd="0" parTransId="{EE4E968E-C4A0-41C0-AC51-595FC88FE87F}" sibTransId="{EB54F927-8DB5-4C8E-B5C2-39EDB5B84D2A}"/>
    <dgm:cxn modelId="{DE6ABF60-B99F-4540-AD87-2B61F11236EE}" srcId="{665D8818-0235-44F7-9048-28FACBEBDC0E}" destId="{B0A54B3D-9E33-4893-B8A9-57242AE31C22}" srcOrd="5" destOrd="0" parTransId="{D74BEB98-61CE-4A2B-8B2C-B612DE143625}" sibTransId="{FA19AD08-059F-4772-948B-EDCE32BCBD61}"/>
    <dgm:cxn modelId="{B0DFF460-A6F1-46C8-A64D-5B34CF7970DB}" type="presOf" srcId="{8CD1C6CB-BE61-4927-91BE-072648C7C663}" destId="{5C97654E-1F8C-45C5-8C5A-788B6845299E}" srcOrd="0" destOrd="7" presId="urn:microsoft.com/office/officeart/2005/8/layout/hList1"/>
    <dgm:cxn modelId="{85854162-42F7-4722-971E-37BB62979458}" type="presOf" srcId="{E3A2B83D-4306-406E-8A6A-105406CEC869}" destId="{95468FB9-2890-4DAD-B833-1A9FD543B0F0}" srcOrd="0" destOrd="0" presId="urn:microsoft.com/office/officeart/2005/8/layout/hList1"/>
    <dgm:cxn modelId="{EDC9C562-3419-47A9-BAA3-421C5717BB60}" srcId="{8E1CEBFB-004B-4930-9B05-1BA9EFD71EA2}" destId="{8F01CFF9-72CF-49DE-B4FB-DE46FEAC8A27}" srcOrd="2" destOrd="0" parTransId="{2D4D39F7-EA5A-47F7-A4F0-02A5772A4294}" sibTransId="{33D5F275-CF6B-4AF5-9588-3822FAB2A87B}"/>
    <dgm:cxn modelId="{AC466063-0343-499E-8805-13F9F6375957}" srcId="{6D727CE2-2B72-42CA-B8B2-E5DAE6F0982A}" destId="{60CB66C8-0BB4-4703-B8F5-6F284326D2AB}" srcOrd="4" destOrd="0" parTransId="{D84E83A3-1122-474F-901B-2B2781BBDA29}" sibTransId="{6C975771-B26D-4F51-90EE-274D3B0034D8}"/>
    <dgm:cxn modelId="{17FF9A67-3C4F-4732-AF3F-B68FA88FEFA7}" srcId="{1513EC3F-63ED-45F3-BEEC-36A2F5AF2BFD}" destId="{17496F12-4566-49B8-A446-6344BD23C638}" srcOrd="3" destOrd="0" parTransId="{EE77B805-C6C9-4F91-812A-631676C52052}" sibTransId="{07788EB5-6DA1-494C-B9F8-725A76A18961}"/>
    <dgm:cxn modelId="{6A9CD54D-FBAF-46FA-A2C8-DE9B5532A544}" srcId="{2B1B0ED9-04DD-48FB-9485-505DA9BAB0CE}" destId="{665D8818-0235-44F7-9048-28FACBEBDC0E}" srcOrd="2" destOrd="0" parTransId="{92F82660-3FAB-4200-9085-589D1DCD4B16}" sibTransId="{8A89C300-1934-436E-9918-91E4BDB0D8F8}"/>
    <dgm:cxn modelId="{8B4FAB4E-406A-49E2-8761-87632C79F1CE}" type="presOf" srcId="{5342138D-23F8-4EF1-9A48-1F4AB1929C8B}" destId="{5C97654E-1F8C-45C5-8C5A-788B6845299E}" srcOrd="0" destOrd="5" presId="urn:microsoft.com/office/officeart/2005/8/layout/hList1"/>
    <dgm:cxn modelId="{DA87D050-7ECF-4FD7-A4C6-E337F04314A5}" type="presOf" srcId="{17496F12-4566-49B8-A446-6344BD23C638}" destId="{7B062C42-A411-4B6B-B30C-1E5F0016982C}" srcOrd="0" destOrd="3" presId="urn:microsoft.com/office/officeart/2005/8/layout/hList1"/>
    <dgm:cxn modelId="{81DFF470-1EC9-4BED-8982-8996EA34A3BB}" srcId="{1513EC3F-63ED-45F3-BEEC-36A2F5AF2BFD}" destId="{EFB38D9F-5A7E-4AD0-BA22-7752731DB8D7}" srcOrd="1" destOrd="0" parTransId="{C698CF78-1286-4C92-83B1-4AF4F6A0789F}" sibTransId="{BA56958F-DEBA-40B4-88AE-A744F2A6E2F4}"/>
    <dgm:cxn modelId="{8B078351-4741-457B-85CE-724D25C0D996}" srcId="{6D727CE2-2B72-42CA-B8B2-E5DAE6F0982A}" destId="{3613EB7C-FEF7-48DE-A61E-9146BABCB6DB}" srcOrd="2" destOrd="0" parTransId="{F7AE7C31-E97E-41D0-A68A-E06958F4F848}" sibTransId="{0E79BBB1-7401-4A00-BA26-8C1DE4CF8924}"/>
    <dgm:cxn modelId="{21D4BF54-5173-46BB-931F-F578E9F00C11}" type="presOf" srcId="{961F7DAE-EF87-47BA-8441-FA6B75CEFB53}" destId="{95468FB9-2890-4DAD-B833-1A9FD543B0F0}" srcOrd="0" destOrd="1" presId="urn:microsoft.com/office/officeart/2005/8/layout/hList1"/>
    <dgm:cxn modelId="{2802BF55-EDAA-4279-8FB0-E5C3FB39ADBD}" type="presOf" srcId="{60CB66C8-0BB4-4703-B8F5-6F284326D2AB}" destId="{5C97654E-1F8C-45C5-8C5A-788B6845299E}" srcOrd="0" destOrd="4" presId="urn:microsoft.com/office/officeart/2005/8/layout/hList1"/>
    <dgm:cxn modelId="{8F7CF457-63B5-4ACE-B399-9570EB03ED11}" type="presOf" srcId="{E4D60208-93AF-485C-8A69-72DF59FE0358}" destId="{F52E3021-0177-4C4E-91F4-7C4FA3B14072}" srcOrd="0" destOrd="2" presId="urn:microsoft.com/office/officeart/2005/8/layout/hList1"/>
    <dgm:cxn modelId="{CCDF627B-0FC4-44D3-AF91-C0DC1585C39B}" srcId="{8E1CEBFB-004B-4930-9B05-1BA9EFD71EA2}" destId="{9C03D1CB-1912-48B3-83EF-CED63F31AA07}" srcOrd="4" destOrd="0" parTransId="{D0BB2780-D7E5-48FE-BE74-AFBAE69D61A3}" sibTransId="{4A97321C-019E-4C20-AD15-BE0E3503C11E}"/>
    <dgm:cxn modelId="{030E2A84-C7F7-4BDC-A4CA-BD3BD2BF726B}" type="presOf" srcId="{8E1CEBFB-004B-4930-9B05-1BA9EFD71EA2}" destId="{77C523B7-8BDE-4233-B5B1-1CF3559CAEC4}" srcOrd="0" destOrd="0" presId="urn:microsoft.com/office/officeart/2005/8/layout/hList1"/>
    <dgm:cxn modelId="{419F3F86-640B-4304-90CC-3E41A46112AB}" srcId="{2B1B0ED9-04DD-48FB-9485-505DA9BAB0CE}" destId="{1513EC3F-63ED-45F3-BEEC-36A2F5AF2BFD}" srcOrd="3" destOrd="0" parTransId="{753C7A8A-61AB-4F09-BB0D-983EE0CC63FA}" sibTransId="{ECF02E99-F528-4CEB-A5C7-449CE2FBE3C8}"/>
    <dgm:cxn modelId="{05928D8C-C1C6-4221-964C-BBFD39AB6BC3}" type="presOf" srcId="{EFB38D9F-5A7E-4AD0-BA22-7752731DB8D7}" destId="{7B062C42-A411-4B6B-B30C-1E5F0016982C}" srcOrd="0" destOrd="1" presId="urn:microsoft.com/office/officeart/2005/8/layout/hList1"/>
    <dgm:cxn modelId="{64302698-49F2-4D78-AEC2-47132003C3F5}" srcId="{665D8818-0235-44F7-9048-28FACBEBDC0E}" destId="{E4D60208-93AF-485C-8A69-72DF59FE0358}" srcOrd="2" destOrd="0" parTransId="{1957CD93-A632-4D11-B46C-51D24D8C4588}" sibTransId="{75263C70-73E3-446E-B10A-354DC8CF3303}"/>
    <dgm:cxn modelId="{17C1B99D-0ECE-4EB2-B10F-E99FB6707A69}" type="presOf" srcId="{8F01CFF9-72CF-49DE-B4FB-DE46FEAC8A27}" destId="{95468FB9-2890-4DAD-B833-1A9FD543B0F0}" srcOrd="0" destOrd="2" presId="urn:microsoft.com/office/officeart/2005/8/layout/hList1"/>
    <dgm:cxn modelId="{BA90569E-6252-4A8C-843F-34E264DA2B52}" srcId="{665D8818-0235-44F7-9048-28FACBEBDC0E}" destId="{EC2F4800-743D-43FF-B839-19DA17043BF6}" srcOrd="4" destOrd="0" parTransId="{35EF5181-A93B-440C-8CE3-2AE750310AF4}" sibTransId="{F5F5ADA2-4B48-49E6-86A8-5CFF5D1F1864}"/>
    <dgm:cxn modelId="{EAAE0CA4-8269-4629-BCA4-7569BE3E7793}" type="presOf" srcId="{2FA7AEFF-68BC-45D8-801E-3EBBAEFAC1F1}" destId="{F52E3021-0177-4C4E-91F4-7C4FA3B14072}" srcOrd="0" destOrd="3" presId="urn:microsoft.com/office/officeart/2005/8/layout/hList1"/>
    <dgm:cxn modelId="{8E3BF8A4-5102-42FA-AB2D-EEA482E20D77}" srcId="{6D727CE2-2B72-42CA-B8B2-E5DAE6F0982A}" destId="{A5D82F37-D971-4EA5-8746-588FAC305C76}" srcOrd="1" destOrd="0" parTransId="{5386F0D2-9E85-4283-ABB5-280B4524AFA8}" sibTransId="{8643CBFB-63F7-4CED-941D-1FE77A595114}"/>
    <dgm:cxn modelId="{F652FAAC-036D-4381-A198-DF12FDFE1840}" type="presOf" srcId="{A5D82F37-D971-4EA5-8746-588FAC305C76}" destId="{5C97654E-1F8C-45C5-8C5A-788B6845299E}" srcOrd="0" destOrd="1" presId="urn:microsoft.com/office/officeart/2005/8/layout/hList1"/>
    <dgm:cxn modelId="{066B9FAF-B4C6-4393-899B-68B95FF1A964}" type="presOf" srcId="{81F2379C-B9F4-4F3E-A29F-2CC08A74C6BA}" destId="{5C97654E-1F8C-45C5-8C5A-788B6845299E}" srcOrd="0" destOrd="0" presId="urn:microsoft.com/office/officeart/2005/8/layout/hList1"/>
    <dgm:cxn modelId="{716AF0B3-B9B8-475C-8A84-B0FDC3EC009B}" type="presOf" srcId="{96FA77A6-6D05-4E44-9FC4-28A142842415}" destId="{F52E3021-0177-4C4E-91F4-7C4FA3B14072}" srcOrd="0" destOrd="0" presId="urn:microsoft.com/office/officeart/2005/8/layout/hList1"/>
    <dgm:cxn modelId="{138B6BB4-B87C-4646-A7D4-2635E21EF9C4}" type="presOf" srcId="{5DEEC602-67E8-4FED-BD2B-7AB7D67E68BD}" destId="{7B062C42-A411-4B6B-B30C-1E5F0016982C}" srcOrd="0" destOrd="4" presId="urn:microsoft.com/office/officeart/2005/8/layout/hList1"/>
    <dgm:cxn modelId="{9ADBA2B6-574B-4BD0-89D2-A155105A3F70}" type="presOf" srcId="{44247092-B047-4EDD-A70D-800847B7377F}" destId="{95468FB9-2890-4DAD-B833-1A9FD543B0F0}" srcOrd="0" destOrd="5" presId="urn:microsoft.com/office/officeart/2005/8/layout/hList1"/>
    <dgm:cxn modelId="{17DF90BA-78D4-4EB2-9CBB-CC46F243F3A0}" srcId="{665D8818-0235-44F7-9048-28FACBEBDC0E}" destId="{2FA7AEFF-68BC-45D8-801E-3EBBAEFAC1F1}" srcOrd="3" destOrd="0" parTransId="{B0EE377D-0DC6-4FA1-83D2-BA5E133E462C}" sibTransId="{AA4E61D6-1EA1-493F-9F61-C857F18AB0A2}"/>
    <dgm:cxn modelId="{4FFBBFBF-048F-4B69-8623-CB3DA5559A9A}" type="presOf" srcId="{40DC3AAA-2435-40EE-BA0C-A36285B430B2}" destId="{F52E3021-0177-4C4E-91F4-7C4FA3B14072}" srcOrd="0" destOrd="1" presId="urn:microsoft.com/office/officeart/2005/8/layout/hList1"/>
    <dgm:cxn modelId="{6A04E8C6-1BC2-4392-9783-30638EAF5065}" type="presOf" srcId="{C7B5FF2E-DB02-4AB1-954F-C6D7054C95A0}" destId="{5C97654E-1F8C-45C5-8C5A-788B6845299E}" srcOrd="0" destOrd="3" presId="urn:microsoft.com/office/officeart/2005/8/layout/hList1"/>
    <dgm:cxn modelId="{108511CD-EBF5-4819-8B52-71E32868FF2D}" type="presOf" srcId="{2B1B0ED9-04DD-48FB-9485-505DA9BAB0CE}" destId="{AE058620-A3A3-416D-A04E-2848BC541ECC}" srcOrd="0" destOrd="0" presId="urn:microsoft.com/office/officeart/2005/8/layout/hList1"/>
    <dgm:cxn modelId="{32BEAFD0-8DAB-4785-ACA0-068CF5AD33B2}" type="presOf" srcId="{1513EC3F-63ED-45F3-BEEC-36A2F5AF2BFD}" destId="{A4EBA8E4-9756-43F9-B5D4-5442E22039A9}" srcOrd="0" destOrd="0" presId="urn:microsoft.com/office/officeart/2005/8/layout/hList1"/>
    <dgm:cxn modelId="{8E2DEED3-5201-4D49-8A85-9EB91FE2E1DA}" srcId="{6D727CE2-2B72-42CA-B8B2-E5DAE6F0982A}" destId="{5342138D-23F8-4EF1-9A48-1F4AB1929C8B}" srcOrd="5" destOrd="0" parTransId="{209BD385-D1DF-4B4A-8236-2CF2D3856DBB}" sibTransId="{3E262563-6058-479E-AD12-61E9DD4DFFB6}"/>
    <dgm:cxn modelId="{1039FCD3-D186-4D01-8CDE-378BC7A5A176}" type="presOf" srcId="{EC2F4800-743D-43FF-B839-19DA17043BF6}" destId="{F52E3021-0177-4C4E-91F4-7C4FA3B14072}" srcOrd="0" destOrd="4" presId="urn:microsoft.com/office/officeart/2005/8/layout/hList1"/>
    <dgm:cxn modelId="{097AA7D6-7BE8-4475-8773-67525C3F05C3}" srcId="{6D727CE2-2B72-42CA-B8B2-E5DAE6F0982A}" destId="{C46FDA68-99F2-4651-91B8-A2EB23BF9096}" srcOrd="6" destOrd="0" parTransId="{6070D57D-ED8D-42FA-9EF8-1586156E9E23}" sibTransId="{085E5252-489E-429E-B2EE-D886D9D04A42}"/>
    <dgm:cxn modelId="{C89FC4DC-D050-4634-8F7E-E0B8F92C63DD}" type="presOf" srcId="{3613EB7C-FEF7-48DE-A61E-9146BABCB6DB}" destId="{5C97654E-1F8C-45C5-8C5A-788B6845299E}" srcOrd="0" destOrd="2" presId="urn:microsoft.com/office/officeart/2005/8/layout/hList1"/>
    <dgm:cxn modelId="{1E0777DE-CB89-46B7-BEC2-4185FCEEBB22}" type="presOf" srcId="{E36C1E4C-2BF5-4171-8917-181CEDC8789F}" destId="{7B062C42-A411-4B6B-B30C-1E5F0016982C}" srcOrd="0" destOrd="5" presId="urn:microsoft.com/office/officeart/2005/8/layout/hList1"/>
    <dgm:cxn modelId="{6FEA08E4-DB08-438E-9B3B-F765692DA5CC}" type="presOf" srcId="{6D727CE2-2B72-42CA-B8B2-E5DAE6F0982A}" destId="{A7302DAE-4445-4723-8304-D526348EC80B}" srcOrd="0" destOrd="0" presId="urn:microsoft.com/office/officeart/2005/8/layout/hList1"/>
    <dgm:cxn modelId="{895C70E7-90DC-4ED3-8C5C-21426DA5DCDC}" srcId="{8E1CEBFB-004B-4930-9B05-1BA9EFD71EA2}" destId="{41B30E3B-F88E-4F85-B35F-838496B6FE82}" srcOrd="3" destOrd="0" parTransId="{DCFB56DB-07D1-420E-A4DB-AADB75051793}" sibTransId="{AF93C98F-BFD0-4472-8394-94876CC2411A}"/>
    <dgm:cxn modelId="{09FB8FE7-5D44-4D60-9976-788DFB6EED95}" srcId="{1513EC3F-63ED-45F3-BEEC-36A2F5AF2BFD}" destId="{CC2447C9-B157-4D1F-A80A-71FCF8873C9E}" srcOrd="2" destOrd="0" parTransId="{1C03AAE7-3037-466F-9E1F-3C183B4C5DFC}" sibTransId="{B3BE644B-DF16-4045-AE73-9EB122F11AB6}"/>
    <dgm:cxn modelId="{A2ACBBE7-E4D3-4378-9E9B-28ABEF1A6B69}" srcId="{8E1CEBFB-004B-4930-9B05-1BA9EFD71EA2}" destId="{961F7DAE-EF87-47BA-8441-FA6B75CEFB53}" srcOrd="1" destOrd="0" parTransId="{AA8C6C84-0385-42FF-B413-71E217DC53C2}" sibTransId="{9DAA5250-347B-4792-87C6-E8F68867CD82}"/>
    <dgm:cxn modelId="{9A009BEC-4F5B-4260-ABB3-3CA2395A688F}" srcId="{8E1CEBFB-004B-4930-9B05-1BA9EFD71EA2}" destId="{44247092-B047-4EDD-A70D-800847B7377F}" srcOrd="5" destOrd="0" parTransId="{63F265A8-84F2-45D2-92E4-2940088C91CF}" sibTransId="{3756CFCE-B9BF-4EFB-89DC-965059C1BDC1}"/>
    <dgm:cxn modelId="{BF3D48F9-0E1E-41B2-97FA-7D942985F910}" type="presOf" srcId="{665D8818-0235-44F7-9048-28FACBEBDC0E}" destId="{04F1CE9B-D40E-4BA0-9CC3-53196179D911}" srcOrd="0" destOrd="0" presId="urn:microsoft.com/office/officeart/2005/8/layout/hList1"/>
    <dgm:cxn modelId="{D18746FE-1381-4AEC-AD77-9E8019D08D9A}" type="presOf" srcId="{CC2447C9-B157-4D1F-A80A-71FCF8873C9E}" destId="{7B062C42-A411-4B6B-B30C-1E5F0016982C}" srcOrd="0" destOrd="2" presId="urn:microsoft.com/office/officeart/2005/8/layout/hList1"/>
    <dgm:cxn modelId="{9CBE69FF-0753-483D-832A-C79297F72BEA}" srcId="{1513EC3F-63ED-45F3-BEEC-36A2F5AF2BFD}" destId="{5DEEC602-67E8-4FED-BD2B-7AB7D67E68BD}" srcOrd="4" destOrd="0" parTransId="{47D9A4CE-A520-4BD9-A32D-B83312BA642A}" sibTransId="{15BA0DEA-ED5C-43C0-A0E7-9DF33B6C1F0D}"/>
    <dgm:cxn modelId="{04F7A704-7F98-42D6-8B79-E6E53001AC6B}" type="presParOf" srcId="{AE058620-A3A3-416D-A04E-2848BC541ECC}" destId="{5CE487C1-0E16-4AEC-86B2-80382A499B4F}" srcOrd="0" destOrd="0" presId="urn:microsoft.com/office/officeart/2005/8/layout/hList1"/>
    <dgm:cxn modelId="{7F7DECC3-1C5B-405B-9287-1AD50436699D}" type="presParOf" srcId="{5CE487C1-0E16-4AEC-86B2-80382A499B4F}" destId="{A7302DAE-4445-4723-8304-D526348EC80B}" srcOrd="0" destOrd="0" presId="urn:microsoft.com/office/officeart/2005/8/layout/hList1"/>
    <dgm:cxn modelId="{45B8353B-7465-4FD0-8A5A-0A89679C9688}" type="presParOf" srcId="{5CE487C1-0E16-4AEC-86B2-80382A499B4F}" destId="{5C97654E-1F8C-45C5-8C5A-788B6845299E}" srcOrd="1" destOrd="0" presId="urn:microsoft.com/office/officeart/2005/8/layout/hList1"/>
    <dgm:cxn modelId="{32444916-397D-4818-8D75-B8DE059A6AEC}" type="presParOf" srcId="{AE058620-A3A3-416D-A04E-2848BC541ECC}" destId="{F4ADA95D-FFBD-452A-B3BD-23A171D9125B}" srcOrd="1" destOrd="0" presId="urn:microsoft.com/office/officeart/2005/8/layout/hList1"/>
    <dgm:cxn modelId="{74DAFDB9-8546-4FE4-AEFE-D3A314FBAE8D}" type="presParOf" srcId="{AE058620-A3A3-416D-A04E-2848BC541ECC}" destId="{8981ADD3-421A-47B3-A217-87F9058D80A3}" srcOrd="2" destOrd="0" presId="urn:microsoft.com/office/officeart/2005/8/layout/hList1"/>
    <dgm:cxn modelId="{FF30E028-54B2-4B56-9F9C-EF82CE503066}" type="presParOf" srcId="{8981ADD3-421A-47B3-A217-87F9058D80A3}" destId="{77C523B7-8BDE-4233-B5B1-1CF3559CAEC4}" srcOrd="0" destOrd="0" presId="urn:microsoft.com/office/officeart/2005/8/layout/hList1"/>
    <dgm:cxn modelId="{09D619A5-F378-48A0-91C9-8B4B50C05152}" type="presParOf" srcId="{8981ADD3-421A-47B3-A217-87F9058D80A3}" destId="{95468FB9-2890-4DAD-B833-1A9FD543B0F0}" srcOrd="1" destOrd="0" presId="urn:microsoft.com/office/officeart/2005/8/layout/hList1"/>
    <dgm:cxn modelId="{FE23446E-239D-4590-B616-86E76EC9C326}" type="presParOf" srcId="{AE058620-A3A3-416D-A04E-2848BC541ECC}" destId="{83745D29-A3C0-44A3-B98A-44580FB03DCE}" srcOrd="3" destOrd="0" presId="urn:microsoft.com/office/officeart/2005/8/layout/hList1"/>
    <dgm:cxn modelId="{2EC40273-49D6-4A53-B5D7-FD8EB3289DED}" type="presParOf" srcId="{AE058620-A3A3-416D-A04E-2848BC541ECC}" destId="{E5138441-5FA8-44DC-B493-6F92E68CD9F9}" srcOrd="4" destOrd="0" presId="urn:microsoft.com/office/officeart/2005/8/layout/hList1"/>
    <dgm:cxn modelId="{1F777480-A02F-41DA-B790-8A866440D97D}" type="presParOf" srcId="{E5138441-5FA8-44DC-B493-6F92E68CD9F9}" destId="{04F1CE9B-D40E-4BA0-9CC3-53196179D911}" srcOrd="0" destOrd="0" presId="urn:microsoft.com/office/officeart/2005/8/layout/hList1"/>
    <dgm:cxn modelId="{611590CE-BBD0-437A-8F4C-102B6018841B}" type="presParOf" srcId="{E5138441-5FA8-44DC-B493-6F92E68CD9F9}" destId="{F52E3021-0177-4C4E-91F4-7C4FA3B14072}" srcOrd="1" destOrd="0" presId="urn:microsoft.com/office/officeart/2005/8/layout/hList1"/>
    <dgm:cxn modelId="{74C4EC96-9703-49FC-9E3E-65A4A860D161}" type="presParOf" srcId="{AE058620-A3A3-416D-A04E-2848BC541ECC}" destId="{EAA9F9C5-F0F4-44C0-A6F1-37D79708C5AE}" srcOrd="5" destOrd="0" presId="urn:microsoft.com/office/officeart/2005/8/layout/hList1"/>
    <dgm:cxn modelId="{D4EBFDFB-BD33-4641-9D23-720FA4468D76}" type="presParOf" srcId="{AE058620-A3A3-416D-A04E-2848BC541ECC}" destId="{C30EAE94-9B72-4E55-A1CC-67441C4962EF}" srcOrd="6" destOrd="0" presId="urn:microsoft.com/office/officeart/2005/8/layout/hList1"/>
    <dgm:cxn modelId="{33F34618-BCD4-4437-ABFD-E82DB7CC4D59}" type="presParOf" srcId="{C30EAE94-9B72-4E55-A1CC-67441C4962EF}" destId="{A4EBA8E4-9756-43F9-B5D4-5442E22039A9}" srcOrd="0" destOrd="0" presId="urn:microsoft.com/office/officeart/2005/8/layout/hList1"/>
    <dgm:cxn modelId="{FAFE39EF-A76B-4760-96F8-84EC25436C5E}" type="presParOf" srcId="{C30EAE94-9B72-4E55-A1CC-67441C4962EF}" destId="{7B062C42-A411-4B6B-B30C-1E5F0016982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02DAE-4445-4723-8304-D526348EC80B}">
      <dsp:nvSpPr>
        <dsp:cNvPr id="0" name=""/>
        <dsp:cNvSpPr/>
      </dsp:nvSpPr>
      <dsp:spPr>
        <a:xfrm>
          <a:off x="3953" y="320335"/>
          <a:ext cx="2377306" cy="9272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oudy Old Style" panose="02020502050305020303" pitchFamily="18" charset="0"/>
            </a:rPr>
            <a:t>Step 1: Preparation</a:t>
          </a:r>
        </a:p>
      </dsp:txBody>
      <dsp:txXfrm>
        <a:off x="3953" y="320335"/>
        <a:ext cx="2377306" cy="927236"/>
      </dsp:txXfrm>
    </dsp:sp>
    <dsp:sp modelId="{5C97654E-1F8C-45C5-8C5A-788B6845299E}">
      <dsp:nvSpPr>
        <dsp:cNvPr id="0" name=""/>
        <dsp:cNvSpPr/>
      </dsp:nvSpPr>
      <dsp:spPr>
        <a:xfrm>
          <a:off x="7" y="1267807"/>
          <a:ext cx="2377306" cy="27834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Goudy Old Style" panose="02020502050305020303" pitchFamily="18" charset="0"/>
            </a:rPr>
            <a:t>Create </a:t>
          </a:r>
          <a:r>
            <a:rPr lang="en-US" sz="1400" kern="1200" baseline="0" dirty="0">
              <a:latin typeface="Goudy Old Style" panose="02020502050305020303" pitchFamily="18" charset="0"/>
            </a:rPr>
            <a:t>Recruitment</a:t>
          </a:r>
          <a:r>
            <a:rPr lang="en-US" sz="1400" kern="1200" dirty="0">
              <a:latin typeface="Goudy Old Style" panose="02020502050305020303" pitchFamily="18" charset="0"/>
            </a:rPr>
            <a:t> Team</a:t>
          </a:r>
        </a:p>
        <a:p>
          <a:pPr marL="114300" lvl="1" indent="-114300" algn="l" defTabSz="622300">
            <a:lnSpc>
              <a:spcPct val="90000"/>
            </a:lnSpc>
            <a:spcBef>
              <a:spcPct val="0"/>
            </a:spcBef>
            <a:spcAft>
              <a:spcPct val="15000"/>
            </a:spcAft>
            <a:buChar char="•"/>
          </a:pPr>
          <a:r>
            <a:rPr lang="en-US" sz="1400" kern="1200" dirty="0">
              <a:latin typeface="Goudy Old Style" panose="02020502050305020303" pitchFamily="18" charset="0"/>
            </a:rPr>
            <a:t>Attend Recruitment Webinar</a:t>
          </a:r>
        </a:p>
        <a:p>
          <a:pPr marL="114300" lvl="1" indent="-114300" algn="l" defTabSz="622300">
            <a:lnSpc>
              <a:spcPct val="90000"/>
            </a:lnSpc>
            <a:spcBef>
              <a:spcPct val="0"/>
            </a:spcBef>
            <a:spcAft>
              <a:spcPct val="15000"/>
            </a:spcAft>
            <a:buChar char="•"/>
          </a:pPr>
          <a:r>
            <a:rPr lang="en-US" sz="1400" kern="1200" dirty="0">
              <a:latin typeface="Goudy Old Style" panose="02020502050305020303" pitchFamily="18" charset="0"/>
            </a:rPr>
            <a:t>Set a Goal for New Members</a:t>
          </a:r>
        </a:p>
        <a:p>
          <a:pPr marL="114300" lvl="1" indent="-114300" algn="l" defTabSz="622300">
            <a:lnSpc>
              <a:spcPct val="90000"/>
            </a:lnSpc>
            <a:spcBef>
              <a:spcPct val="0"/>
            </a:spcBef>
            <a:spcAft>
              <a:spcPct val="15000"/>
            </a:spcAft>
            <a:buChar char="•"/>
          </a:pPr>
          <a:r>
            <a:rPr lang="en-US" sz="1400" kern="1200" dirty="0">
              <a:latin typeface="Goudy Old Style" panose="02020502050305020303" pitchFamily="18" charset="0"/>
            </a:rPr>
            <a:t>Establish a Recruitment Calendar</a:t>
          </a:r>
        </a:p>
        <a:p>
          <a:pPr marL="114300" lvl="1" indent="-114300" algn="l" defTabSz="622300">
            <a:lnSpc>
              <a:spcPct val="90000"/>
            </a:lnSpc>
            <a:spcBef>
              <a:spcPct val="0"/>
            </a:spcBef>
            <a:spcAft>
              <a:spcPct val="15000"/>
            </a:spcAft>
            <a:buChar char="•"/>
          </a:pPr>
          <a:r>
            <a:rPr lang="en-US" sz="1400" kern="1200" dirty="0">
              <a:latin typeface="Goudy Old Style" panose="02020502050305020303" pitchFamily="18" charset="0"/>
            </a:rPr>
            <a:t>Consider the National Invitation to Membership Program</a:t>
          </a:r>
        </a:p>
        <a:p>
          <a:pPr marL="114300" lvl="1" indent="-114300" algn="l" defTabSz="622300">
            <a:lnSpc>
              <a:spcPct val="90000"/>
            </a:lnSpc>
            <a:spcBef>
              <a:spcPct val="0"/>
            </a:spcBef>
            <a:spcAft>
              <a:spcPct val="15000"/>
            </a:spcAft>
            <a:buChar char="•"/>
          </a:pPr>
          <a:r>
            <a:rPr lang="en-US" sz="1400" kern="1200" dirty="0">
              <a:latin typeface="Goudy Old Style" panose="02020502050305020303" pitchFamily="18" charset="0"/>
            </a:rPr>
            <a:t>Develop Marketing Materials</a:t>
          </a:r>
        </a:p>
        <a:p>
          <a:pPr marL="114300" lvl="1" indent="-114300" algn="l" defTabSz="622300">
            <a:lnSpc>
              <a:spcPct val="90000"/>
            </a:lnSpc>
            <a:spcBef>
              <a:spcPct val="0"/>
            </a:spcBef>
            <a:spcAft>
              <a:spcPct val="15000"/>
            </a:spcAft>
            <a:buChar char="•"/>
          </a:pPr>
          <a:r>
            <a:rPr lang="en-US" sz="1400" kern="1200" dirty="0">
              <a:latin typeface="Goudy Old Style" panose="02020502050305020303" pitchFamily="18" charset="0"/>
            </a:rPr>
            <a:t>Set Up Application in MMS</a:t>
          </a:r>
        </a:p>
        <a:p>
          <a:pPr marL="114300" lvl="1" indent="-114300" algn="l" defTabSz="622300">
            <a:lnSpc>
              <a:spcPct val="90000"/>
            </a:lnSpc>
            <a:spcBef>
              <a:spcPct val="0"/>
            </a:spcBef>
            <a:spcAft>
              <a:spcPct val="15000"/>
            </a:spcAft>
            <a:buChar char="•"/>
          </a:pPr>
          <a:r>
            <a:rPr lang="en-US" sz="1400" kern="1200" dirty="0">
              <a:latin typeface="Goudy Old Style" panose="02020502050305020303" pitchFamily="18" charset="0"/>
            </a:rPr>
            <a:t>Determine Selection/Criteria Scoring</a:t>
          </a:r>
        </a:p>
      </dsp:txBody>
      <dsp:txXfrm>
        <a:off x="7" y="1267807"/>
        <a:ext cx="2377306" cy="2783430"/>
      </dsp:txXfrm>
    </dsp:sp>
    <dsp:sp modelId="{77C523B7-8BDE-4233-B5B1-1CF3559CAEC4}">
      <dsp:nvSpPr>
        <dsp:cNvPr id="0" name=""/>
        <dsp:cNvSpPr/>
      </dsp:nvSpPr>
      <dsp:spPr>
        <a:xfrm>
          <a:off x="2714082" y="320335"/>
          <a:ext cx="2377306" cy="9272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oudy Old Style" panose="02020502050305020303" pitchFamily="18" charset="0"/>
            </a:rPr>
            <a:t>Step 2: Recruitment</a:t>
          </a:r>
        </a:p>
      </dsp:txBody>
      <dsp:txXfrm>
        <a:off x="2714082" y="320335"/>
        <a:ext cx="2377306" cy="927236"/>
      </dsp:txXfrm>
    </dsp:sp>
    <dsp:sp modelId="{95468FB9-2890-4DAD-B833-1A9FD543B0F0}">
      <dsp:nvSpPr>
        <dsp:cNvPr id="0" name=""/>
        <dsp:cNvSpPr/>
      </dsp:nvSpPr>
      <dsp:spPr>
        <a:xfrm>
          <a:off x="2714082" y="1268754"/>
          <a:ext cx="2377306" cy="27834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Goudy Old Style" panose="02020502050305020303" pitchFamily="18" charset="0"/>
            </a:rPr>
            <a:t>Engage </a:t>
          </a:r>
          <a:r>
            <a:rPr lang="en-US" sz="1400" kern="1200" baseline="0" dirty="0">
              <a:latin typeface="Goudy Old Style" panose="02020502050305020303" pitchFamily="18" charset="0"/>
            </a:rPr>
            <a:t>Campus</a:t>
          </a:r>
          <a:r>
            <a:rPr lang="en-US" sz="1400" kern="1200" dirty="0">
              <a:latin typeface="Goudy Old Style" panose="02020502050305020303" pitchFamily="18" charset="0"/>
            </a:rPr>
            <a:t> Resources</a:t>
          </a:r>
        </a:p>
        <a:p>
          <a:pPr marL="114300" lvl="1" indent="-114300" algn="l" defTabSz="622300">
            <a:lnSpc>
              <a:spcPct val="90000"/>
            </a:lnSpc>
            <a:spcBef>
              <a:spcPct val="0"/>
            </a:spcBef>
            <a:spcAft>
              <a:spcPct val="15000"/>
            </a:spcAft>
            <a:buChar char="•"/>
          </a:pPr>
          <a:r>
            <a:rPr lang="en-US" sz="1400" kern="1200" dirty="0">
              <a:latin typeface="Goudy Old Style" panose="02020502050305020303" pitchFamily="18" charset="0"/>
            </a:rPr>
            <a:t>Implement Marketing Plan</a:t>
          </a:r>
        </a:p>
        <a:p>
          <a:pPr marL="114300" lvl="1" indent="-114300" algn="l" defTabSz="622300">
            <a:lnSpc>
              <a:spcPct val="90000"/>
            </a:lnSpc>
            <a:spcBef>
              <a:spcPct val="0"/>
            </a:spcBef>
            <a:spcAft>
              <a:spcPct val="15000"/>
            </a:spcAft>
            <a:buChar char="•"/>
          </a:pPr>
          <a:r>
            <a:rPr lang="en-US" sz="1400" kern="1200" dirty="0">
              <a:latin typeface="Goudy Old Style" panose="02020502050305020303" pitchFamily="18" charset="0"/>
            </a:rPr>
            <a:t>Conduct Information Sessions</a:t>
          </a:r>
        </a:p>
        <a:p>
          <a:pPr marL="114300" lvl="1" indent="-114300" algn="l" defTabSz="622300">
            <a:lnSpc>
              <a:spcPct val="90000"/>
            </a:lnSpc>
            <a:spcBef>
              <a:spcPct val="0"/>
            </a:spcBef>
            <a:spcAft>
              <a:spcPct val="15000"/>
            </a:spcAft>
            <a:buChar char="•"/>
          </a:pPr>
          <a:r>
            <a:rPr lang="en-US" sz="1400" kern="1200" dirty="0">
              <a:latin typeface="Goudy Old Style" panose="02020502050305020303" pitchFamily="18" charset="0"/>
            </a:rPr>
            <a:t>Engage First-Year Students and Potential Members in Signature Programs</a:t>
          </a:r>
        </a:p>
        <a:p>
          <a:pPr marL="114300" lvl="1" indent="-114300" algn="l" defTabSz="622300">
            <a:lnSpc>
              <a:spcPct val="90000"/>
            </a:lnSpc>
            <a:spcBef>
              <a:spcPct val="0"/>
            </a:spcBef>
            <a:spcAft>
              <a:spcPct val="15000"/>
            </a:spcAft>
            <a:buChar char="•"/>
          </a:pPr>
          <a:r>
            <a:rPr lang="en-US" sz="1400" kern="1200" dirty="0">
              <a:latin typeface="Goudy Old Style" panose="02020502050305020303" pitchFamily="18" charset="0"/>
            </a:rPr>
            <a:t>Seek Nominations from Faculty/Staff</a:t>
          </a:r>
        </a:p>
        <a:p>
          <a:pPr marL="285750" lvl="1" indent="-285750" algn="l" defTabSz="1333500">
            <a:lnSpc>
              <a:spcPct val="90000"/>
            </a:lnSpc>
            <a:spcBef>
              <a:spcPct val="0"/>
            </a:spcBef>
            <a:spcAft>
              <a:spcPct val="15000"/>
            </a:spcAft>
            <a:buChar char="•"/>
          </a:pPr>
          <a:endParaRPr lang="en-US" sz="3000" kern="1200" dirty="0">
            <a:latin typeface="Goudy Old Style" panose="02020502050305020303" pitchFamily="18" charset="0"/>
          </a:endParaRPr>
        </a:p>
      </dsp:txBody>
      <dsp:txXfrm>
        <a:off x="2714082" y="1268754"/>
        <a:ext cx="2377306" cy="2783430"/>
      </dsp:txXfrm>
    </dsp:sp>
    <dsp:sp modelId="{04F1CE9B-D40E-4BA0-9CC3-53196179D911}">
      <dsp:nvSpPr>
        <dsp:cNvPr id="0" name=""/>
        <dsp:cNvSpPr/>
      </dsp:nvSpPr>
      <dsp:spPr>
        <a:xfrm>
          <a:off x="5424211" y="320335"/>
          <a:ext cx="2377306" cy="9272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Goudy Old Style" panose="02020502050305020303" pitchFamily="18" charset="0"/>
            </a:rPr>
            <a:t>Step 3: Selection</a:t>
          </a:r>
        </a:p>
      </dsp:txBody>
      <dsp:txXfrm>
        <a:off x="5424211" y="320335"/>
        <a:ext cx="2377306" cy="927236"/>
      </dsp:txXfrm>
    </dsp:sp>
    <dsp:sp modelId="{F52E3021-0177-4C4E-91F4-7C4FA3B14072}">
      <dsp:nvSpPr>
        <dsp:cNvPr id="0" name=""/>
        <dsp:cNvSpPr/>
      </dsp:nvSpPr>
      <dsp:spPr>
        <a:xfrm>
          <a:off x="5429370" y="1268865"/>
          <a:ext cx="2377306" cy="27834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Goudy Old Style" panose="02020502050305020303" pitchFamily="18" charset="0"/>
            </a:rPr>
            <a:t>Review Applications</a:t>
          </a:r>
        </a:p>
        <a:p>
          <a:pPr marL="114300" lvl="1" indent="-114300" algn="l" defTabSz="622300">
            <a:lnSpc>
              <a:spcPct val="90000"/>
            </a:lnSpc>
            <a:spcBef>
              <a:spcPct val="0"/>
            </a:spcBef>
            <a:spcAft>
              <a:spcPct val="15000"/>
            </a:spcAft>
            <a:buChar char="•"/>
          </a:pPr>
          <a:r>
            <a:rPr lang="en-US" sz="1400" kern="1200" dirty="0">
              <a:latin typeface="Goudy Old Style" panose="02020502050305020303" pitchFamily="18" charset="0"/>
            </a:rPr>
            <a:t>Vote on Members at a Circle Selection Meeting</a:t>
          </a:r>
        </a:p>
        <a:p>
          <a:pPr marL="114300" lvl="1" indent="-114300" algn="l" defTabSz="622300">
            <a:lnSpc>
              <a:spcPct val="90000"/>
            </a:lnSpc>
            <a:spcBef>
              <a:spcPct val="0"/>
            </a:spcBef>
            <a:spcAft>
              <a:spcPct val="15000"/>
            </a:spcAft>
            <a:buChar char="•"/>
          </a:pPr>
          <a:r>
            <a:rPr lang="en-US" sz="1400" kern="1200" dirty="0">
              <a:latin typeface="Goudy Old Style" panose="02020502050305020303" pitchFamily="18" charset="0"/>
            </a:rPr>
            <a:t>Accept/Reject Applications</a:t>
          </a:r>
        </a:p>
        <a:p>
          <a:pPr marL="114300" lvl="1" indent="-114300" algn="l" defTabSz="622300">
            <a:lnSpc>
              <a:spcPct val="90000"/>
            </a:lnSpc>
            <a:spcBef>
              <a:spcPct val="0"/>
            </a:spcBef>
            <a:spcAft>
              <a:spcPct val="15000"/>
            </a:spcAft>
            <a:buChar char="•"/>
          </a:pPr>
          <a:r>
            <a:rPr lang="en-US" sz="1400" kern="1200" dirty="0">
              <a:latin typeface="Goudy Old Style" panose="02020502050305020303" pitchFamily="18" charset="0"/>
            </a:rPr>
            <a:t>Conduct a Tapping Ceremony</a:t>
          </a:r>
        </a:p>
        <a:p>
          <a:pPr marL="114300" lvl="1" indent="-114300" algn="l" defTabSz="622300">
            <a:lnSpc>
              <a:spcPct val="90000"/>
            </a:lnSpc>
            <a:spcBef>
              <a:spcPct val="0"/>
            </a:spcBef>
            <a:spcAft>
              <a:spcPct val="15000"/>
            </a:spcAft>
            <a:buChar char="•"/>
          </a:pPr>
          <a:r>
            <a:rPr lang="en-US" sz="1400" kern="1200" dirty="0">
              <a:latin typeface="Goudy Old Style" panose="02020502050305020303" pitchFamily="18" charset="0"/>
            </a:rPr>
            <a:t>Coordinate Membership Fee Payment</a:t>
          </a:r>
        </a:p>
        <a:p>
          <a:pPr marL="114300" lvl="1" indent="-114300" algn="l" defTabSz="622300">
            <a:lnSpc>
              <a:spcPct val="90000"/>
            </a:lnSpc>
            <a:spcBef>
              <a:spcPct val="0"/>
            </a:spcBef>
            <a:spcAft>
              <a:spcPct val="15000"/>
            </a:spcAft>
            <a:buChar char="•"/>
          </a:pPr>
          <a:r>
            <a:rPr lang="en-US" sz="1400" kern="1200" dirty="0">
              <a:latin typeface="Goudy Old Style" panose="02020502050305020303" pitchFamily="18" charset="0"/>
            </a:rPr>
            <a:t>Complete Membership Order Online</a:t>
          </a:r>
        </a:p>
      </dsp:txBody>
      <dsp:txXfrm>
        <a:off x="5429370" y="1268865"/>
        <a:ext cx="2377306" cy="2783430"/>
      </dsp:txXfrm>
    </dsp:sp>
    <dsp:sp modelId="{A4EBA8E4-9756-43F9-B5D4-5442E22039A9}">
      <dsp:nvSpPr>
        <dsp:cNvPr id="0" name=""/>
        <dsp:cNvSpPr/>
      </dsp:nvSpPr>
      <dsp:spPr>
        <a:xfrm>
          <a:off x="8134340" y="320335"/>
          <a:ext cx="2377306" cy="9272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Goudy Old Style" panose="02020502050305020303" pitchFamily="18" charset="0"/>
            </a:rPr>
            <a:t>Step 4: Initiation</a:t>
          </a:r>
        </a:p>
      </dsp:txBody>
      <dsp:txXfrm>
        <a:off x="8134340" y="320335"/>
        <a:ext cx="2377306" cy="927236"/>
      </dsp:txXfrm>
    </dsp:sp>
    <dsp:sp modelId="{7B062C42-A411-4B6B-B30C-1E5F0016982C}">
      <dsp:nvSpPr>
        <dsp:cNvPr id="0" name=""/>
        <dsp:cNvSpPr/>
      </dsp:nvSpPr>
      <dsp:spPr>
        <a:xfrm>
          <a:off x="8138286" y="1272901"/>
          <a:ext cx="2377306" cy="27834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Goudy Old Style" panose="02020502050305020303" pitchFamily="18" charset="0"/>
            </a:rPr>
            <a:t>Plan Initiation Ceremony</a:t>
          </a:r>
        </a:p>
        <a:p>
          <a:pPr marL="114300" lvl="1" indent="-114300" algn="l" defTabSz="622300">
            <a:lnSpc>
              <a:spcPct val="90000"/>
            </a:lnSpc>
            <a:spcBef>
              <a:spcPct val="0"/>
            </a:spcBef>
            <a:spcAft>
              <a:spcPct val="15000"/>
            </a:spcAft>
            <a:buChar char="•"/>
          </a:pPr>
          <a:r>
            <a:rPr lang="en-US" sz="1400" kern="1200" dirty="0">
              <a:latin typeface="Goudy Old Style" panose="02020502050305020303" pitchFamily="18" charset="0"/>
            </a:rPr>
            <a:t>Invite Families, Friends, Campus Community</a:t>
          </a:r>
        </a:p>
        <a:p>
          <a:pPr marL="114300" lvl="1" indent="-114300" algn="l" defTabSz="622300">
            <a:lnSpc>
              <a:spcPct val="90000"/>
            </a:lnSpc>
            <a:spcBef>
              <a:spcPct val="0"/>
            </a:spcBef>
            <a:spcAft>
              <a:spcPct val="15000"/>
            </a:spcAft>
            <a:buChar char="•"/>
          </a:pPr>
          <a:r>
            <a:rPr lang="en-US" sz="1400" kern="1200" dirty="0">
              <a:latin typeface="Goudy Old Style" panose="02020502050305020303" pitchFamily="18" charset="0"/>
            </a:rPr>
            <a:t>Engage a Keynote Speaker</a:t>
          </a:r>
        </a:p>
        <a:p>
          <a:pPr marL="114300" lvl="1" indent="-114300" algn="l" defTabSz="622300">
            <a:lnSpc>
              <a:spcPct val="90000"/>
            </a:lnSpc>
            <a:spcBef>
              <a:spcPct val="0"/>
            </a:spcBef>
            <a:spcAft>
              <a:spcPct val="15000"/>
            </a:spcAft>
            <a:buChar char="•"/>
          </a:pPr>
          <a:r>
            <a:rPr lang="en-US" sz="1400" kern="1200" dirty="0">
              <a:latin typeface="Goudy Old Style" panose="02020502050305020303" pitchFamily="18" charset="0"/>
            </a:rPr>
            <a:t>Test Technology Well in Advance</a:t>
          </a:r>
        </a:p>
        <a:p>
          <a:pPr marL="114300" lvl="1" indent="-114300" algn="l" defTabSz="622300">
            <a:lnSpc>
              <a:spcPct val="90000"/>
            </a:lnSpc>
            <a:spcBef>
              <a:spcPct val="0"/>
            </a:spcBef>
            <a:spcAft>
              <a:spcPct val="15000"/>
            </a:spcAft>
            <a:buChar char="•"/>
          </a:pPr>
          <a:r>
            <a:rPr lang="en-US" sz="1400" kern="1200" dirty="0">
              <a:latin typeface="Goudy Old Style" panose="02020502050305020303" pitchFamily="18" charset="0"/>
            </a:rPr>
            <a:t>Conduct the Ceremony</a:t>
          </a:r>
        </a:p>
        <a:p>
          <a:pPr marL="114300" lvl="1" indent="-114300" algn="l" defTabSz="622300">
            <a:lnSpc>
              <a:spcPct val="90000"/>
            </a:lnSpc>
            <a:spcBef>
              <a:spcPct val="0"/>
            </a:spcBef>
            <a:spcAft>
              <a:spcPct val="15000"/>
            </a:spcAft>
            <a:buChar char="•"/>
          </a:pPr>
          <a:r>
            <a:rPr lang="en-US" sz="1400" kern="1200" dirty="0">
              <a:latin typeface="Goudy Old Style" panose="02020502050305020303" pitchFamily="18" charset="0"/>
            </a:rPr>
            <a:t>Complete Post-Ceremony Duties </a:t>
          </a:r>
        </a:p>
      </dsp:txBody>
      <dsp:txXfrm>
        <a:off x="8138286" y="1272901"/>
        <a:ext cx="2377306" cy="278343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1F4418-6B3C-4925-96AF-2B1928F586F4}" type="datetimeFigureOut">
              <a:rPr lang="en-US" smtClean="0"/>
              <a:t>8/29/2023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45C404-B502-44F5-A2B5-5352F1BE094D}" type="slidenum">
              <a:rPr lang="en-US" smtClean="0"/>
              <a:t>‹#›</a:t>
            </a:fld>
            <a:endParaRPr lang="en-US"/>
          </a:p>
        </p:txBody>
      </p:sp>
    </p:spTree>
    <p:extLst>
      <p:ext uri="{BB962C8B-B14F-4D97-AF65-F5344CB8AC3E}">
        <p14:creationId xmlns:p14="http://schemas.microsoft.com/office/powerpoint/2010/main" val="1689895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181FF-677F-4B5D-B415-0942B683D609}" type="datetimeFigureOut">
              <a:rPr lang="en-US" smtClean="0"/>
              <a:t>8/29/2023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9C491-359F-4C1B-929A-F94FFE1DD836}" type="slidenum">
              <a:rPr lang="en-US" smtClean="0"/>
              <a:t>‹#›</a:t>
            </a:fld>
            <a:endParaRPr lang="en-US" dirty="0"/>
          </a:p>
        </p:txBody>
      </p:sp>
    </p:spTree>
    <p:extLst>
      <p:ext uri="{BB962C8B-B14F-4D97-AF65-F5344CB8AC3E}">
        <p14:creationId xmlns:p14="http://schemas.microsoft.com/office/powerpoint/2010/main" val="3352603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9C491-359F-4C1B-929A-F94FFE1DD836}" type="slidenum">
              <a:rPr lang="en-US" smtClean="0"/>
              <a:t>28</a:t>
            </a:fld>
            <a:endParaRPr lang="en-US" dirty="0"/>
          </a:p>
        </p:txBody>
      </p:sp>
    </p:spTree>
    <p:extLst>
      <p:ext uri="{BB962C8B-B14F-4D97-AF65-F5344CB8AC3E}">
        <p14:creationId xmlns:p14="http://schemas.microsoft.com/office/powerpoint/2010/main" val="4111567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83821" y="4533530"/>
            <a:ext cx="9144000" cy="1655762"/>
          </a:xfrm>
        </p:spPr>
        <p:txBody>
          <a:bodyPr/>
          <a:lstStyle>
            <a:lvl1pPr marL="0" indent="0" algn="ctr">
              <a:buNone/>
              <a:defRPr sz="2400">
                <a:latin typeface="Goudy Old Style" panose="02020502050305020303"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Goudy Old Style" panose="02020502050305020303" pitchFamily="18" charset="0"/>
              </a:defRPr>
            </a:lvl1pPr>
          </a:lstStyle>
          <a:p>
            <a:r>
              <a:rPr lang="en-US"/>
              <a:t>08/29/2023</a:t>
            </a:r>
            <a:endParaRPr lang="en-US" dirty="0"/>
          </a:p>
        </p:txBody>
      </p:sp>
      <p:sp>
        <p:nvSpPr>
          <p:cNvPr id="5" name="Footer Placeholder 4"/>
          <p:cNvSpPr>
            <a:spLocks noGrp="1"/>
          </p:cNvSpPr>
          <p:nvPr>
            <p:ph type="ftr" sz="quarter" idx="11"/>
          </p:nvPr>
        </p:nvSpPr>
        <p:spPr/>
        <p:txBody>
          <a:bodyPr/>
          <a:lstStyle>
            <a:lvl1pPr>
              <a:defRPr>
                <a:latin typeface="Goudy Old Style" panose="02020502050305020303" pitchFamily="18" charset="0"/>
              </a:defRPr>
            </a:lvl1pPr>
          </a:lstStyle>
          <a:p>
            <a:r>
              <a:rPr lang="en-US"/>
              <a:t>© O∆K 2023</a:t>
            </a:r>
            <a:endParaRPr lang="en-US" dirty="0"/>
          </a:p>
        </p:txBody>
      </p:sp>
      <p:sp>
        <p:nvSpPr>
          <p:cNvPr id="6" name="Slide Number Placeholder 5"/>
          <p:cNvSpPr>
            <a:spLocks noGrp="1"/>
          </p:cNvSpPr>
          <p:nvPr>
            <p:ph type="sldNum" sz="quarter" idx="12"/>
          </p:nvPr>
        </p:nvSpPr>
        <p:spPr/>
        <p:txBody>
          <a:bodyPr/>
          <a:lstStyle/>
          <a:p>
            <a:fld id="{03F228A2-43F8-4556-B8EE-47F59F7CC8ED}"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0" y="437071"/>
            <a:ext cx="8759952" cy="3758184"/>
          </a:xfrm>
          <a:prstGeom prst="rect">
            <a:avLst/>
          </a:prstGeom>
        </p:spPr>
      </p:pic>
    </p:spTree>
    <p:extLst>
      <p:ext uri="{BB962C8B-B14F-4D97-AF65-F5344CB8AC3E}">
        <p14:creationId xmlns:p14="http://schemas.microsoft.com/office/powerpoint/2010/main" val="1816208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08/29/2023</a:t>
            </a:r>
            <a:endParaRPr lang="en-US" dirty="0"/>
          </a:p>
        </p:txBody>
      </p:sp>
      <p:sp>
        <p:nvSpPr>
          <p:cNvPr id="5" name="Footer Placeholder 4"/>
          <p:cNvSpPr>
            <a:spLocks noGrp="1"/>
          </p:cNvSpPr>
          <p:nvPr>
            <p:ph type="ftr" sz="quarter" idx="11"/>
          </p:nvPr>
        </p:nvSpPr>
        <p:spPr/>
        <p:txBody>
          <a:bodyPr/>
          <a:lstStyle/>
          <a:p>
            <a:r>
              <a:rPr lang="en-US"/>
              <a:t>© O∆K 2023</a:t>
            </a:r>
            <a:endParaRPr lang="en-US" dirty="0"/>
          </a:p>
        </p:txBody>
      </p:sp>
      <p:sp>
        <p:nvSpPr>
          <p:cNvPr id="6" name="Slide Number Placeholder 5"/>
          <p:cNvSpPr>
            <a:spLocks noGrp="1"/>
          </p:cNvSpPr>
          <p:nvPr>
            <p:ph type="sldNum" sz="quarter" idx="12"/>
          </p:nvPr>
        </p:nvSpPr>
        <p:spPr/>
        <p:txBody>
          <a:bodyPr/>
          <a:lstStyle/>
          <a:p>
            <a:fld id="{03F228A2-43F8-4556-B8EE-47F59F7CC8ED}" type="slidenum">
              <a:rPr lang="en-US" smtClean="0"/>
              <a:t>‹#›</a:t>
            </a:fld>
            <a:endParaRPr lang="en-US" dirty="0"/>
          </a:p>
        </p:txBody>
      </p:sp>
    </p:spTree>
    <p:extLst>
      <p:ext uri="{BB962C8B-B14F-4D97-AF65-F5344CB8AC3E}">
        <p14:creationId xmlns:p14="http://schemas.microsoft.com/office/powerpoint/2010/main" val="2105235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08/29/2023</a:t>
            </a:r>
            <a:endParaRPr lang="en-US" dirty="0"/>
          </a:p>
        </p:txBody>
      </p:sp>
      <p:sp>
        <p:nvSpPr>
          <p:cNvPr id="5" name="Footer Placeholder 4"/>
          <p:cNvSpPr>
            <a:spLocks noGrp="1"/>
          </p:cNvSpPr>
          <p:nvPr>
            <p:ph type="ftr" sz="quarter" idx="11"/>
          </p:nvPr>
        </p:nvSpPr>
        <p:spPr/>
        <p:txBody>
          <a:bodyPr/>
          <a:lstStyle/>
          <a:p>
            <a:r>
              <a:rPr lang="en-US"/>
              <a:t>© O∆K 2023</a:t>
            </a:r>
            <a:endParaRPr lang="en-US" dirty="0"/>
          </a:p>
        </p:txBody>
      </p:sp>
      <p:sp>
        <p:nvSpPr>
          <p:cNvPr id="6" name="Slide Number Placeholder 5"/>
          <p:cNvSpPr>
            <a:spLocks noGrp="1"/>
          </p:cNvSpPr>
          <p:nvPr>
            <p:ph type="sldNum" sz="quarter" idx="12"/>
          </p:nvPr>
        </p:nvSpPr>
        <p:spPr/>
        <p:txBody>
          <a:bodyPr/>
          <a:lstStyle/>
          <a:p>
            <a:fld id="{03F228A2-43F8-4556-B8EE-47F59F7CC8ED}" type="slidenum">
              <a:rPr lang="en-US" smtClean="0"/>
              <a:t>‹#›</a:t>
            </a:fld>
            <a:endParaRPr lang="en-US" dirty="0"/>
          </a:p>
        </p:txBody>
      </p:sp>
    </p:spTree>
    <p:extLst>
      <p:ext uri="{BB962C8B-B14F-4D97-AF65-F5344CB8AC3E}">
        <p14:creationId xmlns:p14="http://schemas.microsoft.com/office/powerpoint/2010/main" val="4128481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67583-94E3-164D-8208-B8CF8A38B2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080F29-8A44-4043-AC34-6D47923665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26848A-9971-0643-8CF7-20850365A005}"/>
              </a:ext>
            </a:extLst>
          </p:cNvPr>
          <p:cNvSpPr>
            <a:spLocks noGrp="1"/>
          </p:cNvSpPr>
          <p:nvPr>
            <p:ph type="dt" sz="half" idx="10"/>
          </p:nvPr>
        </p:nvSpPr>
        <p:spPr/>
        <p:txBody>
          <a:bodyPr/>
          <a:lstStyle/>
          <a:p>
            <a:r>
              <a:rPr lang="en-US"/>
              <a:t>08/29/2023</a:t>
            </a:r>
            <a:endParaRPr lang="en-US" dirty="0"/>
          </a:p>
        </p:txBody>
      </p:sp>
      <p:sp>
        <p:nvSpPr>
          <p:cNvPr id="5" name="Footer Placeholder 4">
            <a:extLst>
              <a:ext uri="{FF2B5EF4-FFF2-40B4-BE49-F238E27FC236}">
                <a16:creationId xmlns:a16="http://schemas.microsoft.com/office/drawing/2014/main" id="{088EC1C9-BB28-D643-9036-B408E2808053}"/>
              </a:ext>
            </a:extLst>
          </p:cNvPr>
          <p:cNvSpPr>
            <a:spLocks noGrp="1"/>
          </p:cNvSpPr>
          <p:nvPr>
            <p:ph type="ftr" sz="quarter" idx="11"/>
          </p:nvPr>
        </p:nvSpPr>
        <p:spPr/>
        <p:txBody>
          <a:bodyPr/>
          <a:lstStyle/>
          <a:p>
            <a:r>
              <a:rPr lang="en-US"/>
              <a:t>© O∆K 2023</a:t>
            </a:r>
            <a:endParaRPr lang="en-US" dirty="0"/>
          </a:p>
        </p:txBody>
      </p:sp>
      <p:sp>
        <p:nvSpPr>
          <p:cNvPr id="6" name="Slide Number Placeholder 5">
            <a:extLst>
              <a:ext uri="{FF2B5EF4-FFF2-40B4-BE49-F238E27FC236}">
                <a16:creationId xmlns:a16="http://schemas.microsoft.com/office/drawing/2014/main" id="{4857295D-B66C-F34D-AA6A-F44304EA77EA}"/>
              </a:ext>
            </a:extLst>
          </p:cNvPr>
          <p:cNvSpPr>
            <a:spLocks noGrp="1"/>
          </p:cNvSpPr>
          <p:nvPr>
            <p:ph type="sldNum" sz="quarter" idx="12"/>
          </p:nvPr>
        </p:nvSpPr>
        <p:spPr/>
        <p:txBody>
          <a:bodyPr/>
          <a:lstStyle/>
          <a:p>
            <a:fld id="{A4E640EE-23A9-4FBD-ACC7-033EA89F5EE7}" type="slidenum">
              <a:rPr lang="en-US" smtClean="0"/>
              <a:t>‹#›</a:t>
            </a:fld>
            <a:endParaRPr lang="en-US" dirty="0"/>
          </a:p>
        </p:txBody>
      </p:sp>
    </p:spTree>
    <p:extLst>
      <p:ext uri="{BB962C8B-B14F-4D97-AF65-F5344CB8AC3E}">
        <p14:creationId xmlns:p14="http://schemas.microsoft.com/office/powerpoint/2010/main" val="320978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80829" y="365127"/>
            <a:ext cx="8772971" cy="1325563"/>
          </a:xfrm>
        </p:spPr>
        <p:txBody>
          <a:bodyPr/>
          <a:lstStyle>
            <a:lvl1pPr>
              <a:defRPr>
                <a:latin typeface="Goudy Old Style" panose="02020502050305020303"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Goudy Old Style" panose="02020502050305020303" pitchFamily="18" charset="0"/>
              </a:defRPr>
            </a:lvl1pPr>
            <a:lvl2pPr>
              <a:defRPr>
                <a:latin typeface="Goudy Old Style" panose="02020502050305020303" pitchFamily="18" charset="0"/>
              </a:defRPr>
            </a:lvl2pPr>
            <a:lvl3pPr>
              <a:defRPr>
                <a:latin typeface="Goudy Old Style" panose="02020502050305020303" pitchFamily="18" charset="0"/>
              </a:defRPr>
            </a:lvl3pPr>
            <a:lvl4pPr>
              <a:defRPr>
                <a:latin typeface="Goudy Old Style" panose="02020502050305020303" pitchFamily="18" charset="0"/>
              </a:defRPr>
            </a:lvl4pPr>
            <a:lvl5pPr>
              <a:defRPr>
                <a:latin typeface="Goudy Old Style" panose="020205020503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Goudy Old Style" panose="02020502050305020303" pitchFamily="18" charset="0"/>
              </a:defRPr>
            </a:lvl1pPr>
          </a:lstStyle>
          <a:p>
            <a:r>
              <a:rPr lang="en-US"/>
              <a:t>08/29/2023</a:t>
            </a:r>
            <a:endParaRPr lang="en-US" dirty="0"/>
          </a:p>
        </p:txBody>
      </p:sp>
      <p:sp>
        <p:nvSpPr>
          <p:cNvPr id="5" name="Footer Placeholder 4"/>
          <p:cNvSpPr>
            <a:spLocks noGrp="1"/>
          </p:cNvSpPr>
          <p:nvPr>
            <p:ph type="ftr" sz="quarter" idx="11"/>
          </p:nvPr>
        </p:nvSpPr>
        <p:spPr/>
        <p:txBody>
          <a:bodyPr/>
          <a:lstStyle>
            <a:lvl1pPr>
              <a:defRPr>
                <a:latin typeface="Goudy Old Style" panose="02020502050305020303" pitchFamily="18" charset="0"/>
              </a:defRPr>
            </a:lvl1pPr>
          </a:lstStyle>
          <a:p>
            <a:r>
              <a:rPr lang="en-US" dirty="0"/>
              <a:t>© O∆K 2023</a:t>
            </a:r>
          </a:p>
        </p:txBody>
      </p:sp>
      <p:sp>
        <p:nvSpPr>
          <p:cNvPr id="6" name="Slide Number Placeholder 5"/>
          <p:cNvSpPr>
            <a:spLocks noGrp="1"/>
          </p:cNvSpPr>
          <p:nvPr>
            <p:ph type="sldNum" sz="quarter" idx="12"/>
          </p:nvPr>
        </p:nvSpPr>
        <p:spPr/>
        <p:txBody>
          <a:bodyPr/>
          <a:lstStyle>
            <a:lvl1pPr>
              <a:defRPr>
                <a:latin typeface="Goudy Old Style" panose="02020502050305020303" pitchFamily="18" charset="0"/>
              </a:defRPr>
            </a:lvl1pPr>
          </a:lstStyle>
          <a:p>
            <a:fld id="{03F228A2-43F8-4556-B8EE-47F59F7CC8ED}"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1" y="365127"/>
            <a:ext cx="1528971" cy="1332497"/>
          </a:xfrm>
          <a:prstGeom prst="rect">
            <a:avLst/>
          </a:prstGeom>
        </p:spPr>
      </p:pic>
      <p:cxnSp>
        <p:nvCxnSpPr>
          <p:cNvPr id="9" name="Straight Connector 8"/>
          <p:cNvCxnSpPr/>
          <p:nvPr userDrawn="1"/>
        </p:nvCxnSpPr>
        <p:spPr>
          <a:xfrm>
            <a:off x="838200" y="1825625"/>
            <a:ext cx="10515600" cy="0"/>
          </a:xfrm>
          <a:prstGeom prst="line">
            <a:avLst/>
          </a:prstGeom>
          <a:ln>
            <a:solidFill>
              <a:srgbClr val="6DACDE"/>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91259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atin typeface="Goudy Old Style" panose="02020502050305020303" pitchFamily="18" charset="0"/>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latin typeface="Goudy Old Style" panose="02020502050305020303" pitchFamily="18"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r>
              <a:rPr lang="en-US"/>
              <a:t>08/29/2023</a:t>
            </a:r>
            <a:endParaRPr lang="en-US" dirty="0"/>
          </a:p>
        </p:txBody>
      </p:sp>
      <p:sp>
        <p:nvSpPr>
          <p:cNvPr id="5" name="Footer Placeholder 4"/>
          <p:cNvSpPr>
            <a:spLocks noGrp="1"/>
          </p:cNvSpPr>
          <p:nvPr>
            <p:ph type="ftr" sz="quarter" idx="11"/>
          </p:nvPr>
        </p:nvSpPr>
        <p:spPr/>
        <p:txBody>
          <a:bodyPr/>
          <a:lstStyle/>
          <a:p>
            <a:r>
              <a:rPr lang="en-US"/>
              <a:t>© O∆K 2023</a:t>
            </a:r>
            <a:endParaRPr lang="en-US" dirty="0"/>
          </a:p>
        </p:txBody>
      </p:sp>
      <p:sp>
        <p:nvSpPr>
          <p:cNvPr id="6" name="Slide Number Placeholder 5"/>
          <p:cNvSpPr>
            <a:spLocks noGrp="1"/>
          </p:cNvSpPr>
          <p:nvPr>
            <p:ph type="sldNum" sz="quarter" idx="12"/>
          </p:nvPr>
        </p:nvSpPr>
        <p:spPr/>
        <p:txBody>
          <a:bodyPr/>
          <a:lstStyle/>
          <a:p>
            <a:fld id="{03F228A2-43F8-4556-B8EE-47F59F7CC8ED}"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1" y="365127"/>
            <a:ext cx="1528971" cy="1332497"/>
          </a:xfrm>
          <a:prstGeom prst="rect">
            <a:avLst/>
          </a:prstGeom>
        </p:spPr>
      </p:pic>
    </p:spTree>
    <p:extLst>
      <p:ext uri="{BB962C8B-B14F-4D97-AF65-F5344CB8AC3E}">
        <p14:creationId xmlns:p14="http://schemas.microsoft.com/office/powerpoint/2010/main" val="1053577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27006" y="365127"/>
            <a:ext cx="8926794" cy="1325563"/>
          </a:xfrm>
        </p:spPr>
        <p:txBody>
          <a:bodyPr/>
          <a:lstStyle>
            <a:lvl1pPr>
              <a:defRPr>
                <a:latin typeface="Goudy Old Style" panose="02020502050305020303" pitchFamily="18"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Goudy Old Style" panose="02020502050305020303" pitchFamily="18" charset="0"/>
              </a:defRPr>
            </a:lvl1pPr>
            <a:lvl2pPr>
              <a:defRPr>
                <a:latin typeface="Goudy Old Style" panose="02020502050305020303" pitchFamily="18" charset="0"/>
              </a:defRPr>
            </a:lvl2pPr>
            <a:lvl3pPr>
              <a:defRPr>
                <a:latin typeface="Goudy Old Style" panose="02020502050305020303" pitchFamily="18" charset="0"/>
              </a:defRPr>
            </a:lvl3pPr>
            <a:lvl4pPr>
              <a:defRPr>
                <a:latin typeface="Goudy Old Style" panose="02020502050305020303" pitchFamily="18" charset="0"/>
              </a:defRPr>
            </a:lvl4pPr>
            <a:lvl5pPr>
              <a:defRPr>
                <a:latin typeface="Goudy Old Style" panose="020205020503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Goudy Old Style" panose="02020502050305020303" pitchFamily="18" charset="0"/>
              </a:defRPr>
            </a:lvl1pPr>
            <a:lvl2pPr>
              <a:defRPr>
                <a:latin typeface="Goudy Old Style" panose="02020502050305020303" pitchFamily="18" charset="0"/>
              </a:defRPr>
            </a:lvl2pPr>
            <a:lvl3pPr>
              <a:defRPr>
                <a:latin typeface="Goudy Old Style" panose="02020502050305020303" pitchFamily="18" charset="0"/>
              </a:defRPr>
            </a:lvl3pPr>
            <a:lvl4pPr>
              <a:defRPr>
                <a:latin typeface="Goudy Old Style" panose="02020502050305020303" pitchFamily="18" charset="0"/>
              </a:defRPr>
            </a:lvl4pPr>
            <a:lvl5pPr>
              <a:defRPr>
                <a:latin typeface="Goudy Old Style" panose="020205020503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08/29/2023</a:t>
            </a:r>
            <a:endParaRPr lang="en-US" dirty="0"/>
          </a:p>
        </p:txBody>
      </p:sp>
      <p:sp>
        <p:nvSpPr>
          <p:cNvPr id="6" name="Footer Placeholder 5"/>
          <p:cNvSpPr>
            <a:spLocks noGrp="1"/>
          </p:cNvSpPr>
          <p:nvPr>
            <p:ph type="ftr" sz="quarter" idx="11"/>
          </p:nvPr>
        </p:nvSpPr>
        <p:spPr/>
        <p:txBody>
          <a:bodyPr/>
          <a:lstStyle/>
          <a:p>
            <a:r>
              <a:rPr lang="en-US"/>
              <a:t>© O∆K 2023</a:t>
            </a:r>
            <a:endParaRPr lang="en-US" dirty="0"/>
          </a:p>
        </p:txBody>
      </p:sp>
      <p:sp>
        <p:nvSpPr>
          <p:cNvPr id="7" name="Slide Number Placeholder 6"/>
          <p:cNvSpPr>
            <a:spLocks noGrp="1"/>
          </p:cNvSpPr>
          <p:nvPr>
            <p:ph type="sldNum" sz="quarter" idx="12"/>
          </p:nvPr>
        </p:nvSpPr>
        <p:spPr/>
        <p:txBody>
          <a:bodyPr/>
          <a:lstStyle/>
          <a:p>
            <a:fld id="{03F228A2-43F8-4556-B8EE-47F59F7CC8E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1" y="365127"/>
            <a:ext cx="1528971" cy="1332497"/>
          </a:xfrm>
          <a:prstGeom prst="rect">
            <a:avLst/>
          </a:prstGeom>
        </p:spPr>
      </p:pic>
    </p:spTree>
    <p:extLst>
      <p:ext uri="{BB962C8B-B14F-4D97-AF65-F5344CB8AC3E}">
        <p14:creationId xmlns:p14="http://schemas.microsoft.com/office/powerpoint/2010/main" val="1000844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08/29/2023</a:t>
            </a:r>
            <a:endParaRPr lang="en-US" dirty="0"/>
          </a:p>
        </p:txBody>
      </p:sp>
      <p:sp>
        <p:nvSpPr>
          <p:cNvPr id="8" name="Footer Placeholder 7"/>
          <p:cNvSpPr>
            <a:spLocks noGrp="1"/>
          </p:cNvSpPr>
          <p:nvPr>
            <p:ph type="ftr" sz="quarter" idx="11"/>
          </p:nvPr>
        </p:nvSpPr>
        <p:spPr/>
        <p:txBody>
          <a:bodyPr/>
          <a:lstStyle/>
          <a:p>
            <a:r>
              <a:rPr lang="en-US"/>
              <a:t>© O∆K 2023</a:t>
            </a:r>
            <a:endParaRPr lang="en-US" dirty="0"/>
          </a:p>
        </p:txBody>
      </p:sp>
      <p:sp>
        <p:nvSpPr>
          <p:cNvPr id="9" name="Slide Number Placeholder 8"/>
          <p:cNvSpPr>
            <a:spLocks noGrp="1"/>
          </p:cNvSpPr>
          <p:nvPr>
            <p:ph type="sldNum" sz="quarter" idx="12"/>
          </p:nvPr>
        </p:nvSpPr>
        <p:spPr/>
        <p:txBody>
          <a:bodyPr/>
          <a:lstStyle/>
          <a:p>
            <a:fld id="{03F228A2-43F8-4556-B8EE-47F59F7CC8ED}" type="slidenum">
              <a:rPr lang="en-US" smtClean="0"/>
              <a:t>‹#›</a:t>
            </a:fld>
            <a:endParaRPr lang="en-US" dirty="0"/>
          </a:p>
        </p:txBody>
      </p:sp>
    </p:spTree>
    <p:extLst>
      <p:ext uri="{BB962C8B-B14F-4D97-AF65-F5344CB8AC3E}">
        <p14:creationId xmlns:p14="http://schemas.microsoft.com/office/powerpoint/2010/main" val="4124254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08/29/2023</a:t>
            </a:r>
            <a:endParaRPr lang="en-US" dirty="0"/>
          </a:p>
        </p:txBody>
      </p:sp>
      <p:sp>
        <p:nvSpPr>
          <p:cNvPr id="4" name="Footer Placeholder 3"/>
          <p:cNvSpPr>
            <a:spLocks noGrp="1"/>
          </p:cNvSpPr>
          <p:nvPr>
            <p:ph type="ftr" sz="quarter" idx="11"/>
          </p:nvPr>
        </p:nvSpPr>
        <p:spPr/>
        <p:txBody>
          <a:bodyPr/>
          <a:lstStyle/>
          <a:p>
            <a:r>
              <a:rPr lang="en-US"/>
              <a:t>© O∆K 2023</a:t>
            </a:r>
            <a:endParaRPr lang="en-US" dirty="0"/>
          </a:p>
        </p:txBody>
      </p:sp>
      <p:sp>
        <p:nvSpPr>
          <p:cNvPr id="5" name="Slide Number Placeholder 4"/>
          <p:cNvSpPr>
            <a:spLocks noGrp="1"/>
          </p:cNvSpPr>
          <p:nvPr>
            <p:ph type="sldNum" sz="quarter" idx="12"/>
          </p:nvPr>
        </p:nvSpPr>
        <p:spPr/>
        <p:txBody>
          <a:bodyPr/>
          <a:lstStyle/>
          <a:p>
            <a:fld id="{03F228A2-43F8-4556-B8EE-47F59F7CC8ED}" type="slidenum">
              <a:rPr lang="en-US" smtClean="0"/>
              <a:t>‹#›</a:t>
            </a:fld>
            <a:endParaRPr lang="en-US" dirty="0"/>
          </a:p>
        </p:txBody>
      </p:sp>
    </p:spTree>
    <p:extLst>
      <p:ext uri="{BB962C8B-B14F-4D97-AF65-F5344CB8AC3E}">
        <p14:creationId xmlns:p14="http://schemas.microsoft.com/office/powerpoint/2010/main" val="1792320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08/29/2023</a:t>
            </a:r>
            <a:endParaRPr lang="en-US" dirty="0"/>
          </a:p>
        </p:txBody>
      </p:sp>
      <p:sp>
        <p:nvSpPr>
          <p:cNvPr id="3" name="Footer Placeholder 2"/>
          <p:cNvSpPr>
            <a:spLocks noGrp="1"/>
          </p:cNvSpPr>
          <p:nvPr>
            <p:ph type="ftr" sz="quarter" idx="11"/>
          </p:nvPr>
        </p:nvSpPr>
        <p:spPr/>
        <p:txBody>
          <a:bodyPr/>
          <a:lstStyle/>
          <a:p>
            <a:r>
              <a:rPr lang="en-US"/>
              <a:t>© O∆K 2023</a:t>
            </a:r>
            <a:endParaRPr lang="en-US" dirty="0"/>
          </a:p>
        </p:txBody>
      </p:sp>
      <p:sp>
        <p:nvSpPr>
          <p:cNvPr id="4" name="Slide Number Placeholder 3"/>
          <p:cNvSpPr>
            <a:spLocks noGrp="1"/>
          </p:cNvSpPr>
          <p:nvPr>
            <p:ph type="sldNum" sz="quarter" idx="12"/>
          </p:nvPr>
        </p:nvSpPr>
        <p:spPr/>
        <p:txBody>
          <a:bodyPr/>
          <a:lstStyle/>
          <a:p>
            <a:fld id="{03F228A2-43F8-4556-B8EE-47F59F7CC8ED}" type="slidenum">
              <a:rPr lang="en-US" smtClean="0"/>
              <a:t>‹#›</a:t>
            </a:fld>
            <a:endParaRPr lang="en-US" dirty="0"/>
          </a:p>
        </p:txBody>
      </p:sp>
    </p:spTree>
    <p:extLst>
      <p:ext uri="{BB962C8B-B14F-4D97-AF65-F5344CB8AC3E}">
        <p14:creationId xmlns:p14="http://schemas.microsoft.com/office/powerpoint/2010/main" val="2440163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08/29/2023</a:t>
            </a:r>
            <a:endParaRPr lang="en-US" dirty="0"/>
          </a:p>
        </p:txBody>
      </p:sp>
      <p:sp>
        <p:nvSpPr>
          <p:cNvPr id="6" name="Footer Placeholder 5"/>
          <p:cNvSpPr>
            <a:spLocks noGrp="1"/>
          </p:cNvSpPr>
          <p:nvPr>
            <p:ph type="ftr" sz="quarter" idx="11"/>
          </p:nvPr>
        </p:nvSpPr>
        <p:spPr/>
        <p:txBody>
          <a:bodyPr/>
          <a:lstStyle/>
          <a:p>
            <a:r>
              <a:rPr lang="en-US"/>
              <a:t>© O∆K 2023</a:t>
            </a:r>
            <a:endParaRPr lang="en-US" dirty="0"/>
          </a:p>
        </p:txBody>
      </p:sp>
      <p:sp>
        <p:nvSpPr>
          <p:cNvPr id="7" name="Slide Number Placeholder 6"/>
          <p:cNvSpPr>
            <a:spLocks noGrp="1"/>
          </p:cNvSpPr>
          <p:nvPr>
            <p:ph type="sldNum" sz="quarter" idx="12"/>
          </p:nvPr>
        </p:nvSpPr>
        <p:spPr/>
        <p:txBody>
          <a:bodyPr/>
          <a:lstStyle/>
          <a:p>
            <a:fld id="{03F228A2-43F8-4556-B8EE-47F59F7CC8ED}" type="slidenum">
              <a:rPr lang="en-US" smtClean="0"/>
              <a:t>‹#›</a:t>
            </a:fld>
            <a:endParaRPr lang="en-US" dirty="0"/>
          </a:p>
        </p:txBody>
      </p:sp>
    </p:spTree>
    <p:extLst>
      <p:ext uri="{BB962C8B-B14F-4D97-AF65-F5344CB8AC3E}">
        <p14:creationId xmlns:p14="http://schemas.microsoft.com/office/powerpoint/2010/main" val="3185155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08/29/2023</a:t>
            </a:r>
            <a:endParaRPr lang="en-US" dirty="0"/>
          </a:p>
        </p:txBody>
      </p:sp>
      <p:sp>
        <p:nvSpPr>
          <p:cNvPr id="6" name="Footer Placeholder 5"/>
          <p:cNvSpPr>
            <a:spLocks noGrp="1"/>
          </p:cNvSpPr>
          <p:nvPr>
            <p:ph type="ftr" sz="quarter" idx="11"/>
          </p:nvPr>
        </p:nvSpPr>
        <p:spPr/>
        <p:txBody>
          <a:bodyPr/>
          <a:lstStyle/>
          <a:p>
            <a:r>
              <a:rPr lang="en-US"/>
              <a:t>© O∆K 2023</a:t>
            </a:r>
            <a:endParaRPr lang="en-US" dirty="0"/>
          </a:p>
        </p:txBody>
      </p:sp>
      <p:sp>
        <p:nvSpPr>
          <p:cNvPr id="7" name="Slide Number Placeholder 6"/>
          <p:cNvSpPr>
            <a:spLocks noGrp="1"/>
          </p:cNvSpPr>
          <p:nvPr>
            <p:ph type="sldNum" sz="quarter" idx="12"/>
          </p:nvPr>
        </p:nvSpPr>
        <p:spPr/>
        <p:txBody>
          <a:bodyPr/>
          <a:lstStyle/>
          <a:p>
            <a:fld id="{03F228A2-43F8-4556-B8EE-47F59F7CC8ED}" type="slidenum">
              <a:rPr lang="en-US" smtClean="0"/>
              <a:t>‹#›</a:t>
            </a:fld>
            <a:endParaRPr lang="en-US" dirty="0"/>
          </a:p>
        </p:txBody>
      </p:sp>
    </p:spTree>
    <p:extLst>
      <p:ext uri="{BB962C8B-B14F-4D97-AF65-F5344CB8AC3E}">
        <p14:creationId xmlns:p14="http://schemas.microsoft.com/office/powerpoint/2010/main" val="236360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08/29/2023</a:t>
            </a:r>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O∆K 2023</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F228A2-43F8-4556-B8EE-47F59F7CC8ED}" type="slidenum">
              <a:rPr lang="en-US" smtClean="0"/>
              <a:t>‹#›</a:t>
            </a:fld>
            <a:endParaRPr lang="en-US" dirty="0"/>
          </a:p>
        </p:txBody>
      </p:sp>
    </p:spTree>
    <p:extLst>
      <p:ext uri="{BB962C8B-B14F-4D97-AF65-F5344CB8AC3E}">
        <p14:creationId xmlns:p14="http://schemas.microsoft.com/office/powerpoint/2010/main" val="836818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odk.org/nimp/" TargetMode="External"/><Relationship Id="rId2" Type="http://schemas.openxmlformats.org/officeDocument/2006/relationships/hyperlink" Target="https://odk.org/circle-officers/branding_templates/recruitment-materials/"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mailto:odknhdq@odk.org" TargetMode="External"/><Relationship Id="rId4" Type="http://schemas.openxmlformats.org/officeDocument/2006/relationships/hyperlink" Target="https://www.youtube.com/channel/UCv2JhK5ltEU18yvMQkb1J1w"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membership.odk.org/logi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dk.org/circle-officers/mms-guide/" TargetMode="External"/><Relationship Id="rId2" Type="http://schemas.openxmlformats.org/officeDocument/2006/relationships/hyperlink" Target="https://membership.odk.org/audience/prospective_members/membership_application_for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odk.org/membership_fees_paymen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odk.org/circle-officers/branding_templates/initiation-material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mailto:odknhdq@odk.org"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odknhdq@odk.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odk.org/about-odk/miss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odk.org/recruitment-and-initiation-guid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vert="horz" lIns="91440" tIns="45720" rIns="91440" bIns="45720" rtlCol="0" anchor="t">
            <a:normAutofit/>
          </a:bodyPr>
          <a:lstStyle/>
          <a:p>
            <a:r>
              <a:rPr lang="en-US" sz="4800" b="1" dirty="0"/>
              <a:t>Recruitment and Initiation Guide</a:t>
            </a:r>
          </a:p>
          <a:p>
            <a:r>
              <a:rPr lang="en-US" sz="4800" b="1">
                <a:latin typeface="Goudy Old Style"/>
              </a:rPr>
              <a:t>Fall 2023</a:t>
            </a:r>
            <a:endParaRPr lang="en-US" sz="4800" b="1" dirty="0"/>
          </a:p>
        </p:txBody>
      </p:sp>
    </p:spTree>
    <p:extLst>
      <p:ext uri="{BB962C8B-B14F-4D97-AF65-F5344CB8AC3E}">
        <p14:creationId xmlns:p14="http://schemas.microsoft.com/office/powerpoint/2010/main" val="984160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005014"/>
            <a:ext cx="10515600" cy="4351338"/>
          </a:xfrm>
        </p:spPr>
        <p:txBody>
          <a:bodyPr>
            <a:normAutofit lnSpcReduction="10000"/>
          </a:bodyPr>
          <a:lstStyle/>
          <a:p>
            <a:r>
              <a:rPr lang="en-US" dirty="0"/>
              <a:t>O</a:t>
            </a:r>
            <a:r>
              <a:rPr lang="en-US" dirty="0">
                <a:latin typeface="Symbol" panose="05050102010706020507" pitchFamily="18" charset="2"/>
              </a:rPr>
              <a:t>D</a:t>
            </a:r>
            <a:r>
              <a:rPr lang="en-US" dirty="0"/>
              <a:t>K was founded on the principle of bringing the leaders of different campus constituencies together.</a:t>
            </a:r>
          </a:p>
          <a:p>
            <a:r>
              <a:rPr lang="en-US" dirty="0"/>
              <a:t>We are NOT an exclusive society.  Exclusive means the recruitment process seeks to EXCLUDE those who don’t meet the criteria.</a:t>
            </a:r>
          </a:p>
          <a:p>
            <a:r>
              <a:rPr lang="en-US" b="1" dirty="0"/>
              <a:t>We have only three criteria: </a:t>
            </a:r>
          </a:p>
          <a:p>
            <a:pPr lvl="1"/>
            <a:r>
              <a:rPr lang="en-US" dirty="0"/>
              <a:t>Class: Undergraduates must be a sophomore, junior, or senior by credits.</a:t>
            </a:r>
          </a:p>
          <a:p>
            <a:pPr lvl="1"/>
            <a:r>
              <a:rPr lang="en-US" dirty="0"/>
              <a:t>Academic Eligibility: Undergraduate students must be in the top 35% of their class and enrolled for at least one-half year. Graduate/professional student academic eligibility is determined by each circle.</a:t>
            </a:r>
          </a:p>
          <a:p>
            <a:pPr lvl="1"/>
            <a:r>
              <a:rPr lang="en-US" dirty="0"/>
              <a:t>Leadership: Undergraduate students, Graduate/professional students, Faculty/Staff, and Alumni must have demonstrated leadership in the campus and/or community.</a:t>
            </a:r>
          </a:p>
          <a:p>
            <a:endParaRPr lang="en-US" dirty="0"/>
          </a:p>
          <a:p>
            <a:pPr marL="109537" indent="0" algn="r">
              <a:buNone/>
            </a:pPr>
            <a:endParaRPr lang="en-US" sz="1800" dirty="0"/>
          </a:p>
          <a:p>
            <a:pPr marL="109537" indent="0" algn="r">
              <a:buNone/>
            </a:pPr>
            <a:endParaRPr lang="en-US" sz="1800" dirty="0"/>
          </a:p>
          <a:p>
            <a:pPr marL="109537" indent="0" algn="r">
              <a:buNone/>
            </a:pPr>
            <a:endParaRPr lang="en-US" sz="1800" dirty="0"/>
          </a:p>
          <a:p>
            <a:endParaRPr lang="en-US" dirty="0"/>
          </a:p>
          <a:p>
            <a:endParaRPr lang="en-US" dirty="0"/>
          </a:p>
        </p:txBody>
      </p:sp>
      <p:sp>
        <p:nvSpPr>
          <p:cNvPr id="3" name="Title 2"/>
          <p:cNvSpPr>
            <a:spLocks noGrp="1"/>
          </p:cNvSpPr>
          <p:nvPr>
            <p:ph type="title"/>
          </p:nvPr>
        </p:nvSpPr>
        <p:spPr/>
        <p:txBody>
          <a:bodyPr/>
          <a:lstStyle/>
          <a:p>
            <a:r>
              <a:rPr lang="en-US" dirty="0"/>
              <a:t>Recruiting ALL Campus Leaders</a:t>
            </a:r>
          </a:p>
        </p:txBody>
      </p:sp>
      <p:sp>
        <p:nvSpPr>
          <p:cNvPr id="5" name="Date Placeholder 4"/>
          <p:cNvSpPr>
            <a:spLocks noGrp="1"/>
          </p:cNvSpPr>
          <p:nvPr>
            <p:ph type="dt" sz="half" idx="10"/>
          </p:nvPr>
        </p:nvSpPr>
        <p:spPr/>
        <p:txBody>
          <a:bodyPr/>
          <a:lstStyle/>
          <a:p>
            <a:r>
              <a:rPr lang="en-US"/>
              <a:t>08/29/2023</a:t>
            </a:r>
            <a:endParaRPr lang="en-US" dirty="0"/>
          </a:p>
        </p:txBody>
      </p:sp>
      <p:sp>
        <p:nvSpPr>
          <p:cNvPr id="6" name="Footer Placeholder 5"/>
          <p:cNvSpPr>
            <a:spLocks noGrp="1"/>
          </p:cNvSpPr>
          <p:nvPr>
            <p:ph type="ftr" sz="quarter" idx="11"/>
          </p:nvPr>
        </p:nvSpPr>
        <p:spPr/>
        <p:txBody>
          <a:bodyPr/>
          <a:lstStyle/>
          <a:p>
            <a:r>
              <a:rPr lang="en-US"/>
              <a:t>© O∆K 2023</a:t>
            </a:r>
            <a:endParaRPr lang="en-US" dirty="0"/>
          </a:p>
        </p:txBody>
      </p:sp>
      <p:sp>
        <p:nvSpPr>
          <p:cNvPr id="7" name="Slide Number Placeholder 6"/>
          <p:cNvSpPr>
            <a:spLocks noGrp="1"/>
          </p:cNvSpPr>
          <p:nvPr>
            <p:ph type="sldNum" sz="quarter" idx="12"/>
          </p:nvPr>
        </p:nvSpPr>
        <p:spPr/>
        <p:txBody>
          <a:bodyPr/>
          <a:lstStyle/>
          <a:p>
            <a:fld id="{03F228A2-43F8-4556-B8EE-47F59F7CC8ED}" type="slidenum">
              <a:rPr lang="en-US" smtClean="0"/>
              <a:pPr/>
              <a:t>10</a:t>
            </a:fld>
            <a:endParaRPr lang="en-US" dirty="0"/>
          </a:p>
        </p:txBody>
      </p:sp>
    </p:spTree>
    <p:extLst>
      <p:ext uri="{BB962C8B-B14F-4D97-AF65-F5344CB8AC3E}">
        <p14:creationId xmlns:p14="http://schemas.microsoft.com/office/powerpoint/2010/main" val="1655069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Including Sophomores</a:t>
            </a:r>
          </a:p>
        </p:txBody>
      </p:sp>
      <p:sp>
        <p:nvSpPr>
          <p:cNvPr id="3" name="Content Placeholder 2"/>
          <p:cNvSpPr>
            <a:spLocks noGrp="1"/>
          </p:cNvSpPr>
          <p:nvPr>
            <p:ph idx="1"/>
          </p:nvPr>
        </p:nvSpPr>
        <p:spPr>
          <a:xfrm>
            <a:off x="838200" y="2005014"/>
            <a:ext cx="10515600" cy="4351338"/>
          </a:xfrm>
        </p:spPr>
        <p:txBody>
          <a:bodyPr>
            <a:noAutofit/>
          </a:bodyPr>
          <a:lstStyle/>
          <a:p>
            <a:pPr marL="0" indent="0">
              <a:buNone/>
            </a:pPr>
            <a:r>
              <a:rPr lang="en-US" sz="2000" b="1" dirty="0"/>
              <a:t>General Guidelines</a:t>
            </a:r>
            <a:endParaRPr lang="en-US" sz="2000" dirty="0"/>
          </a:p>
          <a:p>
            <a:pPr marL="0" indent="0">
              <a:lnSpc>
                <a:spcPct val="120000"/>
              </a:lnSpc>
              <a:buNone/>
            </a:pPr>
            <a:r>
              <a:rPr lang="en-US" sz="2000" dirty="0"/>
              <a:t>The Mission Committee and National Headquarters staff recommend the following guidelines for circles to consider as they incorporate sophomores into a circle.</a:t>
            </a:r>
          </a:p>
          <a:p>
            <a:pPr marL="0" indent="0">
              <a:lnSpc>
                <a:spcPct val="120000"/>
              </a:lnSpc>
              <a:buNone/>
            </a:pPr>
            <a:r>
              <a:rPr lang="en-US" sz="2000" dirty="0"/>
              <a:t>1) Definition of Class</a:t>
            </a:r>
          </a:p>
          <a:p>
            <a:pPr marL="457189" lvl="1" indent="0">
              <a:lnSpc>
                <a:spcPct val="120000"/>
              </a:lnSpc>
              <a:buNone/>
            </a:pPr>
            <a:r>
              <a:rPr lang="en-US" sz="2000" dirty="0"/>
              <a:t>Omicron Delta Kappa has five classes of membership as defined by the O∆K Policies and Procedures:  Undergraduate student, graduate student, faculty or staff member, alumni, and honorary (honoris causa). The undergraduate class has three sub-classes: sophomore, junior, and senior.  At some institutions these are known by other designations such as second-year, third-year, and fourth year.  The graduate student class includes students in graduate and professional programs such as law, medicine, dentistry, pharmacy, etc.</a:t>
            </a:r>
          </a:p>
        </p:txBody>
      </p:sp>
      <p:sp>
        <p:nvSpPr>
          <p:cNvPr id="5" name="Date Placeholder 4"/>
          <p:cNvSpPr>
            <a:spLocks noGrp="1"/>
          </p:cNvSpPr>
          <p:nvPr>
            <p:ph type="dt" sz="half" idx="10"/>
          </p:nvPr>
        </p:nvSpPr>
        <p:spPr/>
        <p:txBody>
          <a:bodyPr/>
          <a:lstStyle/>
          <a:p>
            <a:r>
              <a:rPr lang="en-US"/>
              <a:t>08/29/2023</a:t>
            </a:r>
            <a:endParaRPr lang="en-US" dirty="0"/>
          </a:p>
        </p:txBody>
      </p:sp>
      <p:sp>
        <p:nvSpPr>
          <p:cNvPr id="6" name="Footer Placeholder 5"/>
          <p:cNvSpPr>
            <a:spLocks noGrp="1"/>
          </p:cNvSpPr>
          <p:nvPr>
            <p:ph type="ftr" sz="quarter" idx="11"/>
          </p:nvPr>
        </p:nvSpPr>
        <p:spPr/>
        <p:txBody>
          <a:bodyPr/>
          <a:lstStyle/>
          <a:p>
            <a:r>
              <a:rPr lang="en-US"/>
              <a:t>© O∆K 2023</a:t>
            </a:r>
            <a:endParaRPr lang="en-US" dirty="0"/>
          </a:p>
        </p:txBody>
      </p:sp>
      <p:sp>
        <p:nvSpPr>
          <p:cNvPr id="7" name="Slide Number Placeholder 6"/>
          <p:cNvSpPr>
            <a:spLocks noGrp="1"/>
          </p:cNvSpPr>
          <p:nvPr>
            <p:ph type="sldNum" sz="quarter" idx="12"/>
          </p:nvPr>
        </p:nvSpPr>
        <p:spPr/>
        <p:txBody>
          <a:bodyPr/>
          <a:lstStyle/>
          <a:p>
            <a:fld id="{03F228A2-43F8-4556-B8EE-47F59F7CC8ED}" type="slidenum">
              <a:rPr lang="en-US" smtClean="0"/>
              <a:pPr/>
              <a:t>11</a:t>
            </a:fld>
            <a:endParaRPr lang="en-US" dirty="0"/>
          </a:p>
        </p:txBody>
      </p:sp>
    </p:spTree>
    <p:extLst>
      <p:ext uri="{BB962C8B-B14F-4D97-AF65-F5344CB8AC3E}">
        <p14:creationId xmlns:p14="http://schemas.microsoft.com/office/powerpoint/2010/main" val="581265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Including Sophomores (continued)</a:t>
            </a:r>
          </a:p>
        </p:txBody>
      </p:sp>
      <p:sp>
        <p:nvSpPr>
          <p:cNvPr id="3" name="Content Placeholder 2"/>
          <p:cNvSpPr>
            <a:spLocks noGrp="1"/>
          </p:cNvSpPr>
          <p:nvPr>
            <p:ph idx="1"/>
          </p:nvPr>
        </p:nvSpPr>
        <p:spPr>
          <a:xfrm>
            <a:off x="838200" y="2093480"/>
            <a:ext cx="10515600" cy="4351338"/>
          </a:xfrm>
        </p:spPr>
        <p:txBody>
          <a:bodyPr>
            <a:normAutofit/>
          </a:bodyPr>
          <a:lstStyle/>
          <a:p>
            <a:pPr marL="0" indent="0">
              <a:lnSpc>
                <a:spcPct val="120000"/>
              </a:lnSpc>
              <a:buNone/>
            </a:pPr>
            <a:r>
              <a:rPr lang="en-US" sz="2000" dirty="0"/>
              <a:t>2) Determining the credits required for a class. </a:t>
            </a:r>
          </a:p>
          <a:p>
            <a:pPr marL="457189" lvl="1" indent="0">
              <a:lnSpc>
                <a:spcPct val="120000"/>
              </a:lnSpc>
              <a:buNone/>
            </a:pPr>
            <a:r>
              <a:rPr lang="en-US" sz="2000" dirty="0"/>
              <a:t>The O∆K Policies and Procedures state that the class of a student is determined by the institutional guidelines. The credit hours required to attain each sub-class varies, but the list below can be used as a guide.</a:t>
            </a:r>
          </a:p>
          <a:p>
            <a:pPr lvl="1">
              <a:lnSpc>
                <a:spcPct val="120000"/>
              </a:lnSpc>
            </a:pPr>
            <a:r>
              <a:rPr lang="en-US" sz="2000" dirty="0"/>
              <a:t>Sophomore, or second-year, typically at least 30 credit hours completed</a:t>
            </a:r>
          </a:p>
          <a:p>
            <a:pPr lvl="1">
              <a:lnSpc>
                <a:spcPct val="120000"/>
              </a:lnSpc>
            </a:pPr>
            <a:r>
              <a:rPr lang="en-US" sz="2000" dirty="0"/>
              <a:t>Juniors, or third-year, are typically 60+ credit hours completed</a:t>
            </a:r>
          </a:p>
          <a:p>
            <a:pPr lvl="1">
              <a:lnSpc>
                <a:spcPct val="120000"/>
              </a:lnSpc>
            </a:pPr>
            <a:r>
              <a:rPr lang="en-US" sz="2000" dirty="0"/>
              <a:t>Seniors, or fourth year, are typically 90+ credit hours completed</a:t>
            </a:r>
          </a:p>
          <a:p>
            <a:pPr marL="457189" lvl="1" indent="0">
              <a:lnSpc>
                <a:spcPct val="120000"/>
              </a:lnSpc>
              <a:buNone/>
            </a:pPr>
            <a:r>
              <a:rPr lang="en-US" sz="2000" dirty="0"/>
              <a:t>Circles should include in their local bylaws what the institutional criteria for determining the class of a potential initiate is so that it is clear to any candidate what the class level.</a:t>
            </a:r>
          </a:p>
        </p:txBody>
      </p:sp>
      <p:sp>
        <p:nvSpPr>
          <p:cNvPr id="5" name="Date Placeholder 4"/>
          <p:cNvSpPr>
            <a:spLocks noGrp="1"/>
          </p:cNvSpPr>
          <p:nvPr>
            <p:ph type="dt" sz="half" idx="10"/>
          </p:nvPr>
        </p:nvSpPr>
        <p:spPr/>
        <p:txBody>
          <a:bodyPr/>
          <a:lstStyle/>
          <a:p>
            <a:r>
              <a:rPr lang="en-US"/>
              <a:t>08/29/2023</a:t>
            </a:r>
            <a:endParaRPr lang="en-US" dirty="0"/>
          </a:p>
        </p:txBody>
      </p:sp>
      <p:sp>
        <p:nvSpPr>
          <p:cNvPr id="6" name="Footer Placeholder 5"/>
          <p:cNvSpPr>
            <a:spLocks noGrp="1"/>
          </p:cNvSpPr>
          <p:nvPr>
            <p:ph type="ftr" sz="quarter" idx="11"/>
          </p:nvPr>
        </p:nvSpPr>
        <p:spPr/>
        <p:txBody>
          <a:bodyPr/>
          <a:lstStyle/>
          <a:p>
            <a:r>
              <a:rPr lang="en-US"/>
              <a:t>© O∆K 2023</a:t>
            </a:r>
            <a:endParaRPr lang="en-US" dirty="0"/>
          </a:p>
        </p:txBody>
      </p:sp>
      <p:sp>
        <p:nvSpPr>
          <p:cNvPr id="7" name="Slide Number Placeholder 6"/>
          <p:cNvSpPr>
            <a:spLocks noGrp="1"/>
          </p:cNvSpPr>
          <p:nvPr>
            <p:ph type="sldNum" sz="quarter" idx="12"/>
          </p:nvPr>
        </p:nvSpPr>
        <p:spPr/>
        <p:txBody>
          <a:bodyPr/>
          <a:lstStyle/>
          <a:p>
            <a:fld id="{03F228A2-43F8-4556-B8EE-47F59F7CC8ED}" type="slidenum">
              <a:rPr lang="en-US" smtClean="0"/>
              <a:pPr/>
              <a:t>12</a:t>
            </a:fld>
            <a:endParaRPr lang="en-US" dirty="0"/>
          </a:p>
        </p:txBody>
      </p:sp>
    </p:spTree>
    <p:extLst>
      <p:ext uri="{BB962C8B-B14F-4D97-AF65-F5344CB8AC3E}">
        <p14:creationId xmlns:p14="http://schemas.microsoft.com/office/powerpoint/2010/main" val="392888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Including Sophomores (continued)</a:t>
            </a:r>
          </a:p>
        </p:txBody>
      </p:sp>
      <p:sp>
        <p:nvSpPr>
          <p:cNvPr id="3" name="Content Placeholder 2"/>
          <p:cNvSpPr>
            <a:spLocks noGrp="1"/>
          </p:cNvSpPr>
          <p:nvPr>
            <p:ph idx="1"/>
          </p:nvPr>
        </p:nvSpPr>
        <p:spPr>
          <a:xfrm>
            <a:off x="838200" y="2093480"/>
            <a:ext cx="10515600" cy="4351338"/>
          </a:xfrm>
        </p:spPr>
        <p:txBody>
          <a:bodyPr>
            <a:noAutofit/>
          </a:bodyPr>
          <a:lstStyle/>
          <a:p>
            <a:pPr marL="0" indent="0">
              <a:lnSpc>
                <a:spcPct val="100000"/>
              </a:lnSpc>
              <a:buNone/>
            </a:pPr>
            <a:r>
              <a:rPr lang="en-US" sz="2000" dirty="0"/>
              <a:t>3) Requirement to Initiate Sophomores</a:t>
            </a:r>
          </a:p>
          <a:p>
            <a:pPr marL="457189" lvl="1" indent="0">
              <a:lnSpc>
                <a:spcPct val="100000"/>
              </a:lnSpc>
              <a:buNone/>
            </a:pPr>
            <a:r>
              <a:rPr lang="en-US" sz="2000" dirty="0"/>
              <a:t>There are no provisions in O∆K Policies and Procedures that prevent circles from accepting only one class of students; however, circles are strongly encouraged to initiate all classes within the policies that limit graduate, faculty and staff, and alumni initiations. The Society strongly discourages any self-limiting practices.  Circles should be open to the widest possible pathways to recruit and initiate members as the policies and procedures will allow. </a:t>
            </a:r>
          </a:p>
          <a:p>
            <a:pPr marL="0" indent="0">
              <a:lnSpc>
                <a:spcPct val="100000"/>
              </a:lnSpc>
              <a:buNone/>
            </a:pPr>
            <a:r>
              <a:rPr lang="en-US" sz="2000" dirty="0"/>
              <a:t>4) Strategy for the Initial Inclusion of Sophomores</a:t>
            </a:r>
          </a:p>
          <a:p>
            <a:pPr marL="457189" lvl="1" indent="0">
              <a:lnSpc>
                <a:spcPct val="100000"/>
              </a:lnSpc>
              <a:buNone/>
            </a:pPr>
            <a:r>
              <a:rPr lang="en-US" sz="2000" dirty="0"/>
              <a:t>Each circle is expected to develop a strategy for the inclusion of sophomores into the circle.  The strategy should include three basic principles: </a:t>
            </a:r>
          </a:p>
          <a:p>
            <a:pPr marL="457189" lvl="1" indent="0">
              <a:lnSpc>
                <a:spcPct val="100000"/>
              </a:lnSpc>
              <a:buNone/>
            </a:pPr>
            <a:r>
              <a:rPr lang="en-US" sz="2000" dirty="0"/>
              <a:t>1.	Purpose </a:t>
            </a:r>
          </a:p>
          <a:p>
            <a:pPr marL="457189" lvl="1" indent="0">
              <a:lnSpc>
                <a:spcPct val="100000"/>
              </a:lnSpc>
              <a:buNone/>
            </a:pPr>
            <a:r>
              <a:rPr lang="en-US" sz="2000" dirty="0"/>
              <a:t>2.	Specialized Leadership Development</a:t>
            </a:r>
          </a:p>
          <a:p>
            <a:pPr marL="457189" lvl="1" indent="0">
              <a:lnSpc>
                <a:spcPct val="100000"/>
              </a:lnSpc>
              <a:buNone/>
            </a:pPr>
            <a:r>
              <a:rPr lang="en-US" sz="2000" dirty="0"/>
              <a:t>3.	Numeric Targets – how many of each class do you intend to initiate</a:t>
            </a:r>
          </a:p>
        </p:txBody>
      </p:sp>
      <p:sp>
        <p:nvSpPr>
          <p:cNvPr id="5" name="Date Placeholder 4"/>
          <p:cNvSpPr>
            <a:spLocks noGrp="1"/>
          </p:cNvSpPr>
          <p:nvPr>
            <p:ph type="dt" sz="half" idx="10"/>
          </p:nvPr>
        </p:nvSpPr>
        <p:spPr/>
        <p:txBody>
          <a:bodyPr/>
          <a:lstStyle/>
          <a:p>
            <a:r>
              <a:rPr lang="en-US"/>
              <a:t>08/29/2023</a:t>
            </a:r>
            <a:endParaRPr lang="en-US" dirty="0"/>
          </a:p>
        </p:txBody>
      </p:sp>
      <p:sp>
        <p:nvSpPr>
          <p:cNvPr id="6" name="Footer Placeholder 5"/>
          <p:cNvSpPr>
            <a:spLocks noGrp="1"/>
          </p:cNvSpPr>
          <p:nvPr>
            <p:ph type="ftr" sz="quarter" idx="11"/>
          </p:nvPr>
        </p:nvSpPr>
        <p:spPr/>
        <p:txBody>
          <a:bodyPr/>
          <a:lstStyle/>
          <a:p>
            <a:r>
              <a:rPr lang="en-US"/>
              <a:t>© O∆K 2023</a:t>
            </a:r>
            <a:endParaRPr lang="en-US" dirty="0"/>
          </a:p>
        </p:txBody>
      </p:sp>
      <p:sp>
        <p:nvSpPr>
          <p:cNvPr id="7" name="Slide Number Placeholder 6"/>
          <p:cNvSpPr>
            <a:spLocks noGrp="1"/>
          </p:cNvSpPr>
          <p:nvPr>
            <p:ph type="sldNum" sz="quarter" idx="12"/>
          </p:nvPr>
        </p:nvSpPr>
        <p:spPr/>
        <p:txBody>
          <a:bodyPr/>
          <a:lstStyle/>
          <a:p>
            <a:fld id="{03F228A2-43F8-4556-B8EE-47F59F7CC8ED}" type="slidenum">
              <a:rPr lang="en-US" smtClean="0"/>
              <a:pPr/>
              <a:t>13</a:t>
            </a:fld>
            <a:endParaRPr lang="en-US" dirty="0"/>
          </a:p>
        </p:txBody>
      </p:sp>
    </p:spTree>
    <p:extLst>
      <p:ext uri="{BB962C8B-B14F-4D97-AF65-F5344CB8AC3E}">
        <p14:creationId xmlns:p14="http://schemas.microsoft.com/office/powerpoint/2010/main" val="44736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Including Sophomores (continued)</a:t>
            </a:r>
          </a:p>
        </p:txBody>
      </p:sp>
      <p:sp>
        <p:nvSpPr>
          <p:cNvPr id="3" name="Content Placeholder 2"/>
          <p:cNvSpPr>
            <a:spLocks noGrp="1"/>
          </p:cNvSpPr>
          <p:nvPr>
            <p:ph idx="1"/>
          </p:nvPr>
        </p:nvSpPr>
        <p:spPr>
          <a:xfrm>
            <a:off x="838200" y="2005014"/>
            <a:ext cx="10515600" cy="4351338"/>
          </a:xfrm>
        </p:spPr>
        <p:txBody>
          <a:bodyPr>
            <a:normAutofit fontScale="55000" lnSpcReduction="20000"/>
          </a:bodyPr>
          <a:lstStyle/>
          <a:p>
            <a:pPr marL="0" indent="0">
              <a:lnSpc>
                <a:spcPct val="120000"/>
              </a:lnSpc>
              <a:buNone/>
            </a:pPr>
            <a:r>
              <a:rPr lang="en-US" sz="3200" dirty="0"/>
              <a:t>5) Sophomores must have full membership status</a:t>
            </a:r>
          </a:p>
          <a:p>
            <a:pPr marL="457189" lvl="1" indent="0">
              <a:lnSpc>
                <a:spcPct val="120000"/>
              </a:lnSpc>
              <a:buNone/>
            </a:pPr>
            <a:r>
              <a:rPr lang="en-US" sz="3200" dirty="0"/>
              <a:t>The revised O∆K Policies and Procedures now include sophomores as full members of O∆K. Circles may not in any way create a system that allows for sophomores to be considered anything less than full members. Criteria for circle officer positions may include expectations of experience within the circle but should not be written in such a way as to always exclude sophomores from executive leadership.</a:t>
            </a:r>
          </a:p>
          <a:p>
            <a:pPr marL="0" indent="0">
              <a:lnSpc>
                <a:spcPct val="120000"/>
              </a:lnSpc>
              <a:buNone/>
            </a:pPr>
            <a:r>
              <a:rPr lang="en-US" sz="3200" dirty="0"/>
              <a:t>6) Petition to increase the maximum number of initiates</a:t>
            </a:r>
          </a:p>
          <a:p>
            <a:pPr marL="457189" lvl="1" indent="0">
              <a:lnSpc>
                <a:spcPct val="120000"/>
              </a:lnSpc>
              <a:buNone/>
            </a:pPr>
            <a:r>
              <a:rPr lang="en-US" sz="3200" dirty="0"/>
              <a:t>The O∆K Policies and Procedures place maximum limits on the number of undergraduate students a circle may initiate based on the undergraduate population. At this time, very few circles ever approach their maximum number.  If the inclusion of sophomores in significant numbers would conflict with the maximum limit, a circle may petition the National Headquarters for a waiver. Waivers will be granted for two years.  The National Headquarters will monitor the requests and if it becomes necessary to change the maximum percentage allowed for all circles, the National Headquarters will work with the Mission Committee to propose recommended changes to the maximum levels.</a:t>
            </a:r>
          </a:p>
          <a:p>
            <a:pPr marL="0" indent="0">
              <a:buNone/>
            </a:pPr>
            <a:endParaRPr lang="en-US" dirty="0"/>
          </a:p>
        </p:txBody>
      </p:sp>
      <p:sp>
        <p:nvSpPr>
          <p:cNvPr id="5" name="Date Placeholder 4"/>
          <p:cNvSpPr>
            <a:spLocks noGrp="1"/>
          </p:cNvSpPr>
          <p:nvPr>
            <p:ph type="dt" sz="half" idx="10"/>
          </p:nvPr>
        </p:nvSpPr>
        <p:spPr/>
        <p:txBody>
          <a:bodyPr/>
          <a:lstStyle/>
          <a:p>
            <a:r>
              <a:rPr lang="en-US"/>
              <a:t>08/29/2023</a:t>
            </a:r>
            <a:endParaRPr lang="en-US" dirty="0"/>
          </a:p>
        </p:txBody>
      </p:sp>
      <p:sp>
        <p:nvSpPr>
          <p:cNvPr id="6" name="Footer Placeholder 5"/>
          <p:cNvSpPr>
            <a:spLocks noGrp="1"/>
          </p:cNvSpPr>
          <p:nvPr>
            <p:ph type="ftr" sz="quarter" idx="11"/>
          </p:nvPr>
        </p:nvSpPr>
        <p:spPr/>
        <p:txBody>
          <a:bodyPr/>
          <a:lstStyle/>
          <a:p>
            <a:r>
              <a:rPr lang="en-US"/>
              <a:t>© O∆K 2023</a:t>
            </a:r>
            <a:endParaRPr lang="en-US" dirty="0"/>
          </a:p>
        </p:txBody>
      </p:sp>
      <p:sp>
        <p:nvSpPr>
          <p:cNvPr id="7" name="Slide Number Placeholder 6"/>
          <p:cNvSpPr>
            <a:spLocks noGrp="1"/>
          </p:cNvSpPr>
          <p:nvPr>
            <p:ph type="sldNum" sz="quarter" idx="12"/>
          </p:nvPr>
        </p:nvSpPr>
        <p:spPr/>
        <p:txBody>
          <a:bodyPr/>
          <a:lstStyle/>
          <a:p>
            <a:fld id="{03F228A2-43F8-4556-B8EE-47F59F7CC8ED}" type="slidenum">
              <a:rPr lang="en-US" smtClean="0"/>
              <a:pPr/>
              <a:t>14</a:t>
            </a:fld>
            <a:endParaRPr lang="en-US" dirty="0"/>
          </a:p>
        </p:txBody>
      </p:sp>
    </p:spTree>
    <p:extLst>
      <p:ext uri="{BB962C8B-B14F-4D97-AF65-F5344CB8AC3E}">
        <p14:creationId xmlns:p14="http://schemas.microsoft.com/office/powerpoint/2010/main" val="4094363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Commitment to Diversity, Equity, and Inclusion (DEI)</a:t>
            </a:r>
          </a:p>
        </p:txBody>
      </p:sp>
      <p:sp>
        <p:nvSpPr>
          <p:cNvPr id="3" name="Content Placeholder 2"/>
          <p:cNvSpPr>
            <a:spLocks noGrp="1"/>
          </p:cNvSpPr>
          <p:nvPr>
            <p:ph idx="1"/>
          </p:nvPr>
        </p:nvSpPr>
        <p:spPr>
          <a:xfrm>
            <a:off x="838200" y="2005014"/>
            <a:ext cx="10515600" cy="4351338"/>
          </a:xfrm>
        </p:spPr>
        <p:txBody>
          <a:bodyPr/>
          <a:lstStyle/>
          <a:p>
            <a:r>
              <a:rPr lang="en-US" dirty="0"/>
              <a:t>O</a:t>
            </a:r>
            <a:r>
              <a:rPr lang="en-US" dirty="0">
                <a:sym typeface="Symbol" panose="05050102010706020507" pitchFamily="18" charset="2"/>
              </a:rPr>
              <a:t></a:t>
            </a:r>
            <a:r>
              <a:rPr lang="en-US" dirty="0"/>
              <a:t>K has redoubled its commitment to increasing our recognition of individuals of underrepresented populations. </a:t>
            </a:r>
          </a:p>
          <a:p>
            <a:r>
              <a:rPr lang="en-US" dirty="0"/>
              <a:t>In order for O</a:t>
            </a:r>
            <a:r>
              <a:rPr lang="en-US" dirty="0">
                <a:sym typeface="Symbol" panose="05050102010706020507" pitchFamily="18" charset="2"/>
              </a:rPr>
              <a:t></a:t>
            </a:r>
            <a:r>
              <a:rPr lang="en-US" dirty="0"/>
              <a:t>K to have the membership representative of the future of this country and this world, we need our circles to expand their recruitment practices.  </a:t>
            </a:r>
          </a:p>
          <a:p>
            <a:r>
              <a:rPr lang="en-US" dirty="0"/>
              <a:t>The recommendations in this section are designed to help guide circles in seeking out the leaders who may not be recognized in traditional leadership programs. </a:t>
            </a:r>
          </a:p>
        </p:txBody>
      </p:sp>
      <p:sp>
        <p:nvSpPr>
          <p:cNvPr id="5" name="Date Placeholder 4"/>
          <p:cNvSpPr>
            <a:spLocks noGrp="1"/>
          </p:cNvSpPr>
          <p:nvPr>
            <p:ph type="dt" sz="half" idx="10"/>
          </p:nvPr>
        </p:nvSpPr>
        <p:spPr/>
        <p:txBody>
          <a:bodyPr/>
          <a:lstStyle/>
          <a:p>
            <a:r>
              <a:rPr lang="en-US"/>
              <a:t>08/29/2023</a:t>
            </a:r>
            <a:endParaRPr lang="en-US" dirty="0"/>
          </a:p>
        </p:txBody>
      </p:sp>
      <p:sp>
        <p:nvSpPr>
          <p:cNvPr id="6" name="Footer Placeholder 5"/>
          <p:cNvSpPr>
            <a:spLocks noGrp="1"/>
          </p:cNvSpPr>
          <p:nvPr>
            <p:ph type="ftr" sz="quarter" idx="11"/>
          </p:nvPr>
        </p:nvSpPr>
        <p:spPr/>
        <p:txBody>
          <a:bodyPr/>
          <a:lstStyle/>
          <a:p>
            <a:r>
              <a:rPr lang="en-US"/>
              <a:t>© O∆K 2023</a:t>
            </a:r>
            <a:endParaRPr lang="en-US" dirty="0"/>
          </a:p>
        </p:txBody>
      </p:sp>
      <p:sp>
        <p:nvSpPr>
          <p:cNvPr id="7" name="Slide Number Placeholder 6"/>
          <p:cNvSpPr>
            <a:spLocks noGrp="1"/>
          </p:cNvSpPr>
          <p:nvPr>
            <p:ph type="sldNum" sz="quarter" idx="12"/>
          </p:nvPr>
        </p:nvSpPr>
        <p:spPr/>
        <p:txBody>
          <a:bodyPr/>
          <a:lstStyle/>
          <a:p>
            <a:fld id="{03F228A2-43F8-4556-B8EE-47F59F7CC8ED}" type="slidenum">
              <a:rPr lang="en-US" smtClean="0"/>
              <a:pPr/>
              <a:t>15</a:t>
            </a:fld>
            <a:endParaRPr lang="en-US" dirty="0"/>
          </a:p>
        </p:txBody>
      </p:sp>
    </p:spTree>
    <p:extLst>
      <p:ext uri="{BB962C8B-B14F-4D97-AF65-F5344CB8AC3E}">
        <p14:creationId xmlns:p14="http://schemas.microsoft.com/office/powerpoint/2010/main" val="1415469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Suggestions for DEI Recruiting</a:t>
            </a:r>
          </a:p>
        </p:txBody>
      </p:sp>
      <p:sp>
        <p:nvSpPr>
          <p:cNvPr id="3" name="Content Placeholder 2"/>
          <p:cNvSpPr>
            <a:spLocks noGrp="1"/>
          </p:cNvSpPr>
          <p:nvPr>
            <p:ph idx="1"/>
          </p:nvPr>
        </p:nvSpPr>
        <p:spPr>
          <a:xfrm>
            <a:off x="838200" y="2005014"/>
            <a:ext cx="10685106" cy="4351338"/>
          </a:xfrm>
        </p:spPr>
        <p:txBody>
          <a:bodyPr>
            <a:normAutofit fontScale="92500" lnSpcReduction="10000"/>
          </a:bodyPr>
          <a:lstStyle/>
          <a:p>
            <a:r>
              <a:rPr lang="en-US" dirty="0"/>
              <a:t>Move beyond traditional avenues of recruitment.</a:t>
            </a:r>
          </a:p>
          <a:p>
            <a:r>
              <a:rPr lang="en-US" dirty="0"/>
              <a:t>Target online recruiting efforts at historically Black, Hispanic/Latino, Asian and other fraternities and sororities. </a:t>
            </a:r>
          </a:p>
          <a:p>
            <a:r>
              <a:rPr lang="en-US" dirty="0"/>
              <a:t>Host online information sessions specifically for these and other groups that may be traditionally underrepresented in your membership.</a:t>
            </a:r>
          </a:p>
          <a:p>
            <a:r>
              <a:rPr lang="en-US" dirty="0"/>
              <a:t>Invite faculty/staff members with connections to Multicultural Centers or other special programs to recommend leaders for membership.</a:t>
            </a:r>
          </a:p>
          <a:p>
            <a:r>
              <a:rPr lang="en-US" dirty="0"/>
              <a:t>Seek faculty and staff persons of color to recommend individuals and to be recruited as possible members.</a:t>
            </a:r>
          </a:p>
          <a:p>
            <a:r>
              <a:rPr lang="en-US" dirty="0"/>
              <a:t>The most important factor is to open the recruitment process to those populations that are underrepresented in your circle and even your institution.</a:t>
            </a:r>
          </a:p>
          <a:p>
            <a:endParaRPr lang="en-US" dirty="0"/>
          </a:p>
          <a:p>
            <a:endParaRPr lang="en-US" dirty="0"/>
          </a:p>
        </p:txBody>
      </p:sp>
      <p:sp>
        <p:nvSpPr>
          <p:cNvPr id="5" name="Date Placeholder 4"/>
          <p:cNvSpPr>
            <a:spLocks noGrp="1"/>
          </p:cNvSpPr>
          <p:nvPr>
            <p:ph type="dt" sz="half" idx="10"/>
          </p:nvPr>
        </p:nvSpPr>
        <p:spPr/>
        <p:txBody>
          <a:bodyPr/>
          <a:lstStyle/>
          <a:p>
            <a:r>
              <a:rPr lang="en-US"/>
              <a:t>08/29/2023</a:t>
            </a:r>
            <a:endParaRPr lang="en-US" dirty="0"/>
          </a:p>
        </p:txBody>
      </p:sp>
      <p:sp>
        <p:nvSpPr>
          <p:cNvPr id="6" name="Footer Placeholder 5"/>
          <p:cNvSpPr>
            <a:spLocks noGrp="1"/>
          </p:cNvSpPr>
          <p:nvPr>
            <p:ph type="ftr" sz="quarter" idx="11"/>
          </p:nvPr>
        </p:nvSpPr>
        <p:spPr/>
        <p:txBody>
          <a:bodyPr/>
          <a:lstStyle/>
          <a:p>
            <a:r>
              <a:rPr lang="en-US"/>
              <a:t>© O∆K 2023</a:t>
            </a:r>
            <a:endParaRPr lang="en-US" dirty="0"/>
          </a:p>
        </p:txBody>
      </p:sp>
      <p:sp>
        <p:nvSpPr>
          <p:cNvPr id="7" name="Slide Number Placeholder 6"/>
          <p:cNvSpPr>
            <a:spLocks noGrp="1"/>
          </p:cNvSpPr>
          <p:nvPr>
            <p:ph type="sldNum" sz="quarter" idx="12"/>
          </p:nvPr>
        </p:nvSpPr>
        <p:spPr/>
        <p:txBody>
          <a:bodyPr/>
          <a:lstStyle/>
          <a:p>
            <a:fld id="{03F228A2-43F8-4556-B8EE-47F59F7CC8ED}" type="slidenum">
              <a:rPr lang="en-US" smtClean="0"/>
              <a:pPr/>
              <a:t>16</a:t>
            </a:fld>
            <a:endParaRPr lang="en-US" dirty="0"/>
          </a:p>
        </p:txBody>
      </p:sp>
    </p:spTree>
    <p:extLst>
      <p:ext uri="{BB962C8B-B14F-4D97-AF65-F5344CB8AC3E}">
        <p14:creationId xmlns:p14="http://schemas.microsoft.com/office/powerpoint/2010/main" val="2741513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005014"/>
            <a:ext cx="10515600" cy="4351338"/>
          </a:xfrm>
        </p:spPr>
        <p:txBody>
          <a:bodyPr>
            <a:normAutofit fontScale="92500" lnSpcReduction="20000"/>
          </a:bodyPr>
          <a:lstStyle/>
          <a:p>
            <a:r>
              <a:rPr lang="en-US" dirty="0"/>
              <a:t>Recruitment and Selection from the 5 Pillars should look for leaders who have either breadth across multiple pillars or depth in one pillar. This is the process of looking for Horizontal Leadership or Vertical Leadership.</a:t>
            </a:r>
          </a:p>
          <a:p>
            <a:r>
              <a:rPr lang="en-US" dirty="0"/>
              <a:t>Horizontal Leader: One engaged as a leader in </a:t>
            </a:r>
            <a:r>
              <a:rPr lang="en-US" u="sng" dirty="0"/>
              <a:t>many</a:t>
            </a:r>
            <a:r>
              <a:rPr lang="en-US" dirty="0"/>
              <a:t> different pillars of campus life.</a:t>
            </a:r>
          </a:p>
          <a:p>
            <a:pPr lvl="1">
              <a:buFont typeface="Wingdings" panose="05000000000000000000" pitchFamily="2" charset="2"/>
              <a:buChar char="ü"/>
            </a:pPr>
            <a:r>
              <a:rPr lang="en-US" dirty="0"/>
              <a:t>Presented research at a conference = Academics and Research</a:t>
            </a:r>
          </a:p>
          <a:p>
            <a:pPr lvl="1">
              <a:buFont typeface="Wingdings" panose="05000000000000000000" pitchFamily="2" charset="2"/>
              <a:buChar char="ü"/>
            </a:pPr>
            <a:r>
              <a:rPr lang="en-US" dirty="0"/>
              <a:t>Writes for the campus paper = Communications</a:t>
            </a:r>
          </a:p>
          <a:p>
            <a:pPr lvl="1">
              <a:buFont typeface="Wingdings" panose="05000000000000000000" pitchFamily="2" charset="2"/>
              <a:buChar char="ü"/>
            </a:pPr>
            <a:r>
              <a:rPr lang="en-US" dirty="0"/>
              <a:t>Leads the campus food pantry = Service to Campus and Community</a:t>
            </a:r>
          </a:p>
          <a:p>
            <a:r>
              <a:rPr lang="en-US" dirty="0"/>
              <a:t>Vertical Leader: One who has engaged deeply in leadership in </a:t>
            </a:r>
            <a:r>
              <a:rPr lang="en-US" u="sng" dirty="0"/>
              <a:t>one</a:t>
            </a:r>
            <a:r>
              <a:rPr lang="en-US" dirty="0"/>
              <a:t> pillar of campus life.</a:t>
            </a:r>
          </a:p>
          <a:p>
            <a:pPr lvl="1">
              <a:buFont typeface="Wingdings" panose="05000000000000000000" pitchFamily="2" charset="2"/>
              <a:buChar char="ü"/>
            </a:pPr>
            <a:r>
              <a:rPr lang="en-US" dirty="0"/>
              <a:t>Lead role in theater productions = Creative and Performing Arts</a:t>
            </a:r>
          </a:p>
          <a:p>
            <a:pPr lvl="1">
              <a:buFont typeface="Wingdings" panose="05000000000000000000" pitchFamily="2" charset="2"/>
              <a:buChar char="ü"/>
            </a:pPr>
            <a:r>
              <a:rPr lang="en-US" dirty="0"/>
              <a:t>Directs one-act plays = Creative and Performing Arts</a:t>
            </a:r>
          </a:p>
          <a:p>
            <a:pPr lvl="1">
              <a:buFont typeface="Wingdings" panose="05000000000000000000" pitchFamily="2" charset="2"/>
              <a:buChar char="ü"/>
            </a:pPr>
            <a:r>
              <a:rPr lang="en-US" dirty="0"/>
              <a:t>Served on the arts council = Creative and Performing Arts</a:t>
            </a:r>
          </a:p>
          <a:p>
            <a:pPr lvl="1"/>
            <a:endParaRPr lang="en-US" u="sng" dirty="0"/>
          </a:p>
        </p:txBody>
      </p:sp>
      <p:sp>
        <p:nvSpPr>
          <p:cNvPr id="3" name="Title 2"/>
          <p:cNvSpPr>
            <a:spLocks noGrp="1"/>
          </p:cNvSpPr>
          <p:nvPr>
            <p:ph type="title"/>
          </p:nvPr>
        </p:nvSpPr>
        <p:spPr/>
        <p:txBody>
          <a:bodyPr/>
          <a:lstStyle/>
          <a:p>
            <a:r>
              <a:rPr lang="en-US" dirty="0"/>
              <a:t>Selection based on the 5 Pillars: </a:t>
            </a:r>
            <a:br>
              <a:rPr lang="en-US" dirty="0"/>
            </a:br>
            <a:r>
              <a:rPr lang="en-US" dirty="0"/>
              <a:t>Horizontal v. Vertical Leadership</a:t>
            </a:r>
          </a:p>
        </p:txBody>
      </p:sp>
      <p:sp>
        <p:nvSpPr>
          <p:cNvPr id="5" name="Date Placeholder 4"/>
          <p:cNvSpPr>
            <a:spLocks noGrp="1"/>
          </p:cNvSpPr>
          <p:nvPr>
            <p:ph type="dt" sz="half" idx="10"/>
          </p:nvPr>
        </p:nvSpPr>
        <p:spPr/>
        <p:txBody>
          <a:bodyPr/>
          <a:lstStyle/>
          <a:p>
            <a:r>
              <a:rPr lang="en-US"/>
              <a:t>08/29/2023</a:t>
            </a:r>
            <a:endParaRPr lang="en-US" dirty="0"/>
          </a:p>
        </p:txBody>
      </p:sp>
      <p:sp>
        <p:nvSpPr>
          <p:cNvPr id="6" name="Footer Placeholder 5"/>
          <p:cNvSpPr>
            <a:spLocks noGrp="1"/>
          </p:cNvSpPr>
          <p:nvPr>
            <p:ph type="ftr" sz="quarter" idx="11"/>
          </p:nvPr>
        </p:nvSpPr>
        <p:spPr/>
        <p:txBody>
          <a:bodyPr/>
          <a:lstStyle/>
          <a:p>
            <a:r>
              <a:rPr lang="en-US"/>
              <a:t>© O∆K 2023</a:t>
            </a:r>
            <a:endParaRPr lang="en-US" dirty="0"/>
          </a:p>
        </p:txBody>
      </p:sp>
      <p:sp>
        <p:nvSpPr>
          <p:cNvPr id="7" name="Slide Number Placeholder 6"/>
          <p:cNvSpPr>
            <a:spLocks noGrp="1"/>
          </p:cNvSpPr>
          <p:nvPr>
            <p:ph type="sldNum" sz="quarter" idx="12"/>
          </p:nvPr>
        </p:nvSpPr>
        <p:spPr/>
        <p:txBody>
          <a:bodyPr/>
          <a:lstStyle/>
          <a:p>
            <a:fld id="{03F228A2-43F8-4556-B8EE-47F59F7CC8ED}" type="slidenum">
              <a:rPr lang="en-US" smtClean="0"/>
              <a:pPr/>
              <a:t>17</a:t>
            </a:fld>
            <a:endParaRPr lang="en-US" dirty="0"/>
          </a:p>
        </p:txBody>
      </p:sp>
    </p:spTree>
    <p:extLst>
      <p:ext uri="{BB962C8B-B14F-4D97-AF65-F5344CB8AC3E}">
        <p14:creationId xmlns:p14="http://schemas.microsoft.com/office/powerpoint/2010/main" val="1249703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1487" y="2223346"/>
            <a:ext cx="5052563" cy="2624699"/>
          </a:xfrm>
        </p:spPr>
        <p:txBody>
          <a:bodyPr/>
          <a:lstStyle/>
          <a:p>
            <a:r>
              <a:rPr lang="en-US" dirty="0"/>
              <a:t>Each leader has much to contribute to a circle and to O</a:t>
            </a:r>
            <a:r>
              <a:rPr lang="en-US" dirty="0">
                <a:latin typeface="Symbol" panose="05050102010706020507" pitchFamily="18" charset="2"/>
              </a:rPr>
              <a:t>D</a:t>
            </a:r>
            <a:r>
              <a:rPr lang="en-US" dirty="0"/>
              <a:t>K as a whole.</a:t>
            </a:r>
          </a:p>
          <a:p>
            <a:r>
              <a:rPr lang="en-US" dirty="0"/>
              <a:t>If you balance the Horizontal and Vertical you will complete the Circle!</a:t>
            </a:r>
          </a:p>
          <a:p>
            <a:endParaRPr lang="en-US" dirty="0"/>
          </a:p>
        </p:txBody>
      </p:sp>
      <p:sp>
        <p:nvSpPr>
          <p:cNvPr id="3" name="Title 2"/>
          <p:cNvSpPr>
            <a:spLocks noGrp="1"/>
          </p:cNvSpPr>
          <p:nvPr>
            <p:ph type="title"/>
          </p:nvPr>
        </p:nvSpPr>
        <p:spPr/>
        <p:txBody>
          <a:bodyPr>
            <a:normAutofit/>
          </a:bodyPr>
          <a:lstStyle/>
          <a:p>
            <a:r>
              <a:rPr lang="en-US" dirty="0"/>
              <a:t>Selection based on the 5 Pillars:</a:t>
            </a:r>
            <a:br>
              <a:rPr lang="en-US" dirty="0"/>
            </a:br>
            <a:r>
              <a:rPr lang="en-US" dirty="0"/>
              <a:t>Horizontal v. Vertical Leadership</a:t>
            </a:r>
          </a:p>
        </p:txBody>
      </p:sp>
      <p:grpSp>
        <p:nvGrpSpPr>
          <p:cNvPr id="8" name="Group 7"/>
          <p:cNvGrpSpPr/>
          <p:nvPr/>
        </p:nvGrpSpPr>
        <p:grpSpPr>
          <a:xfrm>
            <a:off x="6172200" y="2319342"/>
            <a:ext cx="3200400" cy="3124200"/>
            <a:chOff x="6172200" y="2319342"/>
            <a:chExt cx="3200400" cy="3124200"/>
          </a:xfrm>
        </p:grpSpPr>
        <p:sp>
          <p:nvSpPr>
            <p:cNvPr id="4" name="Left-Right Arrow 3"/>
            <p:cNvSpPr/>
            <p:nvPr/>
          </p:nvSpPr>
          <p:spPr>
            <a:xfrm>
              <a:off x="6172200" y="3198997"/>
              <a:ext cx="3200400" cy="1295400"/>
            </a:xfrm>
            <a:prstGeom prst="lef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Up-Down Arrow 4"/>
            <p:cNvSpPr/>
            <p:nvPr/>
          </p:nvSpPr>
          <p:spPr>
            <a:xfrm>
              <a:off x="7048500" y="2319342"/>
              <a:ext cx="1447800" cy="3093720"/>
            </a:xfrm>
            <a:prstGeom prst="up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6172200" y="2319342"/>
              <a:ext cx="3200400" cy="3124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Date Placeholder 8"/>
          <p:cNvSpPr>
            <a:spLocks noGrp="1"/>
          </p:cNvSpPr>
          <p:nvPr>
            <p:ph type="dt" sz="half" idx="10"/>
          </p:nvPr>
        </p:nvSpPr>
        <p:spPr/>
        <p:txBody>
          <a:bodyPr/>
          <a:lstStyle/>
          <a:p>
            <a:r>
              <a:rPr lang="en-US"/>
              <a:t>08/29/2023</a:t>
            </a:r>
            <a:endParaRPr lang="en-US" dirty="0"/>
          </a:p>
        </p:txBody>
      </p:sp>
      <p:sp>
        <p:nvSpPr>
          <p:cNvPr id="10" name="Footer Placeholder 9"/>
          <p:cNvSpPr>
            <a:spLocks noGrp="1"/>
          </p:cNvSpPr>
          <p:nvPr>
            <p:ph type="ftr" sz="quarter" idx="11"/>
          </p:nvPr>
        </p:nvSpPr>
        <p:spPr/>
        <p:txBody>
          <a:bodyPr/>
          <a:lstStyle/>
          <a:p>
            <a:r>
              <a:rPr lang="en-US"/>
              <a:t>© O∆K 2023</a:t>
            </a:r>
            <a:endParaRPr lang="en-US" dirty="0"/>
          </a:p>
        </p:txBody>
      </p:sp>
      <p:sp>
        <p:nvSpPr>
          <p:cNvPr id="11" name="Slide Number Placeholder 10"/>
          <p:cNvSpPr>
            <a:spLocks noGrp="1"/>
          </p:cNvSpPr>
          <p:nvPr>
            <p:ph type="sldNum" sz="quarter" idx="12"/>
          </p:nvPr>
        </p:nvSpPr>
        <p:spPr/>
        <p:txBody>
          <a:bodyPr/>
          <a:lstStyle/>
          <a:p>
            <a:fld id="{03F228A2-43F8-4556-B8EE-47F59F7CC8ED}" type="slidenum">
              <a:rPr lang="en-US" smtClean="0"/>
              <a:pPr/>
              <a:t>18</a:t>
            </a:fld>
            <a:endParaRPr lang="en-US" dirty="0"/>
          </a:p>
        </p:txBody>
      </p:sp>
    </p:spTree>
    <p:extLst>
      <p:ext uri="{BB962C8B-B14F-4D97-AF65-F5344CB8AC3E}">
        <p14:creationId xmlns:p14="http://schemas.microsoft.com/office/powerpoint/2010/main" val="3331429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National Recruiting Materials</a:t>
            </a:r>
          </a:p>
        </p:txBody>
      </p:sp>
      <p:sp>
        <p:nvSpPr>
          <p:cNvPr id="8" name="TextBox 7"/>
          <p:cNvSpPr txBox="1"/>
          <p:nvPr/>
        </p:nvSpPr>
        <p:spPr>
          <a:xfrm>
            <a:off x="860756" y="2038362"/>
            <a:ext cx="6622395"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Goudy Old Style" panose="02020502050305020303" pitchFamily="18" charset="0"/>
                <a:hlinkClick r:id="rId2"/>
              </a:rPr>
              <a:t>National Recruitment Materials</a:t>
            </a:r>
            <a:endParaRPr lang="en-US" sz="2000" dirty="0">
              <a:latin typeface="Goudy Old Style" panose="02020502050305020303" pitchFamily="18" charset="0"/>
            </a:endParaRPr>
          </a:p>
          <a:p>
            <a:endParaRPr lang="en-US" sz="2000" dirty="0">
              <a:latin typeface="Goudy Old Style" panose="02020502050305020303" pitchFamily="18" charset="0"/>
            </a:endParaRPr>
          </a:p>
          <a:p>
            <a:pPr marL="285750" indent="-285750">
              <a:buFont typeface="Arial" panose="020B0604020202020204" pitchFamily="34" charset="0"/>
              <a:buChar char="•"/>
            </a:pPr>
            <a:r>
              <a:rPr lang="en-US" sz="2000" dirty="0">
                <a:latin typeface="Goudy Old Style" panose="02020502050305020303" pitchFamily="18" charset="0"/>
                <a:hlinkClick r:id="rId3"/>
              </a:rPr>
              <a:t>National Invitation to Membership Program</a:t>
            </a:r>
            <a:endParaRPr lang="en-US" sz="2000" dirty="0">
              <a:latin typeface="Goudy Old Style" panose="02020502050305020303" pitchFamily="18" charset="0"/>
            </a:endParaRPr>
          </a:p>
          <a:p>
            <a:pPr marL="285750" indent="-285750">
              <a:buFont typeface="Arial" panose="020B0604020202020204" pitchFamily="34" charset="0"/>
              <a:buChar char="•"/>
            </a:pPr>
            <a:endParaRPr lang="en-US" sz="2000" dirty="0">
              <a:latin typeface="Goudy Old Style" panose="02020502050305020303" pitchFamily="18" charset="0"/>
            </a:endParaRPr>
          </a:p>
          <a:p>
            <a:pPr marL="285750" indent="-285750">
              <a:buFont typeface="Arial" panose="020B0604020202020204" pitchFamily="34" charset="0"/>
              <a:buChar char="•"/>
            </a:pPr>
            <a:r>
              <a:rPr lang="en-US" sz="2000" dirty="0">
                <a:latin typeface="Goudy Old Style" panose="02020502050305020303" pitchFamily="18" charset="0"/>
                <a:hlinkClick r:id="rId4"/>
              </a:rPr>
              <a:t>YouTube Videos of Conferences and Important Speakers</a:t>
            </a:r>
            <a:endParaRPr lang="en-US" sz="2000" dirty="0">
              <a:latin typeface="Goudy Old Style" panose="02020502050305020303" pitchFamily="18" charset="0"/>
            </a:endParaRPr>
          </a:p>
          <a:p>
            <a:pPr marL="285750" indent="-285750">
              <a:buFont typeface="Arial" panose="020B0604020202020204" pitchFamily="34" charset="0"/>
              <a:buChar char="•"/>
            </a:pPr>
            <a:endParaRPr lang="en-US" sz="2000" dirty="0">
              <a:latin typeface="Goudy Old Style" panose="02020502050305020303" pitchFamily="18" charset="0"/>
            </a:endParaRPr>
          </a:p>
          <a:p>
            <a:pPr marL="285750" indent="-285750">
              <a:buFont typeface="Arial" panose="020B0604020202020204" pitchFamily="34" charset="0"/>
              <a:buChar char="•"/>
            </a:pPr>
            <a:r>
              <a:rPr lang="en-US" sz="2000" dirty="0">
                <a:latin typeface="Goudy Old Style" panose="02020502050305020303" pitchFamily="18" charset="0"/>
              </a:rPr>
              <a:t>Invite National Officers to join an information session virtually </a:t>
            </a:r>
          </a:p>
          <a:p>
            <a:pPr marL="742950" lvl="1" indent="-285750">
              <a:buFont typeface="Arial" panose="020B0604020202020204" pitchFamily="34" charset="0"/>
              <a:buChar char="•"/>
            </a:pPr>
            <a:r>
              <a:rPr lang="en-US" sz="2000" dirty="0">
                <a:latin typeface="Goudy Old Style" panose="02020502050305020303" pitchFamily="18" charset="0"/>
              </a:rPr>
              <a:t>email </a:t>
            </a:r>
            <a:r>
              <a:rPr lang="en-US" sz="2000" dirty="0">
                <a:latin typeface="Goudy Old Style" panose="02020502050305020303" pitchFamily="18" charset="0"/>
                <a:hlinkClick r:id="rId5"/>
              </a:rPr>
              <a:t>odknhdq@odk.org</a:t>
            </a:r>
            <a:r>
              <a:rPr lang="en-US" sz="2000" dirty="0">
                <a:latin typeface="Goudy Old Style" panose="02020502050305020303" pitchFamily="18" charset="0"/>
              </a:rPr>
              <a:t> or reach out to your Circle Contact</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34731" y="1960887"/>
            <a:ext cx="3396495" cy="4395465"/>
          </a:xfrm>
          <a:prstGeom prst="rect">
            <a:avLst/>
          </a:prstGeom>
          <a:ln w="3175">
            <a:solidFill>
              <a:schemeClr val="tx1"/>
            </a:solidFill>
          </a:ln>
        </p:spPr>
      </p:pic>
      <p:sp>
        <p:nvSpPr>
          <p:cNvPr id="3" name="Date Placeholder 2"/>
          <p:cNvSpPr>
            <a:spLocks noGrp="1"/>
          </p:cNvSpPr>
          <p:nvPr>
            <p:ph type="dt" sz="half" idx="10"/>
          </p:nvPr>
        </p:nvSpPr>
        <p:spPr/>
        <p:txBody>
          <a:bodyPr/>
          <a:lstStyle/>
          <a:p>
            <a:r>
              <a:rPr lang="en-US"/>
              <a:t>08/29/2023</a:t>
            </a:r>
            <a:endParaRPr lang="en-US" dirty="0"/>
          </a:p>
        </p:txBody>
      </p:sp>
      <p:sp>
        <p:nvSpPr>
          <p:cNvPr id="5" name="Footer Placeholder 4"/>
          <p:cNvSpPr>
            <a:spLocks noGrp="1"/>
          </p:cNvSpPr>
          <p:nvPr>
            <p:ph type="ftr" sz="quarter" idx="11"/>
          </p:nvPr>
        </p:nvSpPr>
        <p:spPr/>
        <p:txBody>
          <a:bodyPr/>
          <a:lstStyle/>
          <a:p>
            <a:r>
              <a:rPr lang="en-US"/>
              <a:t>© O∆K 2023</a:t>
            </a:r>
            <a:endParaRPr lang="en-US" dirty="0"/>
          </a:p>
        </p:txBody>
      </p:sp>
      <p:sp>
        <p:nvSpPr>
          <p:cNvPr id="9" name="Slide Number Placeholder 8"/>
          <p:cNvSpPr>
            <a:spLocks noGrp="1"/>
          </p:cNvSpPr>
          <p:nvPr>
            <p:ph type="sldNum" sz="quarter" idx="12"/>
          </p:nvPr>
        </p:nvSpPr>
        <p:spPr/>
        <p:txBody>
          <a:bodyPr/>
          <a:lstStyle/>
          <a:p>
            <a:fld id="{03F228A2-43F8-4556-B8EE-47F59F7CC8ED}" type="slidenum">
              <a:rPr lang="en-US" smtClean="0"/>
              <a:pPr/>
              <a:t>19</a:t>
            </a:fld>
            <a:endParaRPr lang="en-US" dirty="0"/>
          </a:p>
        </p:txBody>
      </p:sp>
    </p:spTree>
    <p:extLst>
      <p:ext uri="{BB962C8B-B14F-4D97-AF65-F5344CB8AC3E}">
        <p14:creationId xmlns:p14="http://schemas.microsoft.com/office/powerpoint/2010/main" val="4040564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Recruitment Challenges</a:t>
            </a:r>
          </a:p>
        </p:txBody>
      </p:sp>
      <p:sp>
        <p:nvSpPr>
          <p:cNvPr id="3" name="Content Placeholder 2"/>
          <p:cNvSpPr>
            <a:spLocks noGrp="1"/>
          </p:cNvSpPr>
          <p:nvPr>
            <p:ph idx="1"/>
          </p:nvPr>
        </p:nvSpPr>
        <p:spPr>
          <a:xfrm>
            <a:off x="838200" y="2005014"/>
            <a:ext cx="10515600" cy="4351338"/>
          </a:xfrm>
        </p:spPr>
        <p:txBody>
          <a:bodyPr>
            <a:normAutofit fontScale="92500" lnSpcReduction="20000"/>
          </a:bodyPr>
          <a:lstStyle/>
          <a:p>
            <a:pPr marL="0" indent="0">
              <a:lnSpc>
                <a:spcPct val="100000"/>
              </a:lnSpc>
              <a:spcBef>
                <a:spcPts val="0"/>
              </a:spcBef>
              <a:buNone/>
            </a:pPr>
            <a:r>
              <a:rPr lang="en-US" dirty="0"/>
              <a:t>Omicron Delta Kappa, like all honor societies, is working extremely hard to ensure that leaders on our campuses continue to be recognized through membership in O∆K. We fully understand the recruitment, selection, initiation, and member engagement has and will continue to present unique challenges. </a:t>
            </a:r>
          </a:p>
          <a:p>
            <a:pPr marL="0" indent="0">
              <a:lnSpc>
                <a:spcPct val="100000"/>
              </a:lnSpc>
              <a:spcBef>
                <a:spcPts val="0"/>
              </a:spcBef>
              <a:buNone/>
            </a:pPr>
            <a:endParaRPr lang="en-US" dirty="0"/>
          </a:p>
          <a:p>
            <a:pPr marL="0" indent="0">
              <a:lnSpc>
                <a:spcPct val="100000"/>
              </a:lnSpc>
              <a:spcBef>
                <a:spcPts val="0"/>
              </a:spcBef>
              <a:buNone/>
            </a:pPr>
            <a:r>
              <a:rPr lang="en-US" dirty="0"/>
              <a:t>Many of the practices our circles have used need to change to allow circles to thrive and grow. These guidelines have been developed to assist circles maintain the balance between the traditions of the past and the new reality of today.</a:t>
            </a:r>
          </a:p>
          <a:p>
            <a:pPr marL="0" indent="0">
              <a:lnSpc>
                <a:spcPct val="100000"/>
              </a:lnSpc>
              <a:spcBef>
                <a:spcPts val="0"/>
              </a:spcBef>
              <a:buNone/>
            </a:pPr>
            <a:endParaRPr lang="en-US" dirty="0"/>
          </a:p>
          <a:p>
            <a:pPr marL="0" indent="0">
              <a:lnSpc>
                <a:spcPct val="100000"/>
              </a:lnSpc>
              <a:spcBef>
                <a:spcPts val="0"/>
              </a:spcBef>
              <a:buNone/>
            </a:pPr>
            <a:r>
              <a:rPr lang="en-US" dirty="0"/>
              <a:t>If you have any questions about the recommendations and requirements in this guide, do not hesitate to reach out to your circle contact.  Their email can be found on the Administrative Page in the MMS after you </a:t>
            </a:r>
            <a:r>
              <a:rPr lang="en-US" dirty="0">
                <a:hlinkClick r:id="rId2"/>
              </a:rPr>
              <a:t>login</a:t>
            </a:r>
            <a:r>
              <a:rPr lang="en-US" dirty="0"/>
              <a:t>.</a:t>
            </a:r>
          </a:p>
        </p:txBody>
      </p:sp>
      <p:sp>
        <p:nvSpPr>
          <p:cNvPr id="5" name="Date Placeholder 4"/>
          <p:cNvSpPr>
            <a:spLocks noGrp="1"/>
          </p:cNvSpPr>
          <p:nvPr>
            <p:ph type="dt" sz="half" idx="10"/>
          </p:nvPr>
        </p:nvSpPr>
        <p:spPr/>
        <p:txBody>
          <a:bodyPr/>
          <a:lstStyle/>
          <a:p>
            <a:r>
              <a:rPr lang="en-US"/>
              <a:t>08/29/2023</a:t>
            </a:r>
            <a:endParaRPr lang="en-US" dirty="0"/>
          </a:p>
        </p:txBody>
      </p:sp>
      <p:sp>
        <p:nvSpPr>
          <p:cNvPr id="6" name="Footer Placeholder 5"/>
          <p:cNvSpPr>
            <a:spLocks noGrp="1"/>
          </p:cNvSpPr>
          <p:nvPr>
            <p:ph type="ftr" sz="quarter" idx="11"/>
          </p:nvPr>
        </p:nvSpPr>
        <p:spPr/>
        <p:txBody>
          <a:bodyPr/>
          <a:lstStyle/>
          <a:p>
            <a:r>
              <a:rPr lang="en-US"/>
              <a:t>© O∆K 2023</a:t>
            </a:r>
            <a:endParaRPr lang="en-US" dirty="0"/>
          </a:p>
        </p:txBody>
      </p:sp>
      <p:sp>
        <p:nvSpPr>
          <p:cNvPr id="7" name="Slide Number Placeholder 6"/>
          <p:cNvSpPr>
            <a:spLocks noGrp="1"/>
          </p:cNvSpPr>
          <p:nvPr>
            <p:ph type="sldNum" sz="quarter" idx="12"/>
          </p:nvPr>
        </p:nvSpPr>
        <p:spPr/>
        <p:txBody>
          <a:bodyPr/>
          <a:lstStyle/>
          <a:p>
            <a:fld id="{03F228A2-43F8-4556-B8EE-47F59F7CC8ED}" type="slidenum">
              <a:rPr lang="en-US" smtClean="0"/>
              <a:pPr/>
              <a:t>2</a:t>
            </a:fld>
            <a:endParaRPr lang="en-US" dirty="0"/>
          </a:p>
        </p:txBody>
      </p:sp>
    </p:spTree>
    <p:extLst>
      <p:ext uri="{BB962C8B-B14F-4D97-AF65-F5344CB8AC3E}">
        <p14:creationId xmlns:p14="http://schemas.microsoft.com/office/powerpoint/2010/main" val="2236689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Lifetime Membership Applications</a:t>
            </a:r>
          </a:p>
        </p:txBody>
      </p:sp>
      <p:sp>
        <p:nvSpPr>
          <p:cNvPr id="3" name="Content Placeholder 2"/>
          <p:cNvSpPr>
            <a:spLocks noGrp="1"/>
          </p:cNvSpPr>
          <p:nvPr>
            <p:ph idx="1"/>
          </p:nvPr>
        </p:nvSpPr>
        <p:spPr>
          <a:xfrm>
            <a:off x="838200" y="1974915"/>
            <a:ext cx="10515600" cy="4667248"/>
          </a:xfrm>
        </p:spPr>
        <p:txBody>
          <a:bodyPr>
            <a:normAutofit fontScale="77500" lnSpcReduction="20000"/>
          </a:bodyPr>
          <a:lstStyle/>
          <a:p>
            <a:pPr>
              <a:lnSpc>
                <a:spcPct val="120000"/>
              </a:lnSpc>
            </a:pPr>
            <a:r>
              <a:rPr lang="en-US" sz="3800" dirty="0"/>
              <a:t>All potential O</a:t>
            </a:r>
            <a:r>
              <a:rPr lang="en-US" sz="3800" dirty="0">
                <a:latin typeface="Symbol" panose="05050102010706020507" pitchFamily="18" charset="2"/>
              </a:rPr>
              <a:t>D</a:t>
            </a:r>
            <a:r>
              <a:rPr lang="en-US" sz="3800" dirty="0"/>
              <a:t>K members must complete the </a:t>
            </a:r>
            <a:r>
              <a:rPr lang="en-US" sz="3800" dirty="0">
                <a:hlinkClick r:id="rId2"/>
              </a:rPr>
              <a:t>National Leadership Honor Society Membership Form</a:t>
            </a:r>
            <a:r>
              <a:rPr lang="en-US" sz="3800" dirty="0"/>
              <a:t>.</a:t>
            </a:r>
          </a:p>
          <a:p>
            <a:pPr lvl="1">
              <a:lnSpc>
                <a:spcPct val="120000"/>
              </a:lnSpc>
            </a:pPr>
            <a:r>
              <a:rPr lang="en-US" sz="3200" dirty="0"/>
              <a:t>The membership form can be tailored to circle needs, so there is no need to use a separate application. When setting up the application, refer to the </a:t>
            </a:r>
            <a:r>
              <a:rPr lang="en-US" sz="3200" dirty="0">
                <a:hlinkClick r:id="rId3"/>
              </a:rPr>
              <a:t>Membership Management System (MMS) Guide </a:t>
            </a:r>
            <a:endParaRPr lang="en-US" sz="3200" dirty="0"/>
          </a:p>
          <a:p>
            <a:pPr lvl="1">
              <a:lnSpc>
                <a:spcPct val="120000"/>
              </a:lnSpc>
            </a:pPr>
            <a:r>
              <a:rPr lang="en-US" sz="3200" dirty="0"/>
              <a:t>The circle advisors and student president can download and review applications.</a:t>
            </a:r>
          </a:p>
          <a:p>
            <a:pPr lvl="1">
              <a:lnSpc>
                <a:spcPct val="120000"/>
              </a:lnSpc>
            </a:pPr>
            <a:r>
              <a:rPr lang="en-US" sz="3200" dirty="0"/>
              <a:t>Officers must accept applications in MMS before informing applicants that they have been accepted for membership.</a:t>
            </a:r>
          </a:p>
          <a:p>
            <a:pPr lvl="1">
              <a:lnSpc>
                <a:spcPct val="120000"/>
              </a:lnSpc>
            </a:pPr>
            <a:r>
              <a:rPr lang="en-US" sz="3200" dirty="0"/>
              <a:t>Only applicants that have been marked accepted should pay the National Lifetime Membership Fee.</a:t>
            </a:r>
          </a:p>
          <a:p>
            <a:endParaRPr lang="en-US" dirty="0"/>
          </a:p>
        </p:txBody>
      </p:sp>
      <p:sp>
        <p:nvSpPr>
          <p:cNvPr id="5" name="Date Placeholder 4"/>
          <p:cNvSpPr>
            <a:spLocks noGrp="1"/>
          </p:cNvSpPr>
          <p:nvPr>
            <p:ph type="dt" sz="half" idx="10"/>
          </p:nvPr>
        </p:nvSpPr>
        <p:spPr/>
        <p:txBody>
          <a:bodyPr/>
          <a:lstStyle/>
          <a:p>
            <a:r>
              <a:rPr lang="en-US"/>
              <a:t>08/29/2023</a:t>
            </a:r>
            <a:endParaRPr lang="en-US" dirty="0"/>
          </a:p>
        </p:txBody>
      </p:sp>
      <p:sp>
        <p:nvSpPr>
          <p:cNvPr id="6" name="Footer Placeholder 5"/>
          <p:cNvSpPr>
            <a:spLocks noGrp="1"/>
          </p:cNvSpPr>
          <p:nvPr>
            <p:ph type="ftr" sz="quarter" idx="11"/>
          </p:nvPr>
        </p:nvSpPr>
        <p:spPr/>
        <p:txBody>
          <a:bodyPr/>
          <a:lstStyle/>
          <a:p>
            <a:r>
              <a:rPr lang="en-US"/>
              <a:t>© O∆K 2023</a:t>
            </a:r>
            <a:endParaRPr lang="en-US" dirty="0"/>
          </a:p>
        </p:txBody>
      </p:sp>
      <p:sp>
        <p:nvSpPr>
          <p:cNvPr id="7" name="Slide Number Placeholder 6"/>
          <p:cNvSpPr>
            <a:spLocks noGrp="1"/>
          </p:cNvSpPr>
          <p:nvPr>
            <p:ph type="sldNum" sz="quarter" idx="12"/>
          </p:nvPr>
        </p:nvSpPr>
        <p:spPr/>
        <p:txBody>
          <a:bodyPr/>
          <a:lstStyle/>
          <a:p>
            <a:fld id="{03F228A2-43F8-4556-B8EE-47F59F7CC8ED}" type="slidenum">
              <a:rPr lang="en-US" smtClean="0"/>
              <a:pPr/>
              <a:t>20</a:t>
            </a:fld>
            <a:endParaRPr lang="en-US" dirty="0"/>
          </a:p>
        </p:txBody>
      </p:sp>
    </p:spTree>
    <p:extLst>
      <p:ext uri="{BB962C8B-B14F-4D97-AF65-F5344CB8AC3E}">
        <p14:creationId xmlns:p14="http://schemas.microsoft.com/office/powerpoint/2010/main" val="2060919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1B5F8-DE5B-403E-99DB-CC8852DBEFD7}"/>
              </a:ext>
            </a:extLst>
          </p:cNvPr>
          <p:cNvSpPr>
            <a:spLocks noGrp="1"/>
          </p:cNvSpPr>
          <p:nvPr>
            <p:ph type="title"/>
          </p:nvPr>
        </p:nvSpPr>
        <p:spPr/>
        <p:txBody>
          <a:bodyPr/>
          <a:lstStyle/>
          <a:p>
            <a:r>
              <a:rPr lang="en-US" dirty="0"/>
              <a:t>National Lifetime Membership Fees</a:t>
            </a:r>
          </a:p>
        </p:txBody>
      </p:sp>
      <p:sp>
        <p:nvSpPr>
          <p:cNvPr id="3" name="Content Placeholder 2">
            <a:extLst>
              <a:ext uri="{FF2B5EF4-FFF2-40B4-BE49-F238E27FC236}">
                <a16:creationId xmlns:a16="http://schemas.microsoft.com/office/drawing/2014/main" id="{DA84DA79-31CE-4F81-BAF6-ADCE796DE1E9}"/>
              </a:ext>
            </a:extLst>
          </p:cNvPr>
          <p:cNvSpPr>
            <a:spLocks noGrp="1"/>
          </p:cNvSpPr>
          <p:nvPr>
            <p:ph idx="1"/>
          </p:nvPr>
        </p:nvSpPr>
        <p:spPr>
          <a:xfrm>
            <a:off x="838200" y="1825625"/>
            <a:ext cx="10515600" cy="4273334"/>
          </a:xfrm>
        </p:spPr>
        <p:txBody>
          <a:bodyPr>
            <a:noAutofit/>
          </a:bodyPr>
          <a:lstStyle/>
          <a:p>
            <a:r>
              <a:rPr lang="en-US" sz="2000" dirty="0"/>
              <a:t>All regular initiates must pay the </a:t>
            </a:r>
            <a:r>
              <a:rPr lang="en-US" sz="2000" dirty="0">
                <a:hlinkClick r:id="rId2"/>
              </a:rPr>
              <a:t>Lifetime National Membership Fee</a:t>
            </a:r>
            <a:r>
              <a:rPr lang="en-US" sz="2000" dirty="0"/>
              <a:t> ($94) before initiation.</a:t>
            </a:r>
          </a:p>
          <a:p>
            <a:r>
              <a:rPr lang="en-US" sz="2000" dirty="0"/>
              <a:t>Membership fees may be paid through the circle or the national </a:t>
            </a:r>
            <a:r>
              <a:rPr lang="en-US" sz="2000" dirty="0">
                <a:hlinkClick r:id="rId2"/>
              </a:rPr>
              <a:t>membership payment portal</a:t>
            </a:r>
            <a:r>
              <a:rPr lang="en-US" sz="2000" dirty="0"/>
              <a:t>.</a:t>
            </a:r>
          </a:p>
          <a:p>
            <a:r>
              <a:rPr lang="en-US" sz="2000" b="1" dirty="0"/>
              <a:t>Online Payments</a:t>
            </a:r>
            <a:endParaRPr lang="en-US" sz="2000" dirty="0"/>
          </a:p>
          <a:p>
            <a:pPr lvl="1"/>
            <a:r>
              <a:rPr lang="en-US" sz="2000" dirty="0"/>
              <a:t>If a circle chooses to use the online portal, a circle advisor must inform the National Headquarters of the dates to open and close the payment portal. This is a manual process and must be done by the HQ staff.</a:t>
            </a:r>
          </a:p>
          <a:p>
            <a:pPr lvl="1"/>
            <a:r>
              <a:rPr lang="en-US" sz="2000" dirty="0"/>
              <a:t>All online fee payments are assessed a $4 service fee. Please ensure applicants know this.</a:t>
            </a:r>
          </a:p>
          <a:p>
            <a:pPr lvl="1"/>
            <a:r>
              <a:rPr lang="en-US" sz="2000" dirty="0"/>
              <a:t>HQ staff will mark MMS as “Fee Paid through ODK Portal” as payments are received.</a:t>
            </a:r>
          </a:p>
          <a:p>
            <a:pPr marL="457189" lvl="1" indent="0">
              <a:buNone/>
            </a:pPr>
            <a:endParaRPr lang="en-US" sz="2000" dirty="0"/>
          </a:p>
          <a:p>
            <a:pPr marL="457189" lvl="1" indent="0" algn="ctr">
              <a:buNone/>
            </a:pPr>
            <a:r>
              <a:rPr lang="en-US" sz="2000" dirty="0"/>
              <a:t>(Continued on the next page)</a:t>
            </a:r>
          </a:p>
        </p:txBody>
      </p:sp>
      <p:sp>
        <p:nvSpPr>
          <p:cNvPr id="4" name="Date Placeholder 3">
            <a:extLst>
              <a:ext uri="{FF2B5EF4-FFF2-40B4-BE49-F238E27FC236}">
                <a16:creationId xmlns:a16="http://schemas.microsoft.com/office/drawing/2014/main" id="{AF86EF23-FA59-4461-9147-FED34307DAAE}"/>
              </a:ext>
            </a:extLst>
          </p:cNvPr>
          <p:cNvSpPr>
            <a:spLocks noGrp="1"/>
          </p:cNvSpPr>
          <p:nvPr>
            <p:ph type="dt" sz="half" idx="10"/>
          </p:nvPr>
        </p:nvSpPr>
        <p:spPr/>
        <p:txBody>
          <a:bodyPr/>
          <a:lstStyle/>
          <a:p>
            <a:r>
              <a:rPr lang="en-US"/>
              <a:t>08/29/2023</a:t>
            </a:r>
            <a:endParaRPr lang="en-US" dirty="0"/>
          </a:p>
        </p:txBody>
      </p:sp>
      <p:sp>
        <p:nvSpPr>
          <p:cNvPr id="5" name="Footer Placeholder 4">
            <a:extLst>
              <a:ext uri="{FF2B5EF4-FFF2-40B4-BE49-F238E27FC236}">
                <a16:creationId xmlns:a16="http://schemas.microsoft.com/office/drawing/2014/main" id="{9A229FBF-EB48-4B20-B4F1-78702FAB6E3B}"/>
              </a:ext>
            </a:extLst>
          </p:cNvPr>
          <p:cNvSpPr>
            <a:spLocks noGrp="1"/>
          </p:cNvSpPr>
          <p:nvPr>
            <p:ph type="ftr" sz="quarter" idx="11"/>
          </p:nvPr>
        </p:nvSpPr>
        <p:spPr/>
        <p:txBody>
          <a:bodyPr/>
          <a:lstStyle/>
          <a:p>
            <a:r>
              <a:rPr lang="en-US"/>
              <a:t>© O∆K 2023</a:t>
            </a:r>
            <a:endParaRPr lang="en-US" dirty="0"/>
          </a:p>
        </p:txBody>
      </p:sp>
      <p:sp>
        <p:nvSpPr>
          <p:cNvPr id="6" name="Slide Number Placeholder 5">
            <a:extLst>
              <a:ext uri="{FF2B5EF4-FFF2-40B4-BE49-F238E27FC236}">
                <a16:creationId xmlns:a16="http://schemas.microsoft.com/office/drawing/2014/main" id="{CD962C51-3973-4D94-8CDC-7A704FFBF129}"/>
              </a:ext>
            </a:extLst>
          </p:cNvPr>
          <p:cNvSpPr>
            <a:spLocks noGrp="1"/>
          </p:cNvSpPr>
          <p:nvPr>
            <p:ph type="sldNum" sz="quarter" idx="12"/>
          </p:nvPr>
        </p:nvSpPr>
        <p:spPr/>
        <p:txBody>
          <a:bodyPr/>
          <a:lstStyle/>
          <a:p>
            <a:fld id="{03F228A2-43F8-4556-B8EE-47F59F7CC8ED}" type="slidenum">
              <a:rPr lang="en-US" smtClean="0"/>
              <a:pPr/>
              <a:t>21</a:t>
            </a:fld>
            <a:endParaRPr lang="en-US" dirty="0"/>
          </a:p>
        </p:txBody>
      </p:sp>
    </p:spTree>
    <p:extLst>
      <p:ext uri="{BB962C8B-B14F-4D97-AF65-F5344CB8AC3E}">
        <p14:creationId xmlns:p14="http://schemas.microsoft.com/office/powerpoint/2010/main" val="3021667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5B965-2AD7-4D32-BCF8-DC6EB59ECB86}"/>
              </a:ext>
            </a:extLst>
          </p:cNvPr>
          <p:cNvSpPr>
            <a:spLocks noGrp="1"/>
          </p:cNvSpPr>
          <p:nvPr>
            <p:ph type="title"/>
          </p:nvPr>
        </p:nvSpPr>
        <p:spPr/>
        <p:txBody>
          <a:bodyPr/>
          <a:lstStyle/>
          <a:p>
            <a:r>
              <a:rPr lang="en-US" dirty="0"/>
              <a:t>National Lifetime Membership Fees</a:t>
            </a:r>
          </a:p>
        </p:txBody>
      </p:sp>
      <p:sp>
        <p:nvSpPr>
          <p:cNvPr id="3" name="Content Placeholder 2">
            <a:extLst>
              <a:ext uri="{FF2B5EF4-FFF2-40B4-BE49-F238E27FC236}">
                <a16:creationId xmlns:a16="http://schemas.microsoft.com/office/drawing/2014/main" id="{636625F2-EBB7-4EE9-96B1-FF4E4BED9B2F}"/>
              </a:ext>
            </a:extLst>
          </p:cNvPr>
          <p:cNvSpPr>
            <a:spLocks noGrp="1"/>
          </p:cNvSpPr>
          <p:nvPr>
            <p:ph idx="1"/>
          </p:nvPr>
        </p:nvSpPr>
        <p:spPr/>
        <p:txBody>
          <a:bodyPr>
            <a:normAutofit/>
          </a:bodyPr>
          <a:lstStyle/>
          <a:p>
            <a:r>
              <a:rPr lang="en-US" sz="1600" b="1" dirty="0"/>
              <a:t>Local Payments (Payments to the Circle or Institution)</a:t>
            </a:r>
            <a:endParaRPr lang="en-US" sz="1600" dirty="0"/>
          </a:p>
          <a:p>
            <a:pPr lvl="1"/>
            <a:r>
              <a:rPr lang="en-US" sz="1600" dirty="0"/>
              <a:t>If a circle chooses to accept the payments locally, a circle officer is responsible for marking each applicant as “Fee Paid to Circle” in MMS</a:t>
            </a:r>
          </a:p>
          <a:p>
            <a:pPr lvl="1"/>
            <a:r>
              <a:rPr lang="en-US" sz="1600" dirty="0"/>
              <a:t>“Fee Paid to Circle” should only be marked once the circle has received the payment.</a:t>
            </a:r>
          </a:p>
          <a:p>
            <a:r>
              <a:rPr lang="en-US" sz="1600" b="1" dirty="0"/>
              <a:t>Local Dues</a:t>
            </a:r>
            <a:endParaRPr lang="en-US" sz="1600" dirty="0"/>
          </a:p>
          <a:p>
            <a:pPr lvl="1"/>
            <a:r>
              <a:rPr lang="en-US" sz="1600" dirty="0"/>
              <a:t>Circles are encouraged to collect nominal local/circle dues to fund circle operations.</a:t>
            </a:r>
          </a:p>
          <a:p>
            <a:pPr lvl="1"/>
            <a:r>
              <a:rPr lang="en-US" sz="1600" dirty="0"/>
              <a:t>Local dues for initiates should be paid at the same time as the national lifetime membership fees.</a:t>
            </a:r>
          </a:p>
          <a:p>
            <a:pPr lvl="1"/>
            <a:r>
              <a:rPr lang="en-US" sz="1600" b="1" dirty="0"/>
              <a:t>The National Headquarters cannot accept local/circle dues through the payment portal.</a:t>
            </a:r>
            <a:endParaRPr lang="en-US" sz="1600" dirty="0"/>
          </a:p>
          <a:p>
            <a:r>
              <a:rPr lang="en-US" sz="1600" b="1" i="1" dirty="0"/>
              <a:t>Only applications marked as accepted and “paid” will be processed for membership.</a:t>
            </a:r>
            <a:endParaRPr lang="en-US" sz="1600" dirty="0"/>
          </a:p>
          <a:p>
            <a:r>
              <a:rPr lang="en-US" sz="1600" dirty="0"/>
              <a:t>Once all applications have been approved and membership fees collected, one of the circle advisors must complete the Membership Certificate Order. Student officers cannot submit the order.</a:t>
            </a:r>
          </a:p>
          <a:p>
            <a:r>
              <a:rPr lang="en-US" sz="1600" dirty="0"/>
              <a:t>For both options, the National Headquarters will invoice circles for all memberships submitted via the Membership Certificate Orders. Funds received through the online form will be credited. </a:t>
            </a:r>
            <a:r>
              <a:rPr lang="en-US" sz="1600" b="1" dirty="0"/>
              <a:t>No member who has not paid the national fees may be initiated to the circle or the national office, except for the approved honoris causa, gift of membership, and new advisor initiates.</a:t>
            </a:r>
            <a:endParaRPr lang="en-US" sz="1600" dirty="0"/>
          </a:p>
        </p:txBody>
      </p:sp>
      <p:sp>
        <p:nvSpPr>
          <p:cNvPr id="4" name="Date Placeholder 3">
            <a:extLst>
              <a:ext uri="{FF2B5EF4-FFF2-40B4-BE49-F238E27FC236}">
                <a16:creationId xmlns:a16="http://schemas.microsoft.com/office/drawing/2014/main" id="{85D1D2A5-BE3D-4043-8768-F99DBB5E49C9}"/>
              </a:ext>
            </a:extLst>
          </p:cNvPr>
          <p:cNvSpPr>
            <a:spLocks noGrp="1"/>
          </p:cNvSpPr>
          <p:nvPr>
            <p:ph type="dt" sz="half" idx="10"/>
          </p:nvPr>
        </p:nvSpPr>
        <p:spPr/>
        <p:txBody>
          <a:bodyPr/>
          <a:lstStyle/>
          <a:p>
            <a:r>
              <a:rPr lang="en-US"/>
              <a:t>08/29/2023</a:t>
            </a:r>
            <a:endParaRPr lang="en-US" dirty="0"/>
          </a:p>
        </p:txBody>
      </p:sp>
      <p:sp>
        <p:nvSpPr>
          <p:cNvPr id="5" name="Footer Placeholder 4">
            <a:extLst>
              <a:ext uri="{FF2B5EF4-FFF2-40B4-BE49-F238E27FC236}">
                <a16:creationId xmlns:a16="http://schemas.microsoft.com/office/drawing/2014/main" id="{427C6BFD-3BE2-4301-AD99-EDECAF2A0293}"/>
              </a:ext>
            </a:extLst>
          </p:cNvPr>
          <p:cNvSpPr>
            <a:spLocks noGrp="1"/>
          </p:cNvSpPr>
          <p:nvPr>
            <p:ph type="ftr" sz="quarter" idx="11"/>
          </p:nvPr>
        </p:nvSpPr>
        <p:spPr/>
        <p:txBody>
          <a:bodyPr/>
          <a:lstStyle/>
          <a:p>
            <a:r>
              <a:rPr lang="en-US"/>
              <a:t>© O∆K 2023</a:t>
            </a:r>
            <a:endParaRPr lang="en-US" dirty="0"/>
          </a:p>
        </p:txBody>
      </p:sp>
      <p:sp>
        <p:nvSpPr>
          <p:cNvPr id="6" name="Slide Number Placeholder 5">
            <a:extLst>
              <a:ext uri="{FF2B5EF4-FFF2-40B4-BE49-F238E27FC236}">
                <a16:creationId xmlns:a16="http://schemas.microsoft.com/office/drawing/2014/main" id="{5014729D-C721-4CBF-8D8D-05D359CC0097}"/>
              </a:ext>
            </a:extLst>
          </p:cNvPr>
          <p:cNvSpPr>
            <a:spLocks noGrp="1"/>
          </p:cNvSpPr>
          <p:nvPr>
            <p:ph type="sldNum" sz="quarter" idx="12"/>
          </p:nvPr>
        </p:nvSpPr>
        <p:spPr/>
        <p:txBody>
          <a:bodyPr/>
          <a:lstStyle/>
          <a:p>
            <a:fld id="{03F228A2-43F8-4556-B8EE-47F59F7CC8ED}" type="slidenum">
              <a:rPr lang="en-US" smtClean="0"/>
              <a:pPr/>
              <a:t>22</a:t>
            </a:fld>
            <a:endParaRPr lang="en-US" dirty="0"/>
          </a:p>
        </p:txBody>
      </p:sp>
    </p:spTree>
    <p:extLst>
      <p:ext uri="{BB962C8B-B14F-4D97-AF65-F5344CB8AC3E}">
        <p14:creationId xmlns:p14="http://schemas.microsoft.com/office/powerpoint/2010/main" val="3833005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Initiation </a:t>
            </a:r>
            <a:br>
              <a:rPr lang="en-US" b="1" dirty="0"/>
            </a:br>
            <a:r>
              <a:rPr lang="en-US" b="1" dirty="0"/>
              <a:t>Ceremony </a:t>
            </a:r>
            <a:br>
              <a:rPr lang="en-US" b="1" dirty="0"/>
            </a:br>
            <a:r>
              <a:rPr lang="en-US" b="1" dirty="0"/>
              <a:t>Planning</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4754" y="1775791"/>
            <a:ext cx="6217292" cy="4006699"/>
          </a:xfrm>
          <a:prstGeom prst="rect">
            <a:avLst/>
          </a:prstGeom>
          <a:effectLst>
            <a:innerShdw blurRad="63500" dist="127000" dir="2700000">
              <a:prstClr val="black">
                <a:alpha val="50000"/>
              </a:prstClr>
            </a:innerShdw>
          </a:effectLst>
        </p:spPr>
      </p:pic>
      <p:sp>
        <p:nvSpPr>
          <p:cNvPr id="5" name="Date Placeholder 4"/>
          <p:cNvSpPr>
            <a:spLocks noGrp="1"/>
          </p:cNvSpPr>
          <p:nvPr>
            <p:ph type="dt" sz="half" idx="10"/>
          </p:nvPr>
        </p:nvSpPr>
        <p:spPr/>
        <p:txBody>
          <a:bodyPr/>
          <a:lstStyle/>
          <a:p>
            <a:r>
              <a:rPr lang="en-US"/>
              <a:t>08/29/2023</a:t>
            </a:r>
            <a:endParaRPr lang="en-US" dirty="0"/>
          </a:p>
        </p:txBody>
      </p:sp>
      <p:sp>
        <p:nvSpPr>
          <p:cNvPr id="6" name="Footer Placeholder 5"/>
          <p:cNvSpPr>
            <a:spLocks noGrp="1"/>
          </p:cNvSpPr>
          <p:nvPr>
            <p:ph type="ftr" sz="quarter" idx="11"/>
          </p:nvPr>
        </p:nvSpPr>
        <p:spPr/>
        <p:txBody>
          <a:bodyPr/>
          <a:lstStyle/>
          <a:p>
            <a:r>
              <a:rPr lang="en-US"/>
              <a:t>© O∆K 2023</a:t>
            </a:r>
            <a:endParaRPr lang="en-US" dirty="0"/>
          </a:p>
        </p:txBody>
      </p:sp>
      <p:sp>
        <p:nvSpPr>
          <p:cNvPr id="7" name="Slide Number Placeholder 6"/>
          <p:cNvSpPr>
            <a:spLocks noGrp="1"/>
          </p:cNvSpPr>
          <p:nvPr>
            <p:ph type="sldNum" sz="quarter" idx="12"/>
          </p:nvPr>
        </p:nvSpPr>
        <p:spPr/>
        <p:txBody>
          <a:bodyPr/>
          <a:lstStyle/>
          <a:p>
            <a:fld id="{03F228A2-43F8-4556-B8EE-47F59F7CC8ED}" type="slidenum">
              <a:rPr lang="en-US" smtClean="0"/>
              <a:t>23</a:t>
            </a:fld>
            <a:endParaRPr lang="en-US" dirty="0"/>
          </a:p>
        </p:txBody>
      </p:sp>
    </p:spTree>
    <p:extLst>
      <p:ext uri="{BB962C8B-B14F-4D97-AF65-F5344CB8AC3E}">
        <p14:creationId xmlns:p14="http://schemas.microsoft.com/office/powerpoint/2010/main" val="2308690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Symbol" panose="05050102010706020507" pitchFamily="18" charset="2"/>
              </a:rPr>
              <a:t>ODK</a:t>
            </a:r>
            <a:r>
              <a:rPr lang="en-US" b="1" dirty="0"/>
              <a:t> Initiation Ceremony Planning</a:t>
            </a:r>
            <a:endParaRPr lang="en-US" dirty="0"/>
          </a:p>
        </p:txBody>
      </p:sp>
      <p:sp>
        <p:nvSpPr>
          <p:cNvPr id="3" name="Content Placeholder 2"/>
          <p:cNvSpPr>
            <a:spLocks noGrp="1"/>
          </p:cNvSpPr>
          <p:nvPr>
            <p:ph idx="1"/>
          </p:nvPr>
        </p:nvSpPr>
        <p:spPr>
          <a:xfrm>
            <a:off x="838200" y="2005014"/>
            <a:ext cx="10515600" cy="4351338"/>
          </a:xfrm>
        </p:spPr>
        <p:txBody>
          <a:bodyPr>
            <a:normAutofit fontScale="92500" lnSpcReduction="10000"/>
          </a:bodyPr>
          <a:lstStyle/>
          <a:p>
            <a:pPr marL="0" indent="0">
              <a:buNone/>
            </a:pPr>
            <a:r>
              <a:rPr lang="en-US" dirty="0"/>
              <a:t>This section is a general guide to planning the </a:t>
            </a:r>
            <a:r>
              <a:rPr lang="en-US" dirty="0">
                <a:latin typeface="Symbol" panose="05050102010706020507" pitchFamily="18" charset="2"/>
              </a:rPr>
              <a:t>ODK</a:t>
            </a:r>
            <a:r>
              <a:rPr lang="en-US" dirty="0"/>
              <a:t> Initiation Ceremony.  </a:t>
            </a:r>
          </a:p>
          <a:p>
            <a:r>
              <a:rPr lang="en-US" sz="2200" dirty="0"/>
              <a:t>This guide was designed with a three-month planning process for the </a:t>
            </a:r>
            <a:r>
              <a:rPr lang="en-US" sz="2200" b="1" dirty="0">
                <a:solidFill>
                  <a:srgbClr val="FF0000"/>
                </a:solidFill>
              </a:rPr>
              <a:t>ceremony.</a:t>
            </a:r>
            <a:r>
              <a:rPr lang="en-US" sz="2200" dirty="0">
                <a:solidFill>
                  <a:srgbClr val="FF0000"/>
                </a:solidFill>
              </a:rPr>
              <a:t>  </a:t>
            </a:r>
            <a:r>
              <a:rPr lang="en-US" sz="2200" dirty="0"/>
              <a:t>The process can be compressed based on the needs and experience of the circle.  All of the activities in this section are considered important to the planning of a successful </a:t>
            </a:r>
            <a:r>
              <a:rPr lang="en-US" sz="2200" u="sng" dirty="0"/>
              <a:t>ceremony</a:t>
            </a:r>
            <a:r>
              <a:rPr lang="en-US" sz="2200" dirty="0"/>
              <a:t> but do not have to take as much time as suggested.</a:t>
            </a:r>
          </a:p>
          <a:p>
            <a:pPr lvl="1"/>
            <a:r>
              <a:rPr lang="en-US" sz="1800" dirty="0">
                <a:solidFill>
                  <a:srgbClr val="FF0000"/>
                </a:solidFill>
              </a:rPr>
              <a:t>NOTE:  The recruitment process is separate from ceremony planning.  The date of the ceremony must be set before the recruitment process begins, but the recruitment process will end well in advance of the ceremony.  Furthermore, depending on the campus, you may need to start as much as six months in advance to reserve rooms and invite speakers on your campus for an in-person program.</a:t>
            </a:r>
          </a:p>
          <a:p>
            <a:r>
              <a:rPr lang="en-US" sz="2200" dirty="0"/>
              <a:t>The official O∆K Initiation Handbook is available </a:t>
            </a:r>
            <a:r>
              <a:rPr lang="en-US" sz="2200" dirty="0">
                <a:hlinkClick r:id="rId2"/>
              </a:rPr>
              <a:t>online.</a:t>
            </a:r>
            <a:endParaRPr lang="en-US" sz="2200" dirty="0"/>
          </a:p>
          <a:p>
            <a:r>
              <a:rPr lang="en-US" sz="2200" dirty="0"/>
              <a:t>The O∆K National Bylaws and Handbook dictate the ritual parts of the ceremony that may not be changed.  </a:t>
            </a:r>
          </a:p>
          <a:p>
            <a:r>
              <a:rPr lang="en-US" sz="2200" dirty="0"/>
              <a:t>Enhancements to the initiation ceremony, like a keynote speaker and reception, are at the discretion of the circle. </a:t>
            </a:r>
          </a:p>
        </p:txBody>
      </p:sp>
      <p:sp>
        <p:nvSpPr>
          <p:cNvPr id="5" name="Date Placeholder 4"/>
          <p:cNvSpPr>
            <a:spLocks noGrp="1"/>
          </p:cNvSpPr>
          <p:nvPr>
            <p:ph type="dt" sz="half" idx="10"/>
          </p:nvPr>
        </p:nvSpPr>
        <p:spPr/>
        <p:txBody>
          <a:bodyPr/>
          <a:lstStyle/>
          <a:p>
            <a:r>
              <a:rPr lang="en-US"/>
              <a:t>08/29/2023</a:t>
            </a:r>
            <a:endParaRPr lang="en-US" dirty="0"/>
          </a:p>
        </p:txBody>
      </p:sp>
      <p:sp>
        <p:nvSpPr>
          <p:cNvPr id="6" name="Footer Placeholder 5"/>
          <p:cNvSpPr>
            <a:spLocks noGrp="1"/>
          </p:cNvSpPr>
          <p:nvPr>
            <p:ph type="ftr" sz="quarter" idx="11"/>
          </p:nvPr>
        </p:nvSpPr>
        <p:spPr/>
        <p:txBody>
          <a:bodyPr/>
          <a:lstStyle/>
          <a:p>
            <a:r>
              <a:rPr lang="en-US"/>
              <a:t>© O∆K 2023</a:t>
            </a:r>
            <a:endParaRPr lang="en-US" dirty="0"/>
          </a:p>
        </p:txBody>
      </p:sp>
      <p:sp>
        <p:nvSpPr>
          <p:cNvPr id="7" name="Slide Number Placeholder 6"/>
          <p:cNvSpPr>
            <a:spLocks noGrp="1"/>
          </p:cNvSpPr>
          <p:nvPr>
            <p:ph type="sldNum" sz="quarter" idx="12"/>
          </p:nvPr>
        </p:nvSpPr>
        <p:spPr/>
        <p:txBody>
          <a:bodyPr/>
          <a:lstStyle/>
          <a:p>
            <a:fld id="{03F228A2-43F8-4556-B8EE-47F59F7CC8ED}" type="slidenum">
              <a:rPr lang="en-US" smtClean="0"/>
              <a:pPr/>
              <a:t>24</a:t>
            </a:fld>
            <a:endParaRPr lang="en-US" dirty="0"/>
          </a:p>
        </p:txBody>
      </p:sp>
    </p:spTree>
    <p:extLst>
      <p:ext uri="{BB962C8B-B14F-4D97-AF65-F5344CB8AC3E}">
        <p14:creationId xmlns:p14="http://schemas.microsoft.com/office/powerpoint/2010/main" val="3623122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Notes</a:t>
            </a:r>
            <a:endParaRPr lang="en-US" dirty="0"/>
          </a:p>
        </p:txBody>
      </p:sp>
      <p:sp>
        <p:nvSpPr>
          <p:cNvPr id="3" name="Content Placeholder 2"/>
          <p:cNvSpPr>
            <a:spLocks noGrp="1"/>
          </p:cNvSpPr>
          <p:nvPr>
            <p:ph idx="1"/>
          </p:nvPr>
        </p:nvSpPr>
        <p:spPr>
          <a:xfrm>
            <a:off x="838200" y="2005014"/>
            <a:ext cx="10515600" cy="4351338"/>
          </a:xfrm>
        </p:spPr>
        <p:txBody>
          <a:bodyPr>
            <a:normAutofit fontScale="85000" lnSpcReduction="20000"/>
          </a:bodyPr>
          <a:lstStyle/>
          <a:p>
            <a:pPr>
              <a:lnSpc>
                <a:spcPct val="110000"/>
              </a:lnSpc>
            </a:pPr>
            <a:r>
              <a:rPr lang="en-US" dirty="0"/>
              <a:t>The planning and execution of the initiation ceremony or ceremonies should be considered a circle activity that involves all active members of the circle.  It is not just the responsibility of the student president and advisors. Here are a few general tips.</a:t>
            </a:r>
          </a:p>
          <a:p>
            <a:pPr lvl="1">
              <a:lnSpc>
                <a:spcPct val="110000"/>
              </a:lnSpc>
            </a:pPr>
            <a:r>
              <a:rPr lang="en-US" u="sng" dirty="0"/>
              <a:t>Make it formal.</a:t>
            </a:r>
            <a:r>
              <a:rPr lang="en-US" dirty="0"/>
              <a:t>  The more reverence given to the ceremony, the more important the members feel.</a:t>
            </a:r>
          </a:p>
          <a:p>
            <a:pPr lvl="1">
              <a:lnSpc>
                <a:spcPct val="110000"/>
              </a:lnSpc>
            </a:pPr>
            <a:r>
              <a:rPr lang="en-US" u="sng" dirty="0"/>
              <a:t>Make it public.</a:t>
            </a:r>
            <a:r>
              <a:rPr lang="en-US" dirty="0"/>
              <a:t> O</a:t>
            </a:r>
            <a:r>
              <a:rPr lang="en-US" dirty="0">
                <a:latin typeface="Symbol" panose="05050102010706020507" pitchFamily="18" charset="2"/>
              </a:rPr>
              <a:t>D</a:t>
            </a:r>
            <a:r>
              <a:rPr lang="en-US" dirty="0"/>
              <a:t>K ceremonies are never secret. Invite the campus. Specifically, invite senior administrators and faculty to participate. Invite family and friends of the initiates. This should be a public celebration of leadership.</a:t>
            </a:r>
          </a:p>
          <a:p>
            <a:pPr lvl="1">
              <a:lnSpc>
                <a:spcPct val="110000"/>
              </a:lnSpc>
            </a:pPr>
            <a:r>
              <a:rPr lang="en-US" u="sng" dirty="0"/>
              <a:t>Make it memorable.</a:t>
            </a:r>
            <a:r>
              <a:rPr lang="en-US" dirty="0"/>
              <a:t> Including an important speaker, inducting well-known institutional members as honoris causa, and creating a tradition that is unique to your circle will make this event one that members, families, and guests remember for many years.</a:t>
            </a:r>
          </a:p>
          <a:p>
            <a:pPr>
              <a:lnSpc>
                <a:spcPct val="110000"/>
              </a:lnSpc>
            </a:pPr>
            <a:r>
              <a:rPr lang="en-US" dirty="0"/>
              <a:t>Decide in advance whether your ceremony will be in-person, virtual, or hybrid.</a:t>
            </a:r>
          </a:p>
        </p:txBody>
      </p:sp>
      <p:sp>
        <p:nvSpPr>
          <p:cNvPr id="5" name="Date Placeholder 4"/>
          <p:cNvSpPr>
            <a:spLocks noGrp="1"/>
          </p:cNvSpPr>
          <p:nvPr>
            <p:ph type="dt" sz="half" idx="10"/>
          </p:nvPr>
        </p:nvSpPr>
        <p:spPr/>
        <p:txBody>
          <a:bodyPr/>
          <a:lstStyle/>
          <a:p>
            <a:r>
              <a:rPr lang="en-US"/>
              <a:t>08/29/2023</a:t>
            </a:r>
            <a:endParaRPr lang="en-US" dirty="0"/>
          </a:p>
        </p:txBody>
      </p:sp>
      <p:sp>
        <p:nvSpPr>
          <p:cNvPr id="6" name="Footer Placeholder 5"/>
          <p:cNvSpPr>
            <a:spLocks noGrp="1"/>
          </p:cNvSpPr>
          <p:nvPr>
            <p:ph type="ftr" sz="quarter" idx="11"/>
          </p:nvPr>
        </p:nvSpPr>
        <p:spPr/>
        <p:txBody>
          <a:bodyPr/>
          <a:lstStyle/>
          <a:p>
            <a:r>
              <a:rPr lang="en-US"/>
              <a:t>© O∆K 2023</a:t>
            </a:r>
            <a:endParaRPr lang="en-US" dirty="0"/>
          </a:p>
        </p:txBody>
      </p:sp>
      <p:sp>
        <p:nvSpPr>
          <p:cNvPr id="7" name="Slide Number Placeholder 6"/>
          <p:cNvSpPr>
            <a:spLocks noGrp="1"/>
          </p:cNvSpPr>
          <p:nvPr>
            <p:ph type="sldNum" sz="quarter" idx="12"/>
          </p:nvPr>
        </p:nvSpPr>
        <p:spPr/>
        <p:txBody>
          <a:bodyPr/>
          <a:lstStyle/>
          <a:p>
            <a:fld id="{03F228A2-43F8-4556-B8EE-47F59F7CC8ED}" type="slidenum">
              <a:rPr lang="en-US" smtClean="0"/>
              <a:pPr/>
              <a:t>25</a:t>
            </a:fld>
            <a:endParaRPr lang="en-US" dirty="0"/>
          </a:p>
        </p:txBody>
      </p:sp>
    </p:spTree>
    <p:extLst>
      <p:ext uri="{BB962C8B-B14F-4D97-AF65-F5344CB8AC3E}">
        <p14:creationId xmlns:p14="http://schemas.microsoft.com/office/powerpoint/2010/main" val="1291198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D47E6-BA19-4CEA-B41F-B0F33CC7FD17}"/>
              </a:ext>
            </a:extLst>
          </p:cNvPr>
          <p:cNvSpPr>
            <a:spLocks noGrp="1"/>
          </p:cNvSpPr>
          <p:nvPr>
            <p:ph type="title"/>
          </p:nvPr>
        </p:nvSpPr>
        <p:spPr/>
        <p:txBody>
          <a:bodyPr/>
          <a:lstStyle/>
          <a:p>
            <a:r>
              <a:rPr lang="en-US" dirty="0"/>
              <a:t>In-Person, Virtual, or Hybrid</a:t>
            </a:r>
          </a:p>
        </p:txBody>
      </p:sp>
      <p:sp>
        <p:nvSpPr>
          <p:cNvPr id="3" name="Content Placeholder 2">
            <a:extLst>
              <a:ext uri="{FF2B5EF4-FFF2-40B4-BE49-F238E27FC236}">
                <a16:creationId xmlns:a16="http://schemas.microsoft.com/office/drawing/2014/main" id="{91DEECE4-A86F-43CA-9267-4C347058A0FD}"/>
              </a:ext>
            </a:extLst>
          </p:cNvPr>
          <p:cNvSpPr>
            <a:spLocks noGrp="1"/>
          </p:cNvSpPr>
          <p:nvPr>
            <p:ph idx="1"/>
          </p:nvPr>
        </p:nvSpPr>
        <p:spPr/>
        <p:txBody>
          <a:bodyPr/>
          <a:lstStyle/>
          <a:p>
            <a:r>
              <a:rPr lang="en-US" b="1" dirty="0"/>
              <a:t>In-Person: </a:t>
            </a:r>
            <a:r>
              <a:rPr lang="en-US" dirty="0"/>
              <a:t>O</a:t>
            </a:r>
            <a:r>
              <a:rPr lang="en-US" dirty="0">
                <a:sym typeface="Symbol" panose="05050102010706020507" pitchFamily="18" charset="2"/>
              </a:rPr>
              <a:t></a:t>
            </a:r>
            <a:r>
              <a:rPr lang="en-US" dirty="0"/>
              <a:t>K recommends In-Person ceremonies whenever possible. We believe the strongest connection to the circle and to the value of O</a:t>
            </a:r>
            <a:r>
              <a:rPr lang="en-US" dirty="0">
                <a:sym typeface="Symbol" panose="05050102010706020507" pitchFamily="18" charset="2"/>
              </a:rPr>
              <a:t></a:t>
            </a:r>
            <a:r>
              <a:rPr lang="en-US" dirty="0"/>
              <a:t>K is for individuals to physically be in the same space to receive their emblems of membership and to meet others from the circle.</a:t>
            </a:r>
          </a:p>
          <a:p>
            <a:r>
              <a:rPr lang="en-US" b="1" dirty="0"/>
              <a:t>Hybrid: </a:t>
            </a:r>
            <a:r>
              <a:rPr lang="en-US" dirty="0"/>
              <a:t>Hybrid ceremonies are the most complicated to produce because you have to plan for both the in-person and virtual aspects of the ceremony.</a:t>
            </a:r>
          </a:p>
          <a:p>
            <a:r>
              <a:rPr lang="en-US" b="1" dirty="0"/>
              <a:t>Virtual: </a:t>
            </a:r>
            <a:r>
              <a:rPr lang="en-US" dirty="0"/>
              <a:t>Virtual ceremonies are permitted but must be followed with in-person meetings and activities where possible. Virtual ceremonies allow for remote members to be initiated and participate in the ritual.</a:t>
            </a:r>
          </a:p>
        </p:txBody>
      </p:sp>
      <p:sp>
        <p:nvSpPr>
          <p:cNvPr id="4" name="Date Placeholder 3">
            <a:extLst>
              <a:ext uri="{FF2B5EF4-FFF2-40B4-BE49-F238E27FC236}">
                <a16:creationId xmlns:a16="http://schemas.microsoft.com/office/drawing/2014/main" id="{6867FDD8-358E-4483-A812-558AD3CE2054}"/>
              </a:ext>
            </a:extLst>
          </p:cNvPr>
          <p:cNvSpPr>
            <a:spLocks noGrp="1"/>
          </p:cNvSpPr>
          <p:nvPr>
            <p:ph type="dt" sz="half" idx="10"/>
          </p:nvPr>
        </p:nvSpPr>
        <p:spPr/>
        <p:txBody>
          <a:bodyPr/>
          <a:lstStyle/>
          <a:p>
            <a:r>
              <a:rPr lang="en-US"/>
              <a:t>08/29/2023</a:t>
            </a:r>
            <a:endParaRPr lang="en-US" dirty="0"/>
          </a:p>
        </p:txBody>
      </p:sp>
      <p:sp>
        <p:nvSpPr>
          <p:cNvPr id="5" name="Footer Placeholder 4">
            <a:extLst>
              <a:ext uri="{FF2B5EF4-FFF2-40B4-BE49-F238E27FC236}">
                <a16:creationId xmlns:a16="http://schemas.microsoft.com/office/drawing/2014/main" id="{4043340C-90B4-4E67-A1FF-954CB4AD7198}"/>
              </a:ext>
            </a:extLst>
          </p:cNvPr>
          <p:cNvSpPr>
            <a:spLocks noGrp="1"/>
          </p:cNvSpPr>
          <p:nvPr>
            <p:ph type="ftr" sz="quarter" idx="11"/>
          </p:nvPr>
        </p:nvSpPr>
        <p:spPr/>
        <p:txBody>
          <a:bodyPr/>
          <a:lstStyle/>
          <a:p>
            <a:r>
              <a:rPr lang="en-US"/>
              <a:t>© O∆K 2023</a:t>
            </a:r>
            <a:endParaRPr lang="en-US" dirty="0"/>
          </a:p>
        </p:txBody>
      </p:sp>
      <p:sp>
        <p:nvSpPr>
          <p:cNvPr id="6" name="Slide Number Placeholder 5">
            <a:extLst>
              <a:ext uri="{FF2B5EF4-FFF2-40B4-BE49-F238E27FC236}">
                <a16:creationId xmlns:a16="http://schemas.microsoft.com/office/drawing/2014/main" id="{4C8B48A4-B84D-4BF4-993F-243CBF1A1F51}"/>
              </a:ext>
            </a:extLst>
          </p:cNvPr>
          <p:cNvSpPr>
            <a:spLocks noGrp="1"/>
          </p:cNvSpPr>
          <p:nvPr>
            <p:ph type="sldNum" sz="quarter" idx="12"/>
          </p:nvPr>
        </p:nvSpPr>
        <p:spPr/>
        <p:txBody>
          <a:bodyPr/>
          <a:lstStyle/>
          <a:p>
            <a:fld id="{03F228A2-43F8-4556-B8EE-47F59F7CC8ED}" type="slidenum">
              <a:rPr lang="en-US" smtClean="0"/>
              <a:pPr/>
              <a:t>26</a:t>
            </a:fld>
            <a:endParaRPr lang="en-US" dirty="0"/>
          </a:p>
        </p:txBody>
      </p:sp>
    </p:spTree>
    <p:extLst>
      <p:ext uri="{BB962C8B-B14F-4D97-AF65-F5344CB8AC3E}">
        <p14:creationId xmlns:p14="http://schemas.microsoft.com/office/powerpoint/2010/main" val="1620642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Pre-Planning</a:t>
            </a:r>
            <a:endParaRPr lang="en-US" dirty="0"/>
          </a:p>
        </p:txBody>
      </p:sp>
      <p:sp>
        <p:nvSpPr>
          <p:cNvPr id="3" name="Content Placeholder 2"/>
          <p:cNvSpPr>
            <a:spLocks noGrp="1"/>
          </p:cNvSpPr>
          <p:nvPr>
            <p:ph idx="1"/>
          </p:nvPr>
        </p:nvSpPr>
        <p:spPr>
          <a:xfrm>
            <a:off x="838200" y="1946923"/>
            <a:ext cx="10515600" cy="1400654"/>
          </a:xfrm>
        </p:spPr>
        <p:txBody>
          <a:bodyPr>
            <a:normAutofit fontScale="77500" lnSpcReduction="20000"/>
          </a:bodyPr>
          <a:lstStyle/>
          <a:p>
            <a:r>
              <a:rPr lang="en-US" sz="2400" dirty="0"/>
              <a:t>The initiation date should be determined in the semester prior to the event.  </a:t>
            </a:r>
          </a:p>
          <a:p>
            <a:r>
              <a:rPr lang="en-US" sz="2400" dirty="0"/>
              <a:t>Determine if this will be an in-person, hybrid, or virtual ceremony.  </a:t>
            </a:r>
          </a:p>
          <a:p>
            <a:r>
              <a:rPr lang="en-US" sz="2400" dirty="0"/>
              <a:t>The instructions for ceremonies from this point will offer suggestions for both in-person and virtual. If you are holding a hybrid ceremony, you will need to follow the guidelines for both in-person and virtual in nearly all cases.</a:t>
            </a:r>
          </a:p>
        </p:txBody>
      </p:sp>
      <p:sp>
        <p:nvSpPr>
          <p:cNvPr id="6" name="TextBox 5"/>
          <p:cNvSpPr txBox="1"/>
          <p:nvPr/>
        </p:nvSpPr>
        <p:spPr>
          <a:xfrm>
            <a:off x="838200" y="3266915"/>
            <a:ext cx="10515600" cy="3416320"/>
          </a:xfrm>
          <a:prstGeom prst="rect">
            <a:avLst/>
          </a:prstGeom>
          <a:noFill/>
        </p:spPr>
        <p:txBody>
          <a:bodyPr wrap="square" numCol="2" rtlCol="0">
            <a:spAutoFit/>
          </a:bodyPr>
          <a:lstStyle/>
          <a:p>
            <a:pPr lvl="1"/>
            <a:r>
              <a:rPr lang="en-US" sz="2000" b="1" dirty="0">
                <a:latin typeface="Goudy Old Style" panose="02020502050305020303" pitchFamily="18" charset="0"/>
              </a:rPr>
              <a:t>In-Person</a:t>
            </a:r>
          </a:p>
          <a:p>
            <a:pPr marL="742950" lvl="1" indent="-285750">
              <a:buFont typeface="Arial" panose="020B0604020202020204" pitchFamily="34" charset="0"/>
              <a:buChar char="•"/>
            </a:pPr>
            <a:r>
              <a:rPr lang="en-US" sz="1600" dirty="0">
                <a:latin typeface="Goudy Old Style" panose="02020502050305020303" pitchFamily="18" charset="0"/>
              </a:rPr>
              <a:t>Two rooms for the initiation should be reserved.  </a:t>
            </a:r>
          </a:p>
          <a:p>
            <a:pPr marL="1200150" lvl="2" indent="-285750">
              <a:buFont typeface="Arial" panose="020B0604020202020204" pitchFamily="34" charset="0"/>
              <a:buChar char="•"/>
            </a:pPr>
            <a:r>
              <a:rPr lang="en-US" sz="1600" dirty="0">
                <a:latin typeface="Goudy Old Style" panose="02020502050305020303" pitchFamily="18" charset="0"/>
              </a:rPr>
              <a:t>You should have one room for the ceremony and one room (or separate area) to gather the initiates before the ceremony.</a:t>
            </a:r>
          </a:p>
          <a:p>
            <a:pPr marL="742950" lvl="1" indent="-285750">
              <a:buFont typeface="Arial" panose="020B0604020202020204" pitchFamily="34" charset="0"/>
              <a:buChar char="•"/>
            </a:pPr>
            <a:r>
              <a:rPr lang="en-US" sz="1600" dirty="0">
                <a:latin typeface="Goudy Old Style" panose="02020502050305020303" pitchFamily="18" charset="0"/>
              </a:rPr>
              <a:t>Reserve the rooms at least one semester before the planned ceremony.  For example, during the spring or summer, reserve space for fall and during the fall, reserve space for the spring ceremony.   </a:t>
            </a:r>
          </a:p>
          <a:p>
            <a:pPr marL="742950" lvl="1" indent="-285750">
              <a:buFont typeface="Arial" panose="020B0604020202020204" pitchFamily="34" charset="0"/>
              <a:buChar char="•"/>
            </a:pPr>
            <a:r>
              <a:rPr lang="en-US" sz="1600" dirty="0">
                <a:latin typeface="Goudy Old Style" panose="02020502050305020303" pitchFamily="18" charset="0"/>
              </a:rPr>
              <a:t>If your institution has an annual space reservation process, take advantage of that to reserve space for all ceremonies.</a:t>
            </a:r>
          </a:p>
          <a:p>
            <a:pPr marL="742950" lvl="1" indent="-285750">
              <a:buFont typeface="Arial" panose="020B0604020202020204" pitchFamily="34" charset="0"/>
              <a:buChar char="•"/>
            </a:pPr>
            <a:endParaRPr lang="en-US" sz="1600" dirty="0">
              <a:latin typeface="Goudy Old Style" panose="02020502050305020303" pitchFamily="18" charset="0"/>
            </a:endParaRPr>
          </a:p>
          <a:p>
            <a:pPr lvl="1"/>
            <a:r>
              <a:rPr lang="en-US" sz="2000" b="1" dirty="0">
                <a:latin typeface="Goudy Old Style" panose="02020502050305020303" pitchFamily="18" charset="0"/>
              </a:rPr>
              <a:t>Virtual</a:t>
            </a:r>
          </a:p>
          <a:p>
            <a:pPr marL="800100" lvl="1" indent="-342900">
              <a:buFont typeface="Arial" panose="020B0604020202020204" pitchFamily="34" charset="0"/>
              <a:buChar char="•"/>
            </a:pPr>
            <a:r>
              <a:rPr lang="en-US" sz="1600" dirty="0">
                <a:latin typeface="Goudy Old Style" panose="02020502050305020303" pitchFamily="18" charset="0"/>
              </a:rPr>
              <a:t>Determine the virtual platform (Zoom, Teams, etc.)</a:t>
            </a:r>
          </a:p>
          <a:p>
            <a:pPr marL="800100" lvl="1" indent="-342900">
              <a:buFont typeface="Arial" panose="020B0604020202020204" pitchFamily="34" charset="0"/>
              <a:buChar char="•"/>
            </a:pPr>
            <a:r>
              <a:rPr lang="en-US" sz="1600" dirty="0">
                <a:latin typeface="Goudy Old Style" panose="02020502050305020303" pitchFamily="18" charset="0"/>
              </a:rPr>
              <a:t>Establish the web links for future publishing and invitations</a:t>
            </a:r>
          </a:p>
          <a:p>
            <a:pPr marL="800100" lvl="1" indent="-342900">
              <a:buFont typeface="Arial" panose="020B0604020202020204" pitchFamily="34" charset="0"/>
              <a:buChar char="•"/>
            </a:pPr>
            <a:r>
              <a:rPr lang="en-US" sz="1600" dirty="0">
                <a:latin typeface="Goudy Old Style" panose="02020502050305020303" pitchFamily="18" charset="0"/>
              </a:rPr>
              <a:t>Be sure all involved in leading the ceremony are set up as hosts</a:t>
            </a:r>
          </a:p>
          <a:p>
            <a:pPr marL="800100" lvl="1" indent="-342900">
              <a:buFont typeface="Arial" panose="020B0604020202020204" pitchFamily="34" charset="0"/>
              <a:buChar char="•"/>
            </a:pPr>
            <a:r>
              <a:rPr lang="en-US" sz="1600" dirty="0">
                <a:latin typeface="Goudy Old Style" panose="02020502050305020303" pitchFamily="18" charset="0"/>
              </a:rPr>
              <a:t>Determine if you will live stream the ceremony to YouTube, Facebook, etc.</a:t>
            </a:r>
          </a:p>
          <a:p>
            <a:pPr marL="800100" lvl="1" indent="-342900">
              <a:buFont typeface="Arial" panose="020B0604020202020204" pitchFamily="34" charset="0"/>
              <a:buChar char="•"/>
            </a:pPr>
            <a:r>
              <a:rPr lang="en-US" sz="1600" dirty="0">
                <a:latin typeface="Goudy Old Style" panose="02020502050305020303" pitchFamily="18" charset="0"/>
              </a:rPr>
              <a:t>Arrange technical support well in advance</a:t>
            </a:r>
          </a:p>
          <a:p>
            <a:pPr marL="800100" lvl="1" indent="-342900">
              <a:buFont typeface="Arial" panose="020B0604020202020204" pitchFamily="34" charset="0"/>
              <a:buChar char="•"/>
            </a:pPr>
            <a:r>
              <a:rPr lang="en-US" sz="1600" dirty="0">
                <a:latin typeface="Goudy Old Style" panose="02020502050305020303" pitchFamily="18" charset="0"/>
              </a:rPr>
              <a:t>O∆K offers a sample presentation to use for a virtual ceremony – connect with your Circle Contact for more information. </a:t>
            </a:r>
          </a:p>
        </p:txBody>
      </p:sp>
      <p:sp>
        <p:nvSpPr>
          <p:cNvPr id="5" name="Date Placeholder 4"/>
          <p:cNvSpPr>
            <a:spLocks noGrp="1"/>
          </p:cNvSpPr>
          <p:nvPr>
            <p:ph type="dt" sz="half" idx="10"/>
          </p:nvPr>
        </p:nvSpPr>
        <p:spPr/>
        <p:txBody>
          <a:bodyPr/>
          <a:lstStyle/>
          <a:p>
            <a:r>
              <a:rPr lang="en-US"/>
              <a:t>08/29/2023</a:t>
            </a:r>
            <a:endParaRPr lang="en-US" dirty="0"/>
          </a:p>
        </p:txBody>
      </p:sp>
      <p:sp>
        <p:nvSpPr>
          <p:cNvPr id="7" name="Footer Placeholder 6"/>
          <p:cNvSpPr>
            <a:spLocks noGrp="1"/>
          </p:cNvSpPr>
          <p:nvPr>
            <p:ph type="ftr" sz="quarter" idx="11"/>
          </p:nvPr>
        </p:nvSpPr>
        <p:spPr/>
        <p:txBody>
          <a:bodyPr/>
          <a:lstStyle/>
          <a:p>
            <a:r>
              <a:rPr lang="en-US"/>
              <a:t>© O∆K 2023</a:t>
            </a:r>
            <a:endParaRPr lang="en-US" dirty="0"/>
          </a:p>
        </p:txBody>
      </p:sp>
      <p:sp>
        <p:nvSpPr>
          <p:cNvPr id="8" name="Slide Number Placeholder 7"/>
          <p:cNvSpPr>
            <a:spLocks noGrp="1"/>
          </p:cNvSpPr>
          <p:nvPr>
            <p:ph type="sldNum" sz="quarter" idx="12"/>
          </p:nvPr>
        </p:nvSpPr>
        <p:spPr/>
        <p:txBody>
          <a:bodyPr/>
          <a:lstStyle/>
          <a:p>
            <a:fld id="{03F228A2-43F8-4556-B8EE-47F59F7CC8ED}" type="slidenum">
              <a:rPr lang="en-US" smtClean="0"/>
              <a:pPr/>
              <a:t>27</a:t>
            </a:fld>
            <a:endParaRPr lang="en-US" dirty="0"/>
          </a:p>
        </p:txBody>
      </p:sp>
    </p:spTree>
    <p:extLst>
      <p:ext uri="{BB962C8B-B14F-4D97-AF65-F5344CB8AC3E}">
        <p14:creationId xmlns:p14="http://schemas.microsoft.com/office/powerpoint/2010/main" val="416489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Three Months Prior</a:t>
            </a:r>
            <a:endParaRPr lang="en-US" dirty="0"/>
          </a:p>
        </p:txBody>
      </p:sp>
      <p:sp>
        <p:nvSpPr>
          <p:cNvPr id="3" name="Content Placeholder 2"/>
          <p:cNvSpPr>
            <a:spLocks noGrp="1"/>
          </p:cNvSpPr>
          <p:nvPr>
            <p:ph sz="half" idx="1"/>
          </p:nvPr>
        </p:nvSpPr>
        <p:spPr/>
        <p:txBody>
          <a:bodyPr>
            <a:normAutofit fontScale="62500" lnSpcReduction="20000"/>
          </a:bodyPr>
          <a:lstStyle/>
          <a:p>
            <a:pPr marL="0" lvl="0" indent="0">
              <a:buNone/>
            </a:pPr>
            <a:r>
              <a:rPr lang="en-US" sz="3200" b="1" dirty="0"/>
              <a:t>In-Person</a:t>
            </a:r>
          </a:p>
          <a:p>
            <a:pPr>
              <a:lnSpc>
                <a:spcPct val="120000"/>
              </a:lnSpc>
              <a:spcBef>
                <a:spcPts val="0"/>
              </a:spcBef>
            </a:pPr>
            <a:r>
              <a:rPr lang="en-US" sz="2600" dirty="0"/>
              <a:t>Ensure that the rooms are reserved and the reservations with all equipment and needs are finalized and secured. </a:t>
            </a:r>
          </a:p>
          <a:p>
            <a:pPr>
              <a:lnSpc>
                <a:spcPct val="120000"/>
              </a:lnSpc>
              <a:spcBef>
                <a:spcPts val="0"/>
              </a:spcBef>
            </a:pPr>
            <a:r>
              <a:rPr lang="en-US" sz="2600" dirty="0"/>
              <a:t>The Circle Coordinator should inform National Headquarters of intended date of the initiation.</a:t>
            </a:r>
          </a:p>
          <a:p>
            <a:pPr>
              <a:lnSpc>
                <a:spcPct val="120000"/>
              </a:lnSpc>
              <a:spcBef>
                <a:spcPts val="0"/>
              </a:spcBef>
            </a:pPr>
            <a:r>
              <a:rPr lang="en-US" sz="2600" dirty="0"/>
              <a:t>Check the circle ceremony supplies list to determine if supplies need to be ordered.</a:t>
            </a:r>
          </a:p>
          <a:p>
            <a:pPr>
              <a:lnSpc>
                <a:spcPct val="120000"/>
              </a:lnSpc>
              <a:spcBef>
                <a:spcPts val="0"/>
              </a:spcBef>
            </a:pPr>
            <a:r>
              <a:rPr lang="en-US" sz="2600" dirty="0"/>
              <a:t>The selection process should be under way at this time.</a:t>
            </a:r>
          </a:p>
          <a:p>
            <a:pPr>
              <a:lnSpc>
                <a:spcPct val="120000"/>
              </a:lnSpc>
              <a:spcBef>
                <a:spcPts val="0"/>
              </a:spcBef>
            </a:pPr>
            <a:r>
              <a:rPr lang="en-US" sz="2600" dirty="0"/>
              <a:t>Create a Ceremony Planning Team (CPT) (ex: President, Circle Coordinator, Social Chair and Elections Chair). They should meet to discuss ceremony plans. Remember – all candidates should be informed of the ceremony date and time and that participation is required to be a member at the time applications are available.</a:t>
            </a:r>
          </a:p>
          <a:p>
            <a:pPr>
              <a:lnSpc>
                <a:spcPct val="120000"/>
              </a:lnSpc>
              <a:spcBef>
                <a:spcPts val="0"/>
              </a:spcBef>
            </a:pPr>
            <a:r>
              <a:rPr lang="en-US" sz="2600" dirty="0"/>
              <a:t>If there are plans for a speaker, you should be planning this now.</a:t>
            </a:r>
          </a:p>
          <a:p>
            <a:pPr lvl="0"/>
            <a:endParaRPr lang="en-US" sz="2600" dirty="0"/>
          </a:p>
        </p:txBody>
      </p:sp>
      <p:sp>
        <p:nvSpPr>
          <p:cNvPr id="5" name="Content Placeholder 4"/>
          <p:cNvSpPr>
            <a:spLocks noGrp="1"/>
          </p:cNvSpPr>
          <p:nvPr>
            <p:ph sz="half" idx="2"/>
          </p:nvPr>
        </p:nvSpPr>
        <p:spPr/>
        <p:txBody>
          <a:bodyPr>
            <a:normAutofit fontScale="62500" lnSpcReduction="20000"/>
          </a:bodyPr>
          <a:lstStyle/>
          <a:p>
            <a:pPr marL="0" indent="0">
              <a:buNone/>
            </a:pPr>
            <a:r>
              <a:rPr lang="en-US" sz="3200" b="1" dirty="0"/>
              <a:t>Virtual</a:t>
            </a:r>
          </a:p>
          <a:p>
            <a:pPr>
              <a:lnSpc>
                <a:spcPct val="120000"/>
              </a:lnSpc>
              <a:spcBef>
                <a:spcPts val="0"/>
              </a:spcBef>
            </a:pPr>
            <a:r>
              <a:rPr lang="en-US" sz="2600" dirty="0"/>
              <a:t>Ensure that the virtual platform and reservation times are final</a:t>
            </a:r>
          </a:p>
          <a:p>
            <a:pPr>
              <a:lnSpc>
                <a:spcPct val="120000"/>
              </a:lnSpc>
              <a:spcBef>
                <a:spcPts val="0"/>
              </a:spcBef>
            </a:pPr>
            <a:r>
              <a:rPr lang="en-US" sz="2600" dirty="0"/>
              <a:t>The Circle Coordinator should inform National Headquarters of intended date of the initiation.</a:t>
            </a:r>
          </a:p>
          <a:p>
            <a:pPr>
              <a:lnSpc>
                <a:spcPct val="120000"/>
              </a:lnSpc>
              <a:spcBef>
                <a:spcPts val="0"/>
              </a:spcBef>
            </a:pPr>
            <a:r>
              <a:rPr lang="en-US" sz="2600" dirty="0"/>
              <a:t>The selection process should be under way at this time.</a:t>
            </a:r>
          </a:p>
          <a:p>
            <a:pPr>
              <a:lnSpc>
                <a:spcPct val="120000"/>
              </a:lnSpc>
              <a:spcBef>
                <a:spcPts val="0"/>
              </a:spcBef>
            </a:pPr>
            <a:r>
              <a:rPr lang="en-US" sz="2600" dirty="0"/>
              <a:t>Create a Ceremony Planning Team (CPT) (ex: President, Circle Coordinator, Social Chair and Elections Chair). They should meet to discuss ceremony plans. Remember – all candidates should be informed of the ceremony date and time and that </a:t>
            </a:r>
            <a:r>
              <a:rPr lang="en-US" sz="2600" b="1" dirty="0"/>
              <a:t>participation in initiation is required to be a member</a:t>
            </a:r>
            <a:r>
              <a:rPr lang="en-US" sz="2600" dirty="0"/>
              <a:t> at the time applications are available.</a:t>
            </a:r>
          </a:p>
          <a:p>
            <a:pPr>
              <a:lnSpc>
                <a:spcPct val="120000"/>
              </a:lnSpc>
              <a:spcBef>
                <a:spcPts val="0"/>
              </a:spcBef>
            </a:pPr>
            <a:r>
              <a:rPr lang="en-US" sz="2600" dirty="0"/>
              <a:t>If there are plans for a speaker, you should be planning this now.</a:t>
            </a:r>
          </a:p>
        </p:txBody>
      </p:sp>
      <p:sp>
        <p:nvSpPr>
          <p:cNvPr id="6" name="Date Placeholder 5"/>
          <p:cNvSpPr>
            <a:spLocks noGrp="1"/>
          </p:cNvSpPr>
          <p:nvPr>
            <p:ph type="dt" sz="half" idx="10"/>
          </p:nvPr>
        </p:nvSpPr>
        <p:spPr/>
        <p:txBody>
          <a:bodyPr/>
          <a:lstStyle/>
          <a:p>
            <a:r>
              <a:rPr lang="en-US"/>
              <a:t>08/29/2023</a:t>
            </a:r>
            <a:endParaRPr lang="en-US" dirty="0"/>
          </a:p>
        </p:txBody>
      </p:sp>
      <p:sp>
        <p:nvSpPr>
          <p:cNvPr id="7" name="Footer Placeholder 6"/>
          <p:cNvSpPr>
            <a:spLocks noGrp="1"/>
          </p:cNvSpPr>
          <p:nvPr>
            <p:ph type="ftr" sz="quarter" idx="11"/>
          </p:nvPr>
        </p:nvSpPr>
        <p:spPr/>
        <p:txBody>
          <a:bodyPr/>
          <a:lstStyle/>
          <a:p>
            <a:r>
              <a:rPr lang="en-US"/>
              <a:t>© O∆K 2023</a:t>
            </a:r>
            <a:endParaRPr lang="en-US" dirty="0"/>
          </a:p>
        </p:txBody>
      </p:sp>
      <p:sp>
        <p:nvSpPr>
          <p:cNvPr id="8" name="Slide Number Placeholder 7"/>
          <p:cNvSpPr>
            <a:spLocks noGrp="1"/>
          </p:cNvSpPr>
          <p:nvPr>
            <p:ph type="sldNum" sz="quarter" idx="12"/>
          </p:nvPr>
        </p:nvSpPr>
        <p:spPr/>
        <p:txBody>
          <a:bodyPr/>
          <a:lstStyle/>
          <a:p>
            <a:fld id="{03F228A2-43F8-4556-B8EE-47F59F7CC8ED}" type="slidenum">
              <a:rPr lang="en-US" smtClean="0"/>
              <a:t>28</a:t>
            </a:fld>
            <a:endParaRPr lang="en-US" dirty="0"/>
          </a:p>
        </p:txBody>
      </p:sp>
    </p:spTree>
    <p:extLst>
      <p:ext uri="{BB962C8B-B14F-4D97-AF65-F5344CB8AC3E}">
        <p14:creationId xmlns:p14="http://schemas.microsoft.com/office/powerpoint/2010/main" val="535350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Two Months Prior</a:t>
            </a:r>
            <a:endParaRPr lang="en-US" dirty="0"/>
          </a:p>
        </p:txBody>
      </p:sp>
      <p:sp>
        <p:nvSpPr>
          <p:cNvPr id="3" name="Content Placeholder 2"/>
          <p:cNvSpPr>
            <a:spLocks noGrp="1"/>
          </p:cNvSpPr>
          <p:nvPr>
            <p:ph sz="half" idx="1"/>
          </p:nvPr>
        </p:nvSpPr>
        <p:spPr/>
        <p:txBody>
          <a:bodyPr>
            <a:normAutofit fontScale="85000" lnSpcReduction="10000"/>
          </a:bodyPr>
          <a:lstStyle/>
          <a:p>
            <a:pPr marL="0" lvl="0" indent="0">
              <a:buNone/>
            </a:pPr>
            <a:r>
              <a:rPr lang="en-US" sz="2400" b="1" dirty="0"/>
              <a:t>In-Person</a:t>
            </a:r>
          </a:p>
          <a:p>
            <a:pPr lvl="0"/>
            <a:r>
              <a:rPr lang="en-US" sz="2400" dirty="0"/>
              <a:t>Make sure the ceremony is on all members’ calendars and that the CPT assigns roles for preparations and execution.</a:t>
            </a:r>
          </a:p>
          <a:p>
            <a:pPr lvl="0"/>
            <a:r>
              <a:rPr lang="en-US" sz="2400" dirty="0"/>
              <a:t>If a speaker is planned, the topic, travel arrangements if any, and other logistics for the speaker should be finalized.</a:t>
            </a:r>
          </a:p>
          <a:p>
            <a:pPr lvl="0"/>
            <a:r>
              <a:rPr lang="en-US" sz="2400" dirty="0"/>
              <a:t>Secure a photographer for the ceremony.  This should be a volunteer or someone willing to work for a very nominal fee. This is mostly to get candid shots of the ceremony and to take the official picture at the end.</a:t>
            </a:r>
          </a:p>
          <a:p>
            <a:pPr lvl="0"/>
            <a:r>
              <a:rPr lang="en-US" sz="2400" dirty="0"/>
              <a:t>If catering is being used, a caterer should be secured at this time even if final menu is not.</a:t>
            </a:r>
          </a:p>
        </p:txBody>
      </p:sp>
      <p:sp>
        <p:nvSpPr>
          <p:cNvPr id="5" name="Content Placeholder 4"/>
          <p:cNvSpPr>
            <a:spLocks noGrp="1"/>
          </p:cNvSpPr>
          <p:nvPr>
            <p:ph sz="half" idx="2"/>
          </p:nvPr>
        </p:nvSpPr>
        <p:spPr/>
        <p:txBody>
          <a:bodyPr>
            <a:normAutofit fontScale="85000" lnSpcReduction="10000"/>
          </a:bodyPr>
          <a:lstStyle/>
          <a:p>
            <a:pPr marL="0" lvl="0" indent="0">
              <a:buNone/>
            </a:pPr>
            <a:r>
              <a:rPr lang="en-US" b="1" dirty="0"/>
              <a:t>Virtual</a:t>
            </a:r>
          </a:p>
          <a:p>
            <a:pPr lvl="0"/>
            <a:r>
              <a:rPr lang="en-US" sz="2400" dirty="0"/>
              <a:t>Make sure the ceremony is on all members’ calendars and that the CPT assigns roles for preparations and execution.</a:t>
            </a:r>
          </a:p>
          <a:p>
            <a:pPr lvl="0"/>
            <a:r>
              <a:rPr lang="en-US" sz="2400" dirty="0"/>
              <a:t>If a speaker is planned, the topic and other logistics for the speaker should be finalized. Ensure the speaker has a high quality mic or recent version mobile phone to allow for the best quality audio</a:t>
            </a:r>
          </a:p>
          <a:p>
            <a:endParaRPr lang="en-US" dirty="0"/>
          </a:p>
        </p:txBody>
      </p:sp>
      <p:sp>
        <p:nvSpPr>
          <p:cNvPr id="6" name="Date Placeholder 5"/>
          <p:cNvSpPr>
            <a:spLocks noGrp="1"/>
          </p:cNvSpPr>
          <p:nvPr>
            <p:ph type="dt" sz="half" idx="10"/>
          </p:nvPr>
        </p:nvSpPr>
        <p:spPr/>
        <p:txBody>
          <a:bodyPr/>
          <a:lstStyle/>
          <a:p>
            <a:r>
              <a:rPr lang="en-US"/>
              <a:t>08/29/2023</a:t>
            </a:r>
            <a:endParaRPr lang="en-US" dirty="0"/>
          </a:p>
        </p:txBody>
      </p:sp>
      <p:sp>
        <p:nvSpPr>
          <p:cNvPr id="7" name="Footer Placeholder 6"/>
          <p:cNvSpPr>
            <a:spLocks noGrp="1"/>
          </p:cNvSpPr>
          <p:nvPr>
            <p:ph type="ftr" sz="quarter" idx="11"/>
          </p:nvPr>
        </p:nvSpPr>
        <p:spPr/>
        <p:txBody>
          <a:bodyPr/>
          <a:lstStyle/>
          <a:p>
            <a:r>
              <a:rPr lang="en-US"/>
              <a:t>© O∆K 2023</a:t>
            </a:r>
            <a:endParaRPr lang="en-US" dirty="0"/>
          </a:p>
        </p:txBody>
      </p:sp>
      <p:sp>
        <p:nvSpPr>
          <p:cNvPr id="8" name="Slide Number Placeholder 7"/>
          <p:cNvSpPr>
            <a:spLocks noGrp="1"/>
          </p:cNvSpPr>
          <p:nvPr>
            <p:ph type="sldNum" sz="quarter" idx="12"/>
          </p:nvPr>
        </p:nvSpPr>
        <p:spPr/>
        <p:txBody>
          <a:bodyPr/>
          <a:lstStyle/>
          <a:p>
            <a:fld id="{03F228A2-43F8-4556-B8EE-47F59F7CC8ED}" type="slidenum">
              <a:rPr lang="en-US" smtClean="0"/>
              <a:t>29</a:t>
            </a:fld>
            <a:endParaRPr lang="en-US" dirty="0"/>
          </a:p>
        </p:txBody>
      </p:sp>
    </p:spTree>
    <p:extLst>
      <p:ext uri="{BB962C8B-B14F-4D97-AF65-F5344CB8AC3E}">
        <p14:creationId xmlns:p14="http://schemas.microsoft.com/office/powerpoint/2010/main" val="3672038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oudy Old Style" panose="02020502050305020303" pitchFamily="18" charset="0"/>
              </a:rPr>
              <a:t>Contents</a:t>
            </a:r>
          </a:p>
        </p:txBody>
      </p:sp>
      <p:sp>
        <p:nvSpPr>
          <p:cNvPr id="3" name="Content Placeholder 2"/>
          <p:cNvSpPr>
            <a:spLocks noGrp="1"/>
          </p:cNvSpPr>
          <p:nvPr>
            <p:ph sz="half" idx="1"/>
          </p:nvPr>
        </p:nvSpPr>
        <p:spPr>
          <a:xfrm>
            <a:off x="838200" y="2078965"/>
            <a:ext cx="5181600" cy="4097997"/>
          </a:xfrm>
        </p:spPr>
        <p:txBody>
          <a:bodyPr/>
          <a:lstStyle/>
          <a:p>
            <a:r>
              <a:rPr lang="en-US" dirty="0">
                <a:latin typeface="Goudy Old Style" panose="02020502050305020303" pitchFamily="18" charset="0"/>
              </a:rPr>
              <a:t>Membership Recruitment</a:t>
            </a:r>
          </a:p>
          <a:p>
            <a:pPr lvl="1"/>
            <a:r>
              <a:rPr lang="en-US" dirty="0">
                <a:latin typeface="Goudy Old Style" panose="02020502050305020303" pitchFamily="18" charset="0"/>
              </a:rPr>
              <a:t>Membership Process</a:t>
            </a:r>
          </a:p>
          <a:p>
            <a:pPr lvl="1"/>
            <a:r>
              <a:rPr lang="en-US" dirty="0">
                <a:latin typeface="Goudy Old Style" panose="02020502050305020303" pitchFamily="18" charset="0"/>
              </a:rPr>
              <a:t>Membership Cycle</a:t>
            </a:r>
          </a:p>
          <a:p>
            <a:pPr lvl="1"/>
            <a:r>
              <a:rPr lang="en-US" dirty="0">
                <a:latin typeface="Goudy Old Style" panose="02020502050305020303" pitchFamily="18" charset="0"/>
              </a:rPr>
              <a:t>Recruitment Timeline</a:t>
            </a:r>
          </a:p>
          <a:p>
            <a:pPr lvl="1"/>
            <a:r>
              <a:rPr lang="en-US" dirty="0">
                <a:latin typeface="Goudy Old Style" panose="02020502050305020303" pitchFamily="18" charset="0"/>
              </a:rPr>
              <a:t>Recruitment Process</a:t>
            </a:r>
          </a:p>
          <a:p>
            <a:pPr lvl="1"/>
            <a:r>
              <a:rPr lang="en-US" dirty="0">
                <a:latin typeface="Goudy Old Style" panose="02020502050305020303" pitchFamily="18" charset="0"/>
              </a:rPr>
              <a:t>Recruiting All Campus Leaders</a:t>
            </a:r>
          </a:p>
          <a:p>
            <a:pPr lvl="1"/>
            <a:r>
              <a:rPr lang="en-US" dirty="0">
                <a:latin typeface="Goudy Old Style" panose="02020502050305020303" pitchFamily="18" charset="0"/>
              </a:rPr>
              <a:t>Recruiting Sophomores</a:t>
            </a:r>
          </a:p>
          <a:p>
            <a:pPr lvl="1"/>
            <a:r>
              <a:rPr lang="en-US" dirty="0">
                <a:latin typeface="Goudy Old Style" panose="02020502050305020303" pitchFamily="18" charset="0"/>
              </a:rPr>
              <a:t>Horizontal v. Vertical Leadership</a:t>
            </a:r>
          </a:p>
          <a:p>
            <a:pPr lvl="1"/>
            <a:r>
              <a:rPr lang="en-US" dirty="0">
                <a:latin typeface="Goudy Old Style" panose="02020502050305020303" pitchFamily="18" charset="0"/>
              </a:rPr>
              <a:t>Materials</a:t>
            </a:r>
          </a:p>
          <a:p>
            <a:pPr lvl="1"/>
            <a:r>
              <a:rPr lang="en-US" dirty="0">
                <a:latin typeface="Goudy Old Style" panose="02020502050305020303" pitchFamily="18" charset="0"/>
              </a:rPr>
              <a:t>Applications and Fees</a:t>
            </a:r>
          </a:p>
          <a:p>
            <a:pPr lvl="1"/>
            <a:endParaRPr lang="en-US" dirty="0">
              <a:latin typeface="Goudy Old Style" panose="02020502050305020303" pitchFamily="18" charset="0"/>
            </a:endParaRPr>
          </a:p>
          <a:p>
            <a:pPr lvl="1"/>
            <a:endParaRPr lang="en-US" dirty="0">
              <a:latin typeface="Goudy Old Style" panose="02020502050305020303" pitchFamily="18" charset="0"/>
            </a:endParaRPr>
          </a:p>
          <a:p>
            <a:endParaRPr lang="en-US" sz="2000" dirty="0"/>
          </a:p>
          <a:p>
            <a:endParaRPr lang="en-US" dirty="0"/>
          </a:p>
          <a:p>
            <a:endParaRPr lang="en-US" dirty="0"/>
          </a:p>
        </p:txBody>
      </p:sp>
      <p:sp>
        <p:nvSpPr>
          <p:cNvPr id="5" name="Content Placeholder 4"/>
          <p:cNvSpPr>
            <a:spLocks noGrp="1"/>
          </p:cNvSpPr>
          <p:nvPr>
            <p:ph sz="half" idx="2"/>
          </p:nvPr>
        </p:nvSpPr>
        <p:spPr>
          <a:xfrm>
            <a:off x="6172200" y="2078965"/>
            <a:ext cx="5181600" cy="4097998"/>
          </a:xfrm>
        </p:spPr>
        <p:txBody>
          <a:bodyPr/>
          <a:lstStyle/>
          <a:p>
            <a:r>
              <a:rPr lang="en-US" dirty="0">
                <a:latin typeface="Goudy Old Style" panose="02020502050305020303" pitchFamily="18" charset="0"/>
              </a:rPr>
              <a:t>Initiation</a:t>
            </a:r>
          </a:p>
          <a:p>
            <a:pPr lvl="1"/>
            <a:r>
              <a:rPr lang="en-US" dirty="0">
                <a:latin typeface="Goudy Old Style" panose="02020502050305020303" pitchFamily="18" charset="0"/>
              </a:rPr>
              <a:t>Ceremony Planning</a:t>
            </a:r>
          </a:p>
          <a:p>
            <a:pPr lvl="1"/>
            <a:r>
              <a:rPr lang="en-US" dirty="0">
                <a:latin typeface="Goudy Old Style" panose="02020502050305020303" pitchFamily="18" charset="0"/>
              </a:rPr>
              <a:t>Pre-Planning</a:t>
            </a:r>
          </a:p>
          <a:p>
            <a:pPr lvl="1"/>
            <a:r>
              <a:rPr lang="en-US" dirty="0">
                <a:latin typeface="Goudy Old Style" panose="02020502050305020303" pitchFamily="18" charset="0"/>
              </a:rPr>
              <a:t>Monthly Tasks</a:t>
            </a:r>
          </a:p>
          <a:p>
            <a:pPr lvl="1"/>
            <a:r>
              <a:rPr lang="en-US" dirty="0">
                <a:latin typeface="Goudy Old Style" panose="02020502050305020303" pitchFamily="18" charset="0"/>
              </a:rPr>
              <a:t>Weekly Tasks</a:t>
            </a:r>
          </a:p>
          <a:p>
            <a:pPr lvl="1"/>
            <a:r>
              <a:rPr lang="en-US" dirty="0">
                <a:latin typeface="Goudy Old Style" panose="02020502050305020303" pitchFamily="18" charset="0"/>
              </a:rPr>
              <a:t>Ceremony</a:t>
            </a:r>
          </a:p>
          <a:p>
            <a:pPr lvl="1"/>
            <a:r>
              <a:rPr lang="en-US" dirty="0">
                <a:latin typeface="Goudy Old Style" panose="02020502050305020303" pitchFamily="18" charset="0"/>
              </a:rPr>
              <a:t>Post-Ceremony</a:t>
            </a:r>
          </a:p>
          <a:p>
            <a:pPr lvl="1"/>
            <a:r>
              <a:rPr lang="en-US" dirty="0">
                <a:latin typeface="Goudy Old Style" panose="02020502050305020303" pitchFamily="18" charset="0"/>
              </a:rPr>
              <a:t>Officer Selection</a:t>
            </a:r>
          </a:p>
          <a:p>
            <a:pPr lvl="1"/>
            <a:endParaRPr lang="en-US" dirty="0">
              <a:latin typeface="Goudy Old Style" panose="02020502050305020303" pitchFamily="18" charset="0"/>
            </a:endParaRPr>
          </a:p>
          <a:p>
            <a:pPr lvl="1"/>
            <a:endParaRPr lang="en-US" dirty="0">
              <a:latin typeface="Goudy Old Style" panose="02020502050305020303" pitchFamily="18" charset="0"/>
            </a:endParaRPr>
          </a:p>
          <a:p>
            <a:pPr lvl="1"/>
            <a:endParaRPr lang="en-US" dirty="0">
              <a:latin typeface="Goudy Old Style" panose="02020502050305020303" pitchFamily="18" charset="0"/>
            </a:endParaRPr>
          </a:p>
        </p:txBody>
      </p:sp>
      <p:sp>
        <p:nvSpPr>
          <p:cNvPr id="6" name="TextBox 5"/>
          <p:cNvSpPr txBox="1"/>
          <p:nvPr/>
        </p:nvSpPr>
        <p:spPr>
          <a:xfrm>
            <a:off x="934528" y="1712271"/>
            <a:ext cx="10170543" cy="276999"/>
          </a:xfrm>
          <a:prstGeom prst="rect">
            <a:avLst/>
          </a:prstGeom>
          <a:noFill/>
        </p:spPr>
        <p:txBody>
          <a:bodyPr wrap="square" rtlCol="0">
            <a:spAutoFit/>
          </a:bodyPr>
          <a:lstStyle/>
          <a:p>
            <a:r>
              <a:rPr lang="en-US" sz="1200" dirty="0">
                <a:latin typeface="Goudy Old Style" panose="02020502050305020303" pitchFamily="18" charset="0"/>
              </a:rPr>
              <a:t>To use this guide fully, open it in PowerPoint viewer.  You will be better able to access hyperlinks to resources.</a:t>
            </a:r>
          </a:p>
        </p:txBody>
      </p:sp>
      <p:sp>
        <p:nvSpPr>
          <p:cNvPr id="7" name="Date Placeholder 6"/>
          <p:cNvSpPr>
            <a:spLocks noGrp="1"/>
          </p:cNvSpPr>
          <p:nvPr>
            <p:ph type="dt" sz="half" idx="10"/>
          </p:nvPr>
        </p:nvSpPr>
        <p:spPr/>
        <p:txBody>
          <a:bodyPr/>
          <a:lstStyle/>
          <a:p>
            <a:r>
              <a:rPr lang="en-US">
                <a:latin typeface="Goudy Old Style" panose="02020502050305020303" pitchFamily="18" charset="0"/>
              </a:rPr>
              <a:t>08/29/2023</a:t>
            </a:r>
            <a:endParaRPr lang="en-US" dirty="0">
              <a:latin typeface="Goudy Old Style" panose="02020502050305020303" pitchFamily="18" charset="0"/>
            </a:endParaRPr>
          </a:p>
        </p:txBody>
      </p:sp>
      <p:sp>
        <p:nvSpPr>
          <p:cNvPr id="8" name="Footer Placeholder 7"/>
          <p:cNvSpPr>
            <a:spLocks noGrp="1"/>
          </p:cNvSpPr>
          <p:nvPr>
            <p:ph type="ftr" sz="quarter" idx="11"/>
          </p:nvPr>
        </p:nvSpPr>
        <p:spPr/>
        <p:txBody>
          <a:bodyPr/>
          <a:lstStyle/>
          <a:p>
            <a:r>
              <a:rPr lang="en-US">
                <a:latin typeface="Goudy Old Style" panose="02020502050305020303" pitchFamily="18" charset="0"/>
              </a:rPr>
              <a:t>© O∆K 2023</a:t>
            </a:r>
            <a:endParaRPr lang="en-US" dirty="0">
              <a:latin typeface="Goudy Old Style" panose="02020502050305020303" pitchFamily="18" charset="0"/>
            </a:endParaRPr>
          </a:p>
        </p:txBody>
      </p:sp>
      <p:sp>
        <p:nvSpPr>
          <p:cNvPr id="9" name="Slide Number Placeholder 8"/>
          <p:cNvSpPr>
            <a:spLocks noGrp="1"/>
          </p:cNvSpPr>
          <p:nvPr>
            <p:ph type="sldNum" sz="quarter" idx="12"/>
          </p:nvPr>
        </p:nvSpPr>
        <p:spPr/>
        <p:txBody>
          <a:bodyPr/>
          <a:lstStyle/>
          <a:p>
            <a:fld id="{03F228A2-43F8-4556-B8EE-47F59F7CC8ED}" type="slidenum">
              <a:rPr lang="en-US" smtClean="0"/>
              <a:t>3</a:t>
            </a:fld>
            <a:endParaRPr lang="en-US" dirty="0"/>
          </a:p>
        </p:txBody>
      </p:sp>
    </p:spTree>
    <p:extLst>
      <p:ext uri="{BB962C8B-B14F-4D97-AF65-F5344CB8AC3E}">
        <p14:creationId xmlns:p14="http://schemas.microsoft.com/office/powerpoint/2010/main" val="588873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One Month Prior</a:t>
            </a:r>
            <a:endParaRPr lang="en-US" dirty="0"/>
          </a:p>
        </p:txBody>
      </p:sp>
      <p:sp>
        <p:nvSpPr>
          <p:cNvPr id="3" name="Content Placeholder 2"/>
          <p:cNvSpPr>
            <a:spLocks noGrp="1"/>
          </p:cNvSpPr>
          <p:nvPr>
            <p:ph sz="half" idx="1"/>
          </p:nvPr>
        </p:nvSpPr>
        <p:spPr/>
        <p:txBody>
          <a:bodyPr>
            <a:normAutofit lnSpcReduction="10000"/>
          </a:bodyPr>
          <a:lstStyle/>
          <a:p>
            <a:pPr marL="0" lvl="0" indent="0">
              <a:buNone/>
            </a:pPr>
            <a:r>
              <a:rPr lang="en-US" sz="2200" b="1" dirty="0"/>
              <a:t>In-Person</a:t>
            </a:r>
          </a:p>
          <a:p>
            <a:pPr lvl="0"/>
            <a:r>
              <a:rPr lang="en-US" sz="2000" dirty="0"/>
              <a:t>Selection of new members should be complete by this time, or least very close to complete.</a:t>
            </a:r>
          </a:p>
          <a:p>
            <a:pPr lvl="0"/>
            <a:r>
              <a:rPr lang="en-US" sz="2000" dirty="0"/>
              <a:t>The CPT updates menu with caterer.</a:t>
            </a:r>
          </a:p>
          <a:p>
            <a:pPr lvl="0"/>
            <a:r>
              <a:rPr lang="en-US" sz="2000" dirty="0"/>
              <a:t>The CPT reviews script and updates the various speaking parts, starts adding names of candidates as they pay dues, etc.</a:t>
            </a:r>
          </a:p>
          <a:p>
            <a:pPr lvl="0"/>
            <a:r>
              <a:rPr lang="en-US" sz="2000" dirty="0"/>
              <a:t>The Selection Committee or Advisors send invitations to acceptance correspondence to the candidates with instructions on how to pay the National Lifetime Membership Fee.</a:t>
            </a:r>
          </a:p>
          <a:p>
            <a:pPr lvl="0"/>
            <a:r>
              <a:rPr lang="en-US" sz="2000" dirty="0"/>
              <a:t>Ensure all institutional rules for social distancing, masks, etc. are explained to all participants, as required.</a:t>
            </a:r>
          </a:p>
        </p:txBody>
      </p:sp>
      <p:sp>
        <p:nvSpPr>
          <p:cNvPr id="5" name="Content Placeholder 4"/>
          <p:cNvSpPr>
            <a:spLocks noGrp="1"/>
          </p:cNvSpPr>
          <p:nvPr>
            <p:ph sz="half" idx="2"/>
          </p:nvPr>
        </p:nvSpPr>
        <p:spPr/>
        <p:txBody>
          <a:bodyPr>
            <a:normAutofit lnSpcReduction="10000"/>
          </a:bodyPr>
          <a:lstStyle/>
          <a:p>
            <a:pPr marL="0" indent="0">
              <a:buNone/>
            </a:pPr>
            <a:r>
              <a:rPr lang="en-US" sz="2200" b="1" dirty="0"/>
              <a:t>Virtual</a:t>
            </a:r>
          </a:p>
          <a:p>
            <a:pPr lvl="0"/>
            <a:r>
              <a:rPr lang="en-US" sz="2000" dirty="0"/>
              <a:t>Selection of new members should be complete by this time, or least very close to complete.</a:t>
            </a:r>
          </a:p>
          <a:p>
            <a:pPr lvl="0"/>
            <a:r>
              <a:rPr lang="en-US" sz="2000" dirty="0"/>
              <a:t>The CPT reviews script and updates the various speaking parts, starts adding names of candidates as they pay dues, etc.</a:t>
            </a:r>
          </a:p>
          <a:p>
            <a:pPr lvl="0"/>
            <a:r>
              <a:rPr lang="en-US" sz="2000" dirty="0"/>
              <a:t>Draft PowerPoint and other graphics should be in development at this point.</a:t>
            </a:r>
          </a:p>
          <a:p>
            <a:pPr lvl="0"/>
            <a:r>
              <a:rPr lang="en-US" sz="2000" dirty="0"/>
              <a:t>The Selection Committee or Advisors send invitations to acceptance correspondence to the candidates with instructions on how to pay the National Lifetime Membership Fee.</a:t>
            </a:r>
          </a:p>
          <a:p>
            <a:pPr lvl="0"/>
            <a:endParaRPr lang="en-US" sz="1700" dirty="0"/>
          </a:p>
          <a:p>
            <a:endParaRPr lang="en-US" dirty="0"/>
          </a:p>
        </p:txBody>
      </p:sp>
      <p:sp>
        <p:nvSpPr>
          <p:cNvPr id="6" name="Date Placeholder 5"/>
          <p:cNvSpPr>
            <a:spLocks noGrp="1"/>
          </p:cNvSpPr>
          <p:nvPr>
            <p:ph type="dt" sz="half" idx="10"/>
          </p:nvPr>
        </p:nvSpPr>
        <p:spPr/>
        <p:txBody>
          <a:bodyPr/>
          <a:lstStyle/>
          <a:p>
            <a:r>
              <a:rPr lang="en-US">
                <a:latin typeface="Goudy Old Style" panose="02020502050305020303" pitchFamily="18" charset="0"/>
              </a:rPr>
              <a:t>08/29/2023</a:t>
            </a:r>
            <a:endParaRPr lang="en-US" dirty="0">
              <a:latin typeface="Goudy Old Style" panose="02020502050305020303" pitchFamily="18" charset="0"/>
            </a:endParaRPr>
          </a:p>
        </p:txBody>
      </p:sp>
      <p:sp>
        <p:nvSpPr>
          <p:cNvPr id="7" name="Footer Placeholder 6"/>
          <p:cNvSpPr>
            <a:spLocks noGrp="1"/>
          </p:cNvSpPr>
          <p:nvPr>
            <p:ph type="ftr" sz="quarter" idx="11"/>
          </p:nvPr>
        </p:nvSpPr>
        <p:spPr/>
        <p:txBody>
          <a:bodyPr/>
          <a:lstStyle/>
          <a:p>
            <a:r>
              <a:rPr lang="en-US">
                <a:latin typeface="Goudy Old Style" panose="02020502050305020303" pitchFamily="18" charset="0"/>
              </a:rPr>
              <a:t>© O∆K 2023</a:t>
            </a:r>
            <a:endParaRPr lang="en-US" dirty="0">
              <a:latin typeface="Goudy Old Style" panose="02020502050305020303" pitchFamily="18" charset="0"/>
            </a:endParaRPr>
          </a:p>
        </p:txBody>
      </p:sp>
      <p:sp>
        <p:nvSpPr>
          <p:cNvPr id="8" name="Slide Number Placeholder 7"/>
          <p:cNvSpPr>
            <a:spLocks noGrp="1"/>
          </p:cNvSpPr>
          <p:nvPr>
            <p:ph type="sldNum" sz="quarter" idx="12"/>
          </p:nvPr>
        </p:nvSpPr>
        <p:spPr/>
        <p:txBody>
          <a:bodyPr/>
          <a:lstStyle/>
          <a:p>
            <a:fld id="{03F228A2-43F8-4556-B8EE-47F59F7CC8ED}" type="slidenum">
              <a:rPr lang="en-US" smtClean="0"/>
              <a:t>30</a:t>
            </a:fld>
            <a:endParaRPr lang="en-US" dirty="0"/>
          </a:p>
        </p:txBody>
      </p:sp>
    </p:spTree>
    <p:extLst>
      <p:ext uri="{BB962C8B-B14F-4D97-AF65-F5344CB8AC3E}">
        <p14:creationId xmlns:p14="http://schemas.microsoft.com/office/powerpoint/2010/main" val="236999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Two Weeks Prior</a:t>
            </a:r>
            <a:endParaRPr lang="en-US" dirty="0"/>
          </a:p>
        </p:txBody>
      </p:sp>
      <p:sp>
        <p:nvSpPr>
          <p:cNvPr id="3" name="Content Placeholder 2"/>
          <p:cNvSpPr>
            <a:spLocks noGrp="1"/>
          </p:cNvSpPr>
          <p:nvPr>
            <p:ph sz="half" idx="1"/>
          </p:nvPr>
        </p:nvSpPr>
        <p:spPr/>
        <p:txBody>
          <a:bodyPr>
            <a:normAutofit lnSpcReduction="10000"/>
          </a:bodyPr>
          <a:lstStyle/>
          <a:p>
            <a:pPr marL="0" lvl="0" indent="0">
              <a:buNone/>
            </a:pPr>
            <a:r>
              <a:rPr lang="en-US" sz="2000" b="1" dirty="0"/>
              <a:t>In-Person</a:t>
            </a:r>
          </a:p>
          <a:p>
            <a:pPr lvl="0"/>
            <a:r>
              <a:rPr lang="en-US" sz="2000" dirty="0"/>
              <a:t>All National Lifetime Membership Fee payments should be complete.</a:t>
            </a:r>
          </a:p>
          <a:p>
            <a:pPr lvl="0"/>
            <a:r>
              <a:rPr lang="en-US" sz="2000" dirty="0"/>
              <a:t>The Circle Coordinator or Faculty Advisor completes the certificate order form for certificates and pins. </a:t>
            </a:r>
          </a:p>
          <a:p>
            <a:pPr lvl="0"/>
            <a:r>
              <a:rPr lang="en-US" sz="2000" dirty="0"/>
              <a:t>NOTE: for In-person Ceremonies, the National Headquarters needs several days to process, complete, and ship the certificates and pins to the circle.  It is crucial that this process be completed well in advance of the ceremony to ensure materials arrive before the ceremony. </a:t>
            </a:r>
          </a:p>
          <a:p>
            <a:r>
              <a:rPr lang="en-US" sz="2000" dirty="0"/>
              <a:t>Review all institutional rules for social distancing, masks, etc. Order necessary PPE if needed.</a:t>
            </a:r>
          </a:p>
          <a:p>
            <a:pPr lvl="0"/>
            <a:endParaRPr lang="en-US" sz="1600" dirty="0"/>
          </a:p>
        </p:txBody>
      </p:sp>
      <p:sp>
        <p:nvSpPr>
          <p:cNvPr id="5" name="Content Placeholder 4"/>
          <p:cNvSpPr>
            <a:spLocks noGrp="1"/>
          </p:cNvSpPr>
          <p:nvPr>
            <p:ph sz="half" idx="2"/>
          </p:nvPr>
        </p:nvSpPr>
        <p:spPr/>
        <p:txBody>
          <a:bodyPr>
            <a:normAutofit lnSpcReduction="10000"/>
          </a:bodyPr>
          <a:lstStyle/>
          <a:p>
            <a:pPr marL="0" lvl="0" indent="0">
              <a:buNone/>
            </a:pPr>
            <a:r>
              <a:rPr lang="en-US" sz="2000" b="1" dirty="0"/>
              <a:t>Virtual</a:t>
            </a:r>
          </a:p>
          <a:p>
            <a:pPr lvl="0"/>
            <a:r>
              <a:rPr lang="en-US" sz="2000" dirty="0"/>
              <a:t>All National Lifetime Membership Fee payments should be complete.</a:t>
            </a:r>
          </a:p>
          <a:p>
            <a:pPr lvl="0"/>
            <a:r>
              <a:rPr lang="en-US" sz="2000" dirty="0"/>
              <a:t>The Circle Coordinator or Faculty Advisor completes and submits the certificate order form for certificates and pins.  </a:t>
            </a:r>
          </a:p>
          <a:p>
            <a:pPr lvl="0"/>
            <a:r>
              <a:rPr lang="en-US" sz="2000" dirty="0"/>
              <a:t>NOTE: O</a:t>
            </a:r>
            <a:r>
              <a:rPr lang="en-US" sz="2000" dirty="0">
                <a:latin typeface="Symbol" panose="05050102010706020507" pitchFamily="18" charset="2"/>
              </a:rPr>
              <a:t>D</a:t>
            </a:r>
            <a:r>
              <a:rPr lang="en-US" sz="2000" dirty="0"/>
              <a:t>K will not ship certificates and pins directly to initiates. Circles should plan for the items to be sent to the school, and then arrangements made for initiates to receive their items after the ceremony. The National Headquarters will not ship the materials until all payments have been received for each member.  </a:t>
            </a:r>
            <a:endParaRPr lang="en-US" dirty="0"/>
          </a:p>
        </p:txBody>
      </p:sp>
      <p:sp>
        <p:nvSpPr>
          <p:cNvPr id="6" name="Date Placeholder 5"/>
          <p:cNvSpPr>
            <a:spLocks noGrp="1"/>
          </p:cNvSpPr>
          <p:nvPr>
            <p:ph type="dt" sz="half" idx="10"/>
          </p:nvPr>
        </p:nvSpPr>
        <p:spPr/>
        <p:txBody>
          <a:bodyPr/>
          <a:lstStyle/>
          <a:p>
            <a:r>
              <a:rPr lang="en-US"/>
              <a:t>08/29/2023</a:t>
            </a:r>
            <a:endParaRPr lang="en-US" dirty="0"/>
          </a:p>
        </p:txBody>
      </p:sp>
      <p:sp>
        <p:nvSpPr>
          <p:cNvPr id="7" name="Footer Placeholder 6"/>
          <p:cNvSpPr>
            <a:spLocks noGrp="1"/>
          </p:cNvSpPr>
          <p:nvPr>
            <p:ph type="ftr" sz="quarter" idx="11"/>
          </p:nvPr>
        </p:nvSpPr>
        <p:spPr/>
        <p:txBody>
          <a:bodyPr/>
          <a:lstStyle/>
          <a:p>
            <a:r>
              <a:rPr lang="en-US"/>
              <a:t>© O∆K 2023</a:t>
            </a:r>
            <a:endParaRPr lang="en-US" dirty="0"/>
          </a:p>
        </p:txBody>
      </p:sp>
      <p:sp>
        <p:nvSpPr>
          <p:cNvPr id="8" name="Slide Number Placeholder 7"/>
          <p:cNvSpPr>
            <a:spLocks noGrp="1"/>
          </p:cNvSpPr>
          <p:nvPr>
            <p:ph type="sldNum" sz="quarter" idx="12"/>
          </p:nvPr>
        </p:nvSpPr>
        <p:spPr/>
        <p:txBody>
          <a:bodyPr/>
          <a:lstStyle/>
          <a:p>
            <a:fld id="{03F228A2-43F8-4556-B8EE-47F59F7CC8ED}" type="slidenum">
              <a:rPr lang="en-US" smtClean="0"/>
              <a:t>31</a:t>
            </a:fld>
            <a:endParaRPr lang="en-US" dirty="0"/>
          </a:p>
        </p:txBody>
      </p:sp>
    </p:spTree>
    <p:extLst>
      <p:ext uri="{BB962C8B-B14F-4D97-AF65-F5344CB8AC3E}">
        <p14:creationId xmlns:p14="http://schemas.microsoft.com/office/powerpoint/2010/main" val="1269716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One Week Prior</a:t>
            </a:r>
            <a:endParaRPr lang="en-US" dirty="0"/>
          </a:p>
        </p:txBody>
      </p:sp>
      <p:sp>
        <p:nvSpPr>
          <p:cNvPr id="3" name="Content Placeholder 2"/>
          <p:cNvSpPr>
            <a:spLocks noGrp="1"/>
          </p:cNvSpPr>
          <p:nvPr>
            <p:ph sz="half" idx="1"/>
          </p:nvPr>
        </p:nvSpPr>
        <p:spPr/>
        <p:txBody>
          <a:bodyPr>
            <a:normAutofit/>
          </a:bodyPr>
          <a:lstStyle/>
          <a:p>
            <a:pPr marL="0" lvl="0" indent="0">
              <a:buNone/>
            </a:pPr>
            <a:r>
              <a:rPr lang="en-US" sz="2000" b="1" dirty="0"/>
              <a:t>In-Person</a:t>
            </a:r>
          </a:p>
          <a:p>
            <a:pPr lvl="0"/>
            <a:r>
              <a:rPr lang="en-US" sz="2000" dirty="0"/>
              <a:t>Check RSVPs for initiates. All initiates should attend. If someone cannot attend, determine when the make-up ceremony will be held.</a:t>
            </a:r>
          </a:p>
          <a:p>
            <a:pPr lvl="0"/>
            <a:r>
              <a:rPr lang="en-US" sz="2000" dirty="0"/>
              <a:t>Complete the Ceremony Program with names, order of ceremony, etc. </a:t>
            </a:r>
          </a:p>
          <a:p>
            <a:pPr lvl="0"/>
            <a:r>
              <a:rPr lang="en-US" sz="2000" dirty="0"/>
              <a:t>Food order finalized with caterer.</a:t>
            </a:r>
          </a:p>
          <a:p>
            <a:pPr lvl="0"/>
            <a:r>
              <a:rPr lang="en-US" sz="2000" dirty="0"/>
              <a:t>Any last minute changes to room set up should be finalized with the local event planning office.</a:t>
            </a:r>
          </a:p>
          <a:p>
            <a:r>
              <a:rPr lang="en-US" sz="2000" dirty="0"/>
              <a:t>Ensure all institutional rules for social distancing, masks, etc. are being followed. Check PPE order if it has not arrived</a:t>
            </a:r>
            <a:r>
              <a:rPr lang="en-US" sz="2400" dirty="0"/>
              <a:t>.</a:t>
            </a:r>
          </a:p>
          <a:p>
            <a:pPr lvl="0"/>
            <a:endParaRPr lang="en-US" sz="2400" dirty="0"/>
          </a:p>
          <a:p>
            <a:pPr lvl="0"/>
            <a:endParaRPr lang="en-US" sz="2400" dirty="0"/>
          </a:p>
        </p:txBody>
      </p:sp>
      <p:sp>
        <p:nvSpPr>
          <p:cNvPr id="5" name="Content Placeholder 4"/>
          <p:cNvSpPr>
            <a:spLocks noGrp="1"/>
          </p:cNvSpPr>
          <p:nvPr>
            <p:ph sz="half" idx="2"/>
          </p:nvPr>
        </p:nvSpPr>
        <p:spPr/>
        <p:txBody>
          <a:bodyPr/>
          <a:lstStyle/>
          <a:p>
            <a:pPr marL="0" indent="0">
              <a:buNone/>
            </a:pPr>
            <a:r>
              <a:rPr lang="en-US" sz="2000" b="1" dirty="0"/>
              <a:t>Virtual</a:t>
            </a:r>
          </a:p>
          <a:p>
            <a:r>
              <a:rPr lang="en-US" sz="2000" dirty="0"/>
              <a:t>Check RSVPs for initiates. All initiates should attend. If someone cannot attend, determine when the make-up ceremony will be held.</a:t>
            </a:r>
          </a:p>
          <a:p>
            <a:r>
              <a:rPr lang="en-US" sz="2000" dirty="0"/>
              <a:t>Test all technology.</a:t>
            </a:r>
          </a:p>
          <a:p>
            <a:r>
              <a:rPr lang="en-US" sz="2000" dirty="0"/>
              <a:t>Complete a practice session with all officers leading ceremony. Make sure there are multiple hosts set up, in case one person cannot attend.</a:t>
            </a:r>
          </a:p>
          <a:p>
            <a:r>
              <a:rPr lang="en-US" sz="2000" dirty="0"/>
              <a:t>Make sure webcams, mics, recording devices, and live streaming programs are tested.</a:t>
            </a:r>
          </a:p>
        </p:txBody>
      </p:sp>
      <p:sp>
        <p:nvSpPr>
          <p:cNvPr id="6" name="Date Placeholder 5"/>
          <p:cNvSpPr>
            <a:spLocks noGrp="1"/>
          </p:cNvSpPr>
          <p:nvPr>
            <p:ph type="dt" sz="half" idx="10"/>
          </p:nvPr>
        </p:nvSpPr>
        <p:spPr/>
        <p:txBody>
          <a:bodyPr/>
          <a:lstStyle/>
          <a:p>
            <a:r>
              <a:rPr lang="en-US"/>
              <a:t>08/29/2023</a:t>
            </a:r>
            <a:endParaRPr lang="en-US" dirty="0"/>
          </a:p>
        </p:txBody>
      </p:sp>
      <p:sp>
        <p:nvSpPr>
          <p:cNvPr id="7" name="Footer Placeholder 6"/>
          <p:cNvSpPr>
            <a:spLocks noGrp="1"/>
          </p:cNvSpPr>
          <p:nvPr>
            <p:ph type="ftr" sz="quarter" idx="11"/>
          </p:nvPr>
        </p:nvSpPr>
        <p:spPr/>
        <p:txBody>
          <a:bodyPr/>
          <a:lstStyle/>
          <a:p>
            <a:r>
              <a:rPr lang="en-US"/>
              <a:t>© O∆K 2023</a:t>
            </a:r>
            <a:endParaRPr lang="en-US" dirty="0"/>
          </a:p>
        </p:txBody>
      </p:sp>
      <p:sp>
        <p:nvSpPr>
          <p:cNvPr id="8" name="Slide Number Placeholder 7"/>
          <p:cNvSpPr>
            <a:spLocks noGrp="1"/>
          </p:cNvSpPr>
          <p:nvPr>
            <p:ph type="sldNum" sz="quarter" idx="12"/>
          </p:nvPr>
        </p:nvSpPr>
        <p:spPr/>
        <p:txBody>
          <a:bodyPr/>
          <a:lstStyle/>
          <a:p>
            <a:fld id="{03F228A2-43F8-4556-B8EE-47F59F7CC8ED}" type="slidenum">
              <a:rPr lang="en-US" smtClean="0"/>
              <a:t>32</a:t>
            </a:fld>
            <a:endParaRPr lang="en-US" dirty="0"/>
          </a:p>
        </p:txBody>
      </p:sp>
    </p:spTree>
    <p:extLst>
      <p:ext uri="{BB962C8B-B14F-4D97-AF65-F5344CB8AC3E}">
        <p14:creationId xmlns:p14="http://schemas.microsoft.com/office/powerpoint/2010/main" val="3636622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Day of Ceremony</a:t>
            </a:r>
            <a:endParaRPr lang="en-US" dirty="0"/>
          </a:p>
        </p:txBody>
      </p:sp>
      <p:sp>
        <p:nvSpPr>
          <p:cNvPr id="3" name="Content Placeholder 2"/>
          <p:cNvSpPr>
            <a:spLocks noGrp="1"/>
          </p:cNvSpPr>
          <p:nvPr>
            <p:ph sz="half" idx="1"/>
          </p:nvPr>
        </p:nvSpPr>
        <p:spPr>
          <a:xfrm>
            <a:off x="838199" y="1825625"/>
            <a:ext cx="6672943" cy="4351338"/>
          </a:xfrm>
        </p:spPr>
        <p:txBody>
          <a:bodyPr>
            <a:normAutofit fontScale="25000" lnSpcReduction="20000"/>
          </a:bodyPr>
          <a:lstStyle/>
          <a:p>
            <a:pPr marL="0" lvl="0" indent="0">
              <a:lnSpc>
                <a:spcPct val="120000"/>
              </a:lnSpc>
              <a:buNone/>
            </a:pPr>
            <a:r>
              <a:rPr lang="en-US" sz="6400" b="1" dirty="0"/>
              <a:t>In-Person</a:t>
            </a:r>
          </a:p>
          <a:p>
            <a:pPr lvl="0">
              <a:lnSpc>
                <a:spcPct val="120000"/>
              </a:lnSpc>
            </a:pPr>
            <a:r>
              <a:rPr lang="en-US" sz="5600" dirty="0"/>
              <a:t>Assemble the circle officers at least one hour prior to the ceremony to set up the room and ritual elements.</a:t>
            </a:r>
          </a:p>
          <a:p>
            <a:pPr lvl="1">
              <a:lnSpc>
                <a:spcPct val="120000"/>
              </a:lnSpc>
            </a:pPr>
            <a:r>
              <a:rPr lang="en-US" sz="5600" dirty="0"/>
              <a:t>Place name cards on seats</a:t>
            </a:r>
          </a:p>
          <a:p>
            <a:pPr lvl="1">
              <a:lnSpc>
                <a:spcPct val="120000"/>
              </a:lnSpc>
            </a:pPr>
            <a:r>
              <a:rPr lang="en-US" sz="5600" dirty="0"/>
              <a:t>Set up table according to Initiation Handbook</a:t>
            </a:r>
          </a:p>
          <a:p>
            <a:pPr lvl="1">
              <a:lnSpc>
                <a:spcPct val="120000"/>
              </a:lnSpc>
            </a:pPr>
            <a:r>
              <a:rPr lang="en-US" sz="5600" dirty="0"/>
              <a:t>Place scripts on the podium</a:t>
            </a:r>
          </a:p>
          <a:p>
            <a:pPr lvl="1">
              <a:lnSpc>
                <a:spcPct val="120000"/>
              </a:lnSpc>
            </a:pPr>
            <a:r>
              <a:rPr lang="en-US" sz="5600" dirty="0"/>
              <a:t>Ensure area for reception is set and catering has arrived</a:t>
            </a:r>
          </a:p>
          <a:p>
            <a:pPr lvl="0">
              <a:lnSpc>
                <a:spcPct val="120000"/>
              </a:lnSpc>
            </a:pPr>
            <a:r>
              <a:rPr lang="en-US" sz="5600" dirty="0"/>
              <a:t>Make sure that all room preparations are complete before the guests and initiates arrive.</a:t>
            </a:r>
          </a:p>
          <a:p>
            <a:pPr lvl="0">
              <a:lnSpc>
                <a:spcPct val="120000"/>
              </a:lnSpc>
            </a:pPr>
            <a:r>
              <a:rPr lang="en-US" sz="5600" dirty="0"/>
              <a:t>Have initiates gather in the separate room or area at least 30 minutes prior to the ceremony. The CPT leader or Circle Coordinator should explain the process of signing the Record Book, receiving the pin and certificate to the initiates.</a:t>
            </a:r>
          </a:p>
          <a:p>
            <a:pPr lvl="0">
              <a:lnSpc>
                <a:spcPct val="120000"/>
              </a:lnSpc>
            </a:pPr>
            <a:r>
              <a:rPr lang="en-US" sz="5600" dirty="0"/>
              <a:t>If there is recorded or live music, this should start no less than 15 minutes prior to the ceremony.</a:t>
            </a:r>
          </a:p>
          <a:p>
            <a:pPr lvl="0">
              <a:lnSpc>
                <a:spcPct val="120000"/>
              </a:lnSpc>
            </a:pPr>
            <a:r>
              <a:rPr lang="en-US" sz="5600" dirty="0"/>
              <a:t>Begin the ceremony with the march of the candidates who enter the room and take their seat.</a:t>
            </a:r>
          </a:p>
        </p:txBody>
      </p:sp>
      <p:sp>
        <p:nvSpPr>
          <p:cNvPr id="6" name="Content Placeholder 2"/>
          <p:cNvSpPr>
            <a:spLocks noGrp="1"/>
          </p:cNvSpPr>
          <p:nvPr>
            <p:ph sz="half" idx="1"/>
          </p:nvPr>
        </p:nvSpPr>
        <p:spPr>
          <a:xfrm>
            <a:off x="7698885" y="1825625"/>
            <a:ext cx="4114800" cy="4351338"/>
          </a:xfrm>
        </p:spPr>
        <p:txBody>
          <a:bodyPr>
            <a:normAutofit fontScale="32500" lnSpcReduction="20000"/>
          </a:bodyPr>
          <a:lstStyle/>
          <a:p>
            <a:pPr marL="0" lvl="0" indent="0">
              <a:lnSpc>
                <a:spcPct val="120000"/>
              </a:lnSpc>
              <a:buNone/>
            </a:pPr>
            <a:r>
              <a:rPr lang="en-US" sz="5000" b="1" dirty="0"/>
              <a:t>Virtual</a:t>
            </a:r>
          </a:p>
          <a:p>
            <a:pPr lvl="0">
              <a:lnSpc>
                <a:spcPct val="120000"/>
              </a:lnSpc>
            </a:pPr>
            <a:r>
              <a:rPr lang="en-US" sz="4800" dirty="0"/>
              <a:t>Assemble the circle officers at least one-half hour prior to the ceremony to prepare for the broadcast.</a:t>
            </a:r>
          </a:p>
          <a:p>
            <a:pPr lvl="0">
              <a:lnSpc>
                <a:spcPct val="120000"/>
              </a:lnSpc>
            </a:pPr>
            <a:r>
              <a:rPr lang="en-US" sz="4800" dirty="0"/>
              <a:t>Make sure that all web and live stream preparations are complete before the guests and initiates log-in.</a:t>
            </a:r>
          </a:p>
          <a:p>
            <a:pPr lvl="0">
              <a:lnSpc>
                <a:spcPct val="120000"/>
              </a:lnSpc>
            </a:pPr>
            <a:r>
              <a:rPr lang="en-US" sz="4800" dirty="0"/>
              <a:t>Have initiates gather in the separate web program or chat area at least 30 minutes prior to the ceremony to provide instructions.</a:t>
            </a:r>
          </a:p>
          <a:p>
            <a:pPr lvl="1">
              <a:lnSpc>
                <a:spcPct val="120000"/>
              </a:lnSpc>
            </a:pPr>
            <a:r>
              <a:rPr lang="en-US" sz="4400" dirty="0"/>
              <a:t>The CPT leader or Circle Coordinator should explain the process of signing the Record Book and presenting the pin and certificate to the initiates.</a:t>
            </a:r>
          </a:p>
          <a:p>
            <a:pPr lvl="0">
              <a:lnSpc>
                <a:spcPct val="120000"/>
              </a:lnSpc>
            </a:pPr>
            <a:r>
              <a:rPr lang="en-US" sz="4800" dirty="0"/>
              <a:t>Begin the ceremony.</a:t>
            </a:r>
          </a:p>
        </p:txBody>
      </p:sp>
      <p:sp>
        <p:nvSpPr>
          <p:cNvPr id="5" name="Date Placeholder 4"/>
          <p:cNvSpPr>
            <a:spLocks noGrp="1"/>
          </p:cNvSpPr>
          <p:nvPr>
            <p:ph type="dt" sz="half" idx="10"/>
          </p:nvPr>
        </p:nvSpPr>
        <p:spPr/>
        <p:txBody>
          <a:bodyPr/>
          <a:lstStyle/>
          <a:p>
            <a:r>
              <a:rPr lang="en-US"/>
              <a:t>08/29/2023</a:t>
            </a:r>
            <a:endParaRPr lang="en-US" dirty="0"/>
          </a:p>
        </p:txBody>
      </p:sp>
      <p:sp>
        <p:nvSpPr>
          <p:cNvPr id="7" name="Footer Placeholder 6"/>
          <p:cNvSpPr>
            <a:spLocks noGrp="1"/>
          </p:cNvSpPr>
          <p:nvPr>
            <p:ph type="ftr" sz="quarter" idx="11"/>
          </p:nvPr>
        </p:nvSpPr>
        <p:spPr/>
        <p:txBody>
          <a:bodyPr/>
          <a:lstStyle/>
          <a:p>
            <a:r>
              <a:rPr lang="en-US"/>
              <a:t>© O∆K 2023</a:t>
            </a:r>
            <a:endParaRPr lang="en-US" dirty="0"/>
          </a:p>
        </p:txBody>
      </p:sp>
      <p:sp>
        <p:nvSpPr>
          <p:cNvPr id="8" name="Slide Number Placeholder 7"/>
          <p:cNvSpPr>
            <a:spLocks noGrp="1"/>
          </p:cNvSpPr>
          <p:nvPr>
            <p:ph type="sldNum" sz="quarter" idx="12"/>
          </p:nvPr>
        </p:nvSpPr>
        <p:spPr/>
        <p:txBody>
          <a:bodyPr/>
          <a:lstStyle/>
          <a:p>
            <a:fld id="{03F228A2-43F8-4556-B8EE-47F59F7CC8ED}" type="slidenum">
              <a:rPr lang="en-US" smtClean="0"/>
              <a:t>33</a:t>
            </a:fld>
            <a:endParaRPr lang="en-US" dirty="0"/>
          </a:p>
        </p:txBody>
      </p:sp>
    </p:spTree>
    <p:extLst>
      <p:ext uri="{BB962C8B-B14F-4D97-AF65-F5344CB8AC3E}">
        <p14:creationId xmlns:p14="http://schemas.microsoft.com/office/powerpoint/2010/main" val="1586803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Post Ceremony</a:t>
            </a:r>
            <a:endParaRPr lang="en-US" dirty="0"/>
          </a:p>
        </p:txBody>
      </p:sp>
      <p:sp>
        <p:nvSpPr>
          <p:cNvPr id="3" name="Content Placeholder 2"/>
          <p:cNvSpPr>
            <a:spLocks noGrp="1"/>
          </p:cNvSpPr>
          <p:nvPr>
            <p:ph sz="half" idx="1"/>
          </p:nvPr>
        </p:nvSpPr>
        <p:spPr>
          <a:xfrm>
            <a:off x="838200" y="1825625"/>
            <a:ext cx="5181600" cy="4435216"/>
          </a:xfrm>
        </p:spPr>
        <p:txBody>
          <a:bodyPr>
            <a:normAutofit fontScale="70000" lnSpcReduction="20000"/>
          </a:bodyPr>
          <a:lstStyle/>
          <a:p>
            <a:pPr marL="0" lvl="0" indent="0">
              <a:buNone/>
            </a:pPr>
            <a:r>
              <a:rPr lang="en-US" sz="3100" b="1" dirty="0"/>
              <a:t>In-Person</a:t>
            </a:r>
          </a:p>
          <a:p>
            <a:pPr lvl="0"/>
            <a:r>
              <a:rPr lang="en-US" sz="2900" dirty="0"/>
              <a:t>Pack and store all supplies so they will be ready for the next ceremony.</a:t>
            </a:r>
          </a:p>
          <a:p>
            <a:pPr lvl="0"/>
            <a:r>
              <a:rPr lang="en-US" sz="2900" dirty="0"/>
              <a:t>If there are any members not initiated who will not be initiated in a “desk ceremony,” return those certificates and pins to the national headquarters as soon as possible (within 30 days).</a:t>
            </a:r>
          </a:p>
          <a:p>
            <a:pPr lvl="0"/>
            <a:r>
              <a:rPr lang="en-US" sz="2900" dirty="0"/>
              <a:t>Send thank you notes to speakers and any special guests who attended.</a:t>
            </a:r>
          </a:p>
          <a:p>
            <a:pPr lvl="0"/>
            <a:r>
              <a:rPr lang="en-US" sz="2900" dirty="0"/>
              <a:t>Add all new members to your communication rosters.</a:t>
            </a:r>
          </a:p>
          <a:p>
            <a:pPr lvl="0"/>
            <a:r>
              <a:rPr lang="en-US" sz="2900" dirty="0"/>
              <a:t>Send copies of ceremony photos to O∆K or provide access to a shared folder.</a:t>
            </a:r>
          </a:p>
          <a:p>
            <a:pPr lvl="0"/>
            <a:endParaRPr lang="en-US" sz="1600" dirty="0"/>
          </a:p>
        </p:txBody>
      </p:sp>
      <p:sp>
        <p:nvSpPr>
          <p:cNvPr id="5" name="Content Placeholder 4"/>
          <p:cNvSpPr>
            <a:spLocks noGrp="1"/>
          </p:cNvSpPr>
          <p:nvPr>
            <p:ph sz="half" idx="2"/>
          </p:nvPr>
        </p:nvSpPr>
        <p:spPr>
          <a:xfrm>
            <a:off x="6172200" y="1825624"/>
            <a:ext cx="5181600" cy="4157165"/>
          </a:xfrm>
        </p:spPr>
        <p:txBody>
          <a:bodyPr>
            <a:normAutofit fontScale="70000" lnSpcReduction="20000"/>
          </a:bodyPr>
          <a:lstStyle/>
          <a:p>
            <a:pPr marL="0" indent="0">
              <a:buNone/>
            </a:pPr>
            <a:r>
              <a:rPr lang="en-US" sz="3100" b="1" dirty="0"/>
              <a:t>Virtual</a:t>
            </a:r>
          </a:p>
          <a:p>
            <a:pPr lvl="0"/>
            <a:r>
              <a:rPr lang="en-US" sz="2900" dirty="0"/>
              <a:t>Verify recording of program</a:t>
            </a:r>
          </a:p>
          <a:p>
            <a:pPr lvl="0"/>
            <a:r>
              <a:rPr lang="en-US" sz="2900" dirty="0"/>
              <a:t>Post program on website or other media.</a:t>
            </a:r>
          </a:p>
          <a:p>
            <a:pPr lvl="0"/>
            <a:r>
              <a:rPr lang="en-US" sz="2900" dirty="0"/>
              <a:t>Send link to recording to </a:t>
            </a:r>
            <a:r>
              <a:rPr lang="en-US" sz="2900" dirty="0">
                <a:hlinkClick r:id="rId2"/>
              </a:rPr>
              <a:t>odknhdq@odk.org</a:t>
            </a:r>
            <a:r>
              <a:rPr lang="en-US" sz="2900" dirty="0"/>
              <a:t> so O</a:t>
            </a:r>
            <a:r>
              <a:rPr lang="en-US" sz="2900" dirty="0">
                <a:latin typeface="Symbol" panose="05050102010706020507" pitchFamily="18" charset="2"/>
              </a:rPr>
              <a:t>D</a:t>
            </a:r>
            <a:r>
              <a:rPr lang="en-US" sz="2900" dirty="0"/>
              <a:t>K HQ can add to social media</a:t>
            </a:r>
          </a:p>
          <a:p>
            <a:pPr lvl="0"/>
            <a:r>
              <a:rPr lang="en-US" sz="2900" dirty="0"/>
              <a:t>If there are any members not initiated who will not be initiated in a “desk ceremony,” return those certificates and pins to the national headquarters as soon as possible (within 30 days).</a:t>
            </a:r>
          </a:p>
          <a:p>
            <a:pPr lvl="0"/>
            <a:r>
              <a:rPr lang="en-US" sz="2900" dirty="0"/>
              <a:t>Send thank you notes to speakers and any special guests who attended.</a:t>
            </a:r>
          </a:p>
          <a:p>
            <a:pPr lvl="0"/>
            <a:r>
              <a:rPr lang="en-US" sz="2900" dirty="0"/>
              <a:t>Add all new members to your communication rosters.</a:t>
            </a:r>
          </a:p>
          <a:p>
            <a:pPr marL="0" indent="0">
              <a:buNone/>
            </a:pPr>
            <a:endParaRPr lang="en-US" dirty="0"/>
          </a:p>
        </p:txBody>
      </p:sp>
      <p:sp>
        <p:nvSpPr>
          <p:cNvPr id="6" name="Date Placeholder 5"/>
          <p:cNvSpPr>
            <a:spLocks noGrp="1"/>
          </p:cNvSpPr>
          <p:nvPr>
            <p:ph type="dt" sz="half" idx="10"/>
          </p:nvPr>
        </p:nvSpPr>
        <p:spPr/>
        <p:txBody>
          <a:bodyPr/>
          <a:lstStyle/>
          <a:p>
            <a:r>
              <a:rPr lang="en-US"/>
              <a:t>08/29/2023</a:t>
            </a:r>
            <a:endParaRPr lang="en-US" dirty="0"/>
          </a:p>
        </p:txBody>
      </p:sp>
      <p:sp>
        <p:nvSpPr>
          <p:cNvPr id="7" name="Footer Placeholder 6"/>
          <p:cNvSpPr>
            <a:spLocks noGrp="1"/>
          </p:cNvSpPr>
          <p:nvPr>
            <p:ph type="ftr" sz="quarter" idx="11"/>
          </p:nvPr>
        </p:nvSpPr>
        <p:spPr/>
        <p:txBody>
          <a:bodyPr/>
          <a:lstStyle/>
          <a:p>
            <a:r>
              <a:rPr lang="en-US"/>
              <a:t>© O∆K 2023</a:t>
            </a:r>
            <a:endParaRPr lang="en-US" dirty="0"/>
          </a:p>
        </p:txBody>
      </p:sp>
      <p:sp>
        <p:nvSpPr>
          <p:cNvPr id="8" name="Slide Number Placeholder 7"/>
          <p:cNvSpPr>
            <a:spLocks noGrp="1"/>
          </p:cNvSpPr>
          <p:nvPr>
            <p:ph type="sldNum" sz="quarter" idx="12"/>
          </p:nvPr>
        </p:nvSpPr>
        <p:spPr/>
        <p:txBody>
          <a:bodyPr/>
          <a:lstStyle/>
          <a:p>
            <a:fld id="{03F228A2-43F8-4556-B8EE-47F59F7CC8ED}" type="slidenum">
              <a:rPr lang="en-US" smtClean="0"/>
              <a:t>34</a:t>
            </a:fld>
            <a:endParaRPr lang="en-US" dirty="0"/>
          </a:p>
        </p:txBody>
      </p:sp>
    </p:spTree>
    <p:extLst>
      <p:ext uri="{BB962C8B-B14F-4D97-AF65-F5344CB8AC3E}">
        <p14:creationId xmlns:p14="http://schemas.microsoft.com/office/powerpoint/2010/main" val="3064329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161DBA-9EA9-4A83-B954-664C0FB8B7B0}"/>
              </a:ext>
            </a:extLst>
          </p:cNvPr>
          <p:cNvSpPr txBox="1"/>
          <p:nvPr/>
        </p:nvSpPr>
        <p:spPr>
          <a:xfrm>
            <a:off x="2013222" y="597342"/>
            <a:ext cx="8165556" cy="646331"/>
          </a:xfrm>
          <a:prstGeom prst="rect">
            <a:avLst/>
          </a:prstGeom>
          <a:noFill/>
        </p:spPr>
        <p:txBody>
          <a:bodyPr wrap="square" rtlCol="0">
            <a:spAutoFit/>
          </a:bodyPr>
          <a:lstStyle/>
          <a:p>
            <a:pPr algn="ctr"/>
            <a:r>
              <a:rPr lang="en-US" sz="3600" dirty="0">
                <a:latin typeface="Goudy Old Style" panose="02020502050305020303" pitchFamily="18" charset="0"/>
              </a:rPr>
              <a:t>Elements of an O∆K Ceremony Table</a:t>
            </a:r>
            <a:endParaRPr lang="en-US" dirty="0">
              <a:latin typeface="Goudy Old Style" panose="02020502050305020303" pitchFamily="18" charset="0"/>
            </a:endParaRPr>
          </a:p>
        </p:txBody>
      </p:sp>
      <p:pic>
        <p:nvPicPr>
          <p:cNvPr id="5" name="Picture 4">
            <a:extLst>
              <a:ext uri="{FF2B5EF4-FFF2-40B4-BE49-F238E27FC236}">
                <a16:creationId xmlns:a16="http://schemas.microsoft.com/office/drawing/2014/main" id="{B1B0FA3C-5433-4A13-B6E2-46B6F89C3C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4018" y="1982337"/>
            <a:ext cx="5937766" cy="3826560"/>
          </a:xfrm>
          <a:prstGeom prst="rect">
            <a:avLst/>
          </a:prstGeom>
        </p:spPr>
      </p:pic>
      <p:sp>
        <p:nvSpPr>
          <p:cNvPr id="6" name="TextBox 5">
            <a:extLst>
              <a:ext uri="{FF2B5EF4-FFF2-40B4-BE49-F238E27FC236}">
                <a16:creationId xmlns:a16="http://schemas.microsoft.com/office/drawing/2014/main" id="{F0F0D763-DD6D-471F-A73B-C0E014324EBF}"/>
              </a:ext>
            </a:extLst>
          </p:cNvPr>
          <p:cNvSpPr txBox="1"/>
          <p:nvPr/>
        </p:nvSpPr>
        <p:spPr>
          <a:xfrm>
            <a:off x="487126" y="1982337"/>
            <a:ext cx="2352898" cy="2031325"/>
          </a:xfrm>
          <a:prstGeom prst="rect">
            <a:avLst/>
          </a:prstGeom>
          <a:noFill/>
        </p:spPr>
        <p:txBody>
          <a:bodyPr wrap="square" rtlCol="0">
            <a:spAutoFit/>
          </a:bodyPr>
          <a:lstStyle/>
          <a:p>
            <a:r>
              <a:rPr lang="en-US" b="1" dirty="0">
                <a:latin typeface="Goudy Old Style" panose="02020502050305020303" pitchFamily="18" charset="0"/>
              </a:rPr>
              <a:t>Left Side</a:t>
            </a:r>
          </a:p>
          <a:p>
            <a:pPr marL="285750" indent="-285750">
              <a:buFont typeface="Arial" panose="020B0604020202020204" pitchFamily="34" charset="0"/>
              <a:buChar char="•"/>
            </a:pPr>
            <a:r>
              <a:rPr lang="en-US" dirty="0">
                <a:latin typeface="Goudy Old Style" panose="02020502050305020303" pitchFamily="18" charset="0"/>
              </a:rPr>
              <a:t>Candles</a:t>
            </a:r>
          </a:p>
          <a:p>
            <a:pPr marL="285750" indent="-285750">
              <a:buFont typeface="Arial" panose="020B0604020202020204" pitchFamily="34" charset="0"/>
              <a:buChar char="•"/>
            </a:pPr>
            <a:r>
              <a:rPr lang="en-US" dirty="0">
                <a:latin typeface="Goudy Old Style" panose="02020502050305020303" pitchFamily="18" charset="0"/>
              </a:rPr>
              <a:t>Key of Membership pins</a:t>
            </a:r>
          </a:p>
          <a:p>
            <a:pPr marL="285750" indent="-285750">
              <a:buFont typeface="Arial" panose="020B0604020202020204" pitchFamily="34" charset="0"/>
              <a:buChar char="•"/>
            </a:pPr>
            <a:r>
              <a:rPr lang="en-US" dirty="0">
                <a:latin typeface="Goudy Old Style" panose="02020502050305020303" pitchFamily="18" charset="0"/>
              </a:rPr>
              <a:t>Membership Certificates</a:t>
            </a:r>
          </a:p>
          <a:p>
            <a:endParaRPr lang="en-US" dirty="0"/>
          </a:p>
        </p:txBody>
      </p:sp>
      <p:sp>
        <p:nvSpPr>
          <p:cNvPr id="7" name="TextBox 6">
            <a:extLst>
              <a:ext uri="{FF2B5EF4-FFF2-40B4-BE49-F238E27FC236}">
                <a16:creationId xmlns:a16="http://schemas.microsoft.com/office/drawing/2014/main" id="{67BD82CD-E7B1-48CF-BD09-9F432C62BB2E}"/>
              </a:ext>
            </a:extLst>
          </p:cNvPr>
          <p:cNvSpPr txBox="1"/>
          <p:nvPr/>
        </p:nvSpPr>
        <p:spPr>
          <a:xfrm>
            <a:off x="9465778" y="2067638"/>
            <a:ext cx="2352898" cy="1477328"/>
          </a:xfrm>
          <a:prstGeom prst="rect">
            <a:avLst/>
          </a:prstGeom>
          <a:noFill/>
        </p:spPr>
        <p:txBody>
          <a:bodyPr wrap="square" rtlCol="0">
            <a:spAutoFit/>
          </a:bodyPr>
          <a:lstStyle/>
          <a:p>
            <a:r>
              <a:rPr lang="en-US" b="1" dirty="0">
                <a:latin typeface="Goudy Old Style" panose="02020502050305020303" pitchFamily="18" charset="0"/>
              </a:rPr>
              <a:t>Center</a:t>
            </a:r>
          </a:p>
          <a:p>
            <a:pPr marL="285750" indent="-285750">
              <a:buFont typeface="Arial" panose="020B0604020202020204" pitchFamily="34" charset="0"/>
              <a:buChar char="•"/>
            </a:pPr>
            <a:r>
              <a:rPr lang="en-US" dirty="0">
                <a:latin typeface="Goudy Old Style" panose="02020502050305020303" pitchFamily="18" charset="0"/>
              </a:rPr>
              <a:t>Ceremonial Key</a:t>
            </a:r>
          </a:p>
          <a:p>
            <a:pPr marL="285750" indent="-285750">
              <a:buFont typeface="Arial" panose="020B0604020202020204" pitchFamily="34" charset="0"/>
              <a:buChar char="•"/>
            </a:pPr>
            <a:r>
              <a:rPr lang="en-US" dirty="0">
                <a:latin typeface="Goudy Old Style" panose="02020502050305020303" pitchFamily="18" charset="0"/>
              </a:rPr>
              <a:t>Table Cloth or Podium cloth</a:t>
            </a:r>
          </a:p>
          <a:p>
            <a:endParaRPr lang="en-US" dirty="0"/>
          </a:p>
        </p:txBody>
      </p:sp>
      <p:sp>
        <p:nvSpPr>
          <p:cNvPr id="8" name="TextBox 7">
            <a:extLst>
              <a:ext uri="{FF2B5EF4-FFF2-40B4-BE49-F238E27FC236}">
                <a16:creationId xmlns:a16="http://schemas.microsoft.com/office/drawing/2014/main" id="{9C721247-1581-4750-8C9F-7CE4DA548CB2}"/>
              </a:ext>
            </a:extLst>
          </p:cNvPr>
          <p:cNvSpPr txBox="1"/>
          <p:nvPr/>
        </p:nvSpPr>
        <p:spPr>
          <a:xfrm>
            <a:off x="9578222" y="3429000"/>
            <a:ext cx="2352898" cy="1477328"/>
          </a:xfrm>
          <a:prstGeom prst="rect">
            <a:avLst/>
          </a:prstGeom>
          <a:noFill/>
        </p:spPr>
        <p:txBody>
          <a:bodyPr wrap="square" rtlCol="0">
            <a:spAutoFit/>
          </a:bodyPr>
          <a:lstStyle/>
          <a:p>
            <a:r>
              <a:rPr lang="en-US" b="1" dirty="0">
                <a:latin typeface="Goudy Old Style" panose="02020502050305020303" pitchFamily="18" charset="0"/>
              </a:rPr>
              <a:t>Right Side</a:t>
            </a:r>
          </a:p>
          <a:p>
            <a:pPr marL="285750" indent="-285750">
              <a:buFont typeface="Arial" panose="020B0604020202020204" pitchFamily="34" charset="0"/>
              <a:buChar char="•"/>
            </a:pPr>
            <a:r>
              <a:rPr lang="en-US" dirty="0">
                <a:latin typeface="Goudy Old Style" panose="02020502050305020303" pitchFamily="18" charset="0"/>
              </a:rPr>
              <a:t>Floral Bouquet</a:t>
            </a:r>
          </a:p>
          <a:p>
            <a:pPr marL="285750" indent="-285750">
              <a:buFont typeface="Arial" panose="020B0604020202020204" pitchFamily="34" charset="0"/>
              <a:buChar char="•"/>
            </a:pPr>
            <a:r>
              <a:rPr lang="en-US" dirty="0">
                <a:latin typeface="Goudy Old Style" panose="02020502050305020303" pitchFamily="18" charset="0"/>
              </a:rPr>
              <a:t>Official Record Book and Pen</a:t>
            </a:r>
          </a:p>
          <a:p>
            <a:endParaRPr lang="en-US" dirty="0"/>
          </a:p>
        </p:txBody>
      </p:sp>
      <p:sp>
        <p:nvSpPr>
          <p:cNvPr id="9" name="Date Placeholder 8">
            <a:extLst>
              <a:ext uri="{FF2B5EF4-FFF2-40B4-BE49-F238E27FC236}">
                <a16:creationId xmlns:a16="http://schemas.microsoft.com/office/drawing/2014/main" id="{BA6D4ECA-696D-4507-B381-1CEB57560821}"/>
              </a:ext>
            </a:extLst>
          </p:cNvPr>
          <p:cNvSpPr>
            <a:spLocks noGrp="1"/>
          </p:cNvSpPr>
          <p:nvPr>
            <p:ph type="dt" sz="half" idx="10"/>
          </p:nvPr>
        </p:nvSpPr>
        <p:spPr/>
        <p:txBody>
          <a:bodyPr/>
          <a:lstStyle/>
          <a:p>
            <a:r>
              <a:rPr lang="en-US"/>
              <a:t>08/29/2023</a:t>
            </a:r>
            <a:endParaRPr lang="en-US" dirty="0"/>
          </a:p>
        </p:txBody>
      </p:sp>
      <p:sp>
        <p:nvSpPr>
          <p:cNvPr id="10" name="Footer Placeholder 9">
            <a:extLst>
              <a:ext uri="{FF2B5EF4-FFF2-40B4-BE49-F238E27FC236}">
                <a16:creationId xmlns:a16="http://schemas.microsoft.com/office/drawing/2014/main" id="{1D4D84B9-9B98-4956-AF32-0CE2DACC4500}"/>
              </a:ext>
            </a:extLst>
          </p:cNvPr>
          <p:cNvSpPr>
            <a:spLocks noGrp="1"/>
          </p:cNvSpPr>
          <p:nvPr>
            <p:ph type="ftr" sz="quarter" idx="11"/>
          </p:nvPr>
        </p:nvSpPr>
        <p:spPr/>
        <p:txBody>
          <a:bodyPr/>
          <a:lstStyle/>
          <a:p>
            <a:r>
              <a:rPr lang="en-US"/>
              <a:t>© O∆K 2023</a:t>
            </a:r>
            <a:endParaRPr lang="en-US" dirty="0"/>
          </a:p>
        </p:txBody>
      </p:sp>
      <p:sp>
        <p:nvSpPr>
          <p:cNvPr id="11" name="Slide Number Placeholder 10">
            <a:extLst>
              <a:ext uri="{FF2B5EF4-FFF2-40B4-BE49-F238E27FC236}">
                <a16:creationId xmlns:a16="http://schemas.microsoft.com/office/drawing/2014/main" id="{CECB1BCF-EDDC-4995-8200-0A737C0858EE}"/>
              </a:ext>
            </a:extLst>
          </p:cNvPr>
          <p:cNvSpPr>
            <a:spLocks noGrp="1"/>
          </p:cNvSpPr>
          <p:nvPr>
            <p:ph type="sldNum" sz="quarter" idx="12"/>
          </p:nvPr>
        </p:nvSpPr>
        <p:spPr/>
        <p:txBody>
          <a:bodyPr/>
          <a:lstStyle/>
          <a:p>
            <a:fld id="{03F228A2-43F8-4556-B8EE-47F59F7CC8ED}" type="slidenum">
              <a:rPr lang="en-US" smtClean="0"/>
              <a:pPr/>
              <a:t>35</a:t>
            </a:fld>
            <a:endParaRPr lang="en-US" dirty="0"/>
          </a:p>
        </p:txBody>
      </p:sp>
    </p:spTree>
    <p:extLst>
      <p:ext uri="{BB962C8B-B14F-4D97-AF65-F5344CB8AC3E}">
        <p14:creationId xmlns:p14="http://schemas.microsoft.com/office/powerpoint/2010/main" val="2939402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Symbol" panose="05050102010706020507" pitchFamily="18" charset="2"/>
              </a:rPr>
              <a:t>ODK</a:t>
            </a:r>
            <a:r>
              <a:rPr lang="en-US" b="1" dirty="0"/>
              <a:t> Initiation Ceremony </a:t>
            </a:r>
            <a:br>
              <a:rPr lang="en-US" b="1" dirty="0"/>
            </a:br>
            <a:r>
              <a:rPr lang="en-US" b="1" dirty="0"/>
              <a:t>In-Person Supply List</a:t>
            </a:r>
            <a:endParaRPr lang="en-US" dirty="0"/>
          </a:p>
        </p:txBody>
      </p:sp>
      <p:sp>
        <p:nvSpPr>
          <p:cNvPr id="3" name="Content Placeholder 2"/>
          <p:cNvSpPr>
            <a:spLocks noGrp="1"/>
          </p:cNvSpPr>
          <p:nvPr>
            <p:ph idx="1"/>
          </p:nvPr>
        </p:nvSpPr>
        <p:spPr>
          <a:xfrm>
            <a:off x="838200" y="2005014"/>
            <a:ext cx="10515600" cy="4351338"/>
          </a:xfrm>
        </p:spPr>
        <p:txBody>
          <a:bodyPr numCol="2">
            <a:normAutofit fontScale="62500" lnSpcReduction="20000"/>
          </a:bodyPr>
          <a:lstStyle/>
          <a:p>
            <a:pPr marL="0" indent="0">
              <a:buNone/>
            </a:pPr>
            <a:r>
              <a:rPr lang="en-US" b="1" dirty="0"/>
              <a:t>Head Table Area:</a:t>
            </a:r>
          </a:p>
          <a:p>
            <a:pPr lvl="0"/>
            <a:r>
              <a:rPr lang="en-US" dirty="0">
                <a:latin typeface="Symbol" panose="05050102010706020507" pitchFamily="18" charset="2"/>
              </a:rPr>
              <a:t>ODK</a:t>
            </a:r>
            <a:r>
              <a:rPr lang="en-US" dirty="0"/>
              <a:t> Banner or podium cloth</a:t>
            </a:r>
          </a:p>
          <a:p>
            <a:pPr lvl="0"/>
            <a:r>
              <a:rPr lang="en-US" dirty="0"/>
              <a:t>Stoles for officers and advisors </a:t>
            </a:r>
          </a:p>
          <a:p>
            <a:pPr lvl="0"/>
            <a:r>
              <a:rPr lang="en-US" dirty="0"/>
              <a:t>Safety pins</a:t>
            </a:r>
          </a:p>
          <a:p>
            <a:pPr lvl="0"/>
            <a:r>
              <a:rPr lang="en-US" dirty="0"/>
              <a:t>5 candles with lighter or battery candles with extra batteries</a:t>
            </a:r>
          </a:p>
          <a:p>
            <a:pPr lvl="0"/>
            <a:r>
              <a:rPr lang="en-US" dirty="0"/>
              <a:t>Official Record Book and pens</a:t>
            </a:r>
          </a:p>
          <a:p>
            <a:pPr lvl="0"/>
            <a:r>
              <a:rPr lang="en-US" dirty="0">
                <a:latin typeface="Symbol" panose="05050102010706020507" pitchFamily="18" charset="2"/>
              </a:rPr>
              <a:t>ODK</a:t>
            </a:r>
            <a:r>
              <a:rPr lang="en-US" dirty="0"/>
              <a:t> Bronze Key</a:t>
            </a:r>
          </a:p>
          <a:p>
            <a:pPr lvl="0"/>
            <a:r>
              <a:rPr lang="en-US" dirty="0"/>
              <a:t>White table cloths</a:t>
            </a:r>
          </a:p>
          <a:p>
            <a:pPr lvl="0"/>
            <a:r>
              <a:rPr lang="en-US" dirty="0"/>
              <a:t>Certificates and pins</a:t>
            </a:r>
          </a:p>
          <a:p>
            <a:pPr lvl="0"/>
            <a:r>
              <a:rPr lang="en-US" dirty="0"/>
              <a:t>Flowers</a:t>
            </a:r>
          </a:p>
          <a:p>
            <a:pPr marL="0" indent="0">
              <a:buNone/>
            </a:pPr>
            <a:br>
              <a:rPr lang="en-US" dirty="0"/>
            </a:br>
            <a:r>
              <a:rPr lang="en-US" b="1" dirty="0"/>
              <a:t>Seating Area:</a:t>
            </a:r>
          </a:p>
          <a:p>
            <a:pPr lvl="0"/>
            <a:r>
              <a:rPr lang="en-US" dirty="0"/>
              <a:t>Name tags for seats</a:t>
            </a:r>
          </a:p>
          <a:p>
            <a:pPr lvl="0"/>
            <a:r>
              <a:rPr lang="en-US" dirty="0"/>
              <a:t>Programs</a:t>
            </a:r>
          </a:p>
          <a:p>
            <a:pPr lvl="0"/>
            <a:r>
              <a:rPr lang="en-US" dirty="0"/>
              <a:t>Cord or ribbon to rope off seating for </a:t>
            </a:r>
            <a:r>
              <a:rPr lang="en-US" dirty="0">
                <a:latin typeface="Symbol" panose="05050102010706020507" pitchFamily="18" charset="2"/>
              </a:rPr>
              <a:t>ODK</a:t>
            </a:r>
            <a:r>
              <a:rPr lang="en-US" dirty="0"/>
              <a:t> officers and initiates.</a:t>
            </a:r>
          </a:p>
          <a:p>
            <a:pPr lvl="0"/>
            <a:endParaRPr lang="en-US" dirty="0"/>
          </a:p>
          <a:p>
            <a:pPr marL="0" indent="0">
              <a:buNone/>
            </a:pPr>
            <a:r>
              <a:rPr lang="en-US" b="1" dirty="0"/>
              <a:t>Food tables:</a:t>
            </a:r>
          </a:p>
          <a:p>
            <a:pPr lvl="0"/>
            <a:r>
              <a:rPr lang="en-US" dirty="0"/>
              <a:t>Tablecloths</a:t>
            </a:r>
          </a:p>
          <a:p>
            <a:pPr lvl="0"/>
            <a:r>
              <a:rPr lang="en-US" dirty="0"/>
              <a:t>Decorations</a:t>
            </a:r>
          </a:p>
          <a:p>
            <a:pPr lvl="0"/>
            <a:r>
              <a:rPr lang="en-US" dirty="0"/>
              <a:t>Punch bowls</a:t>
            </a:r>
          </a:p>
          <a:p>
            <a:pPr lvl="0"/>
            <a:r>
              <a:rPr lang="en-US" dirty="0"/>
              <a:t>Food</a:t>
            </a:r>
          </a:p>
          <a:p>
            <a:pPr lvl="0"/>
            <a:r>
              <a:rPr lang="en-US" dirty="0"/>
              <a:t>Plates, cups, napkins and utensils (don’t forget serving utensils)</a:t>
            </a:r>
          </a:p>
          <a:p>
            <a:pPr lvl="0"/>
            <a:r>
              <a:rPr lang="en-US" dirty="0"/>
              <a:t>Ice bucket to refill punch bowls</a:t>
            </a:r>
          </a:p>
          <a:p>
            <a:pPr lvl="0"/>
            <a:r>
              <a:rPr lang="en-US" dirty="0"/>
              <a:t>Quart and gallon sized Ziploc bags for leftover food</a:t>
            </a:r>
          </a:p>
        </p:txBody>
      </p:sp>
      <p:sp>
        <p:nvSpPr>
          <p:cNvPr id="5" name="Date Placeholder 4"/>
          <p:cNvSpPr>
            <a:spLocks noGrp="1"/>
          </p:cNvSpPr>
          <p:nvPr>
            <p:ph type="dt" sz="half" idx="10"/>
          </p:nvPr>
        </p:nvSpPr>
        <p:spPr/>
        <p:txBody>
          <a:bodyPr/>
          <a:lstStyle/>
          <a:p>
            <a:r>
              <a:rPr lang="en-US"/>
              <a:t>08/29/2023</a:t>
            </a:r>
            <a:endParaRPr lang="en-US" dirty="0"/>
          </a:p>
        </p:txBody>
      </p:sp>
      <p:sp>
        <p:nvSpPr>
          <p:cNvPr id="6" name="Footer Placeholder 5"/>
          <p:cNvSpPr>
            <a:spLocks noGrp="1"/>
          </p:cNvSpPr>
          <p:nvPr>
            <p:ph type="ftr" sz="quarter" idx="11"/>
          </p:nvPr>
        </p:nvSpPr>
        <p:spPr/>
        <p:txBody>
          <a:bodyPr/>
          <a:lstStyle/>
          <a:p>
            <a:r>
              <a:rPr lang="en-US"/>
              <a:t>© O∆K 2023</a:t>
            </a:r>
            <a:endParaRPr lang="en-US" dirty="0"/>
          </a:p>
        </p:txBody>
      </p:sp>
      <p:sp>
        <p:nvSpPr>
          <p:cNvPr id="7" name="Slide Number Placeholder 6"/>
          <p:cNvSpPr>
            <a:spLocks noGrp="1"/>
          </p:cNvSpPr>
          <p:nvPr>
            <p:ph type="sldNum" sz="quarter" idx="12"/>
          </p:nvPr>
        </p:nvSpPr>
        <p:spPr/>
        <p:txBody>
          <a:bodyPr/>
          <a:lstStyle/>
          <a:p>
            <a:fld id="{03F228A2-43F8-4556-B8EE-47F59F7CC8ED}" type="slidenum">
              <a:rPr lang="en-US" smtClean="0"/>
              <a:pPr/>
              <a:t>36</a:t>
            </a:fld>
            <a:endParaRPr lang="en-US" dirty="0"/>
          </a:p>
        </p:txBody>
      </p:sp>
    </p:spTree>
    <p:extLst>
      <p:ext uri="{BB962C8B-B14F-4D97-AF65-F5344CB8AC3E}">
        <p14:creationId xmlns:p14="http://schemas.microsoft.com/office/powerpoint/2010/main" val="327714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Symbol" panose="05050102010706020507" pitchFamily="18" charset="2"/>
              </a:rPr>
              <a:t>ODK</a:t>
            </a:r>
            <a:r>
              <a:rPr lang="en-US" b="1" dirty="0"/>
              <a:t> </a:t>
            </a:r>
            <a:r>
              <a:rPr lang="en-US" b="1" dirty="0">
                <a:latin typeface="Goudy Old Style" panose="02020502050305020303" pitchFamily="18" charset="0"/>
              </a:rPr>
              <a:t>Initiation Ceremony </a:t>
            </a:r>
            <a:br>
              <a:rPr lang="en-US" b="1" dirty="0">
                <a:latin typeface="Goudy Old Style" panose="02020502050305020303" pitchFamily="18" charset="0"/>
              </a:rPr>
            </a:br>
            <a:r>
              <a:rPr lang="en-US" b="1" dirty="0">
                <a:latin typeface="Goudy Old Style" panose="02020502050305020303" pitchFamily="18" charset="0"/>
              </a:rPr>
              <a:t>Virtual Supply List</a:t>
            </a:r>
            <a:endParaRPr lang="en-US" dirty="0">
              <a:latin typeface="Goudy Old Style" panose="02020502050305020303" pitchFamily="18" charset="0"/>
            </a:endParaRPr>
          </a:p>
        </p:txBody>
      </p:sp>
      <p:sp>
        <p:nvSpPr>
          <p:cNvPr id="3" name="Content Placeholder 2"/>
          <p:cNvSpPr>
            <a:spLocks noGrp="1"/>
          </p:cNvSpPr>
          <p:nvPr>
            <p:ph sz="half" idx="1"/>
          </p:nvPr>
        </p:nvSpPr>
        <p:spPr/>
        <p:txBody>
          <a:bodyPr numCol="1">
            <a:normAutofit/>
          </a:bodyPr>
          <a:lstStyle/>
          <a:p>
            <a:pPr marL="0" indent="0">
              <a:buNone/>
            </a:pPr>
            <a:r>
              <a:rPr lang="en-US" sz="2000" b="1" dirty="0">
                <a:latin typeface="Goudy Old Style" panose="02020502050305020303" pitchFamily="18" charset="0"/>
              </a:rPr>
              <a:t>Head Table Area for Video:</a:t>
            </a:r>
          </a:p>
          <a:p>
            <a:pPr lvl="0"/>
            <a:r>
              <a:rPr lang="en-US" sz="2000" dirty="0">
                <a:latin typeface="Symbol" panose="05050102010706020507" pitchFamily="18" charset="2"/>
              </a:rPr>
              <a:t>ODK</a:t>
            </a:r>
            <a:r>
              <a:rPr lang="en-US" sz="2000" dirty="0">
                <a:latin typeface="Goudy Old Style" panose="02020502050305020303" pitchFamily="18" charset="0"/>
              </a:rPr>
              <a:t> Banner or podium cloth</a:t>
            </a:r>
          </a:p>
          <a:p>
            <a:pPr lvl="0"/>
            <a:r>
              <a:rPr lang="en-US" sz="2000" dirty="0">
                <a:latin typeface="Goudy Old Style" panose="02020502050305020303" pitchFamily="18" charset="0"/>
              </a:rPr>
              <a:t>Stoles for officers and advisors </a:t>
            </a:r>
          </a:p>
          <a:p>
            <a:pPr lvl="0"/>
            <a:r>
              <a:rPr lang="en-US" sz="2000" dirty="0">
                <a:latin typeface="Goudy Old Style" panose="02020502050305020303" pitchFamily="18" charset="0"/>
              </a:rPr>
              <a:t>5 candles with lighter or battery candles with extra batteries</a:t>
            </a:r>
          </a:p>
          <a:p>
            <a:pPr lvl="0"/>
            <a:r>
              <a:rPr lang="en-US" sz="2000" dirty="0">
                <a:latin typeface="Goudy Old Style" panose="02020502050305020303" pitchFamily="18" charset="0"/>
              </a:rPr>
              <a:t>Official Record Book</a:t>
            </a:r>
          </a:p>
          <a:p>
            <a:pPr lvl="0"/>
            <a:r>
              <a:rPr lang="en-US" sz="2000" dirty="0">
                <a:latin typeface="Symbol" panose="05050102010706020507" pitchFamily="18" charset="2"/>
              </a:rPr>
              <a:t>ODK</a:t>
            </a:r>
            <a:r>
              <a:rPr lang="en-US" sz="2000" dirty="0">
                <a:latin typeface="Goudy Old Style" panose="02020502050305020303" pitchFamily="18" charset="0"/>
              </a:rPr>
              <a:t> Bronze Key</a:t>
            </a:r>
          </a:p>
          <a:p>
            <a:pPr lvl="0"/>
            <a:r>
              <a:rPr lang="en-US" sz="2000" dirty="0">
                <a:latin typeface="Goudy Old Style" panose="02020502050305020303" pitchFamily="18" charset="0"/>
              </a:rPr>
              <a:t>White table cloths</a:t>
            </a:r>
          </a:p>
          <a:p>
            <a:pPr lvl="0"/>
            <a:r>
              <a:rPr lang="en-US" sz="2000" dirty="0">
                <a:latin typeface="Goudy Old Style" panose="02020502050305020303" pitchFamily="18" charset="0"/>
              </a:rPr>
              <a:t>Sample Certificates and Pins</a:t>
            </a:r>
          </a:p>
          <a:p>
            <a:pPr lvl="0"/>
            <a:r>
              <a:rPr lang="en-US" sz="2000" dirty="0">
                <a:latin typeface="Goudy Old Style" panose="02020502050305020303" pitchFamily="18" charset="0"/>
              </a:rPr>
              <a:t>Flowers</a:t>
            </a:r>
          </a:p>
        </p:txBody>
      </p:sp>
      <p:sp>
        <p:nvSpPr>
          <p:cNvPr id="5" name="Content Placeholder 4"/>
          <p:cNvSpPr>
            <a:spLocks noGrp="1"/>
          </p:cNvSpPr>
          <p:nvPr>
            <p:ph sz="half" idx="2"/>
          </p:nvPr>
        </p:nvSpPr>
        <p:spPr/>
        <p:txBody>
          <a:bodyPr>
            <a:normAutofit/>
          </a:bodyPr>
          <a:lstStyle/>
          <a:p>
            <a:pPr marL="0" indent="0">
              <a:buNone/>
            </a:pPr>
            <a:r>
              <a:rPr lang="en-US" sz="2000" b="1" dirty="0"/>
              <a:t>Software and Graphics:</a:t>
            </a:r>
          </a:p>
          <a:p>
            <a:pPr lvl="0"/>
            <a:r>
              <a:rPr lang="en-US" sz="2000" dirty="0"/>
              <a:t>Zoom, WebEx, or other web conference program</a:t>
            </a:r>
          </a:p>
          <a:p>
            <a:pPr lvl="0"/>
            <a:r>
              <a:rPr lang="en-US" sz="2000" dirty="0">
                <a:latin typeface="Symbol" panose="05050102010706020507" pitchFamily="18" charset="2"/>
              </a:rPr>
              <a:t>ODK</a:t>
            </a:r>
            <a:r>
              <a:rPr lang="en-US" sz="2000" dirty="0"/>
              <a:t> Head Table Image</a:t>
            </a:r>
          </a:p>
          <a:p>
            <a:pPr lvl="0"/>
            <a:r>
              <a:rPr lang="en-US" sz="2000" dirty="0">
                <a:latin typeface="Symbol" panose="05050102010706020507" pitchFamily="18" charset="2"/>
              </a:rPr>
              <a:t>ODK</a:t>
            </a:r>
            <a:r>
              <a:rPr lang="en-US" sz="2000" dirty="0"/>
              <a:t> Initiation Power Point (from odk.org) </a:t>
            </a:r>
          </a:p>
          <a:p>
            <a:pPr lvl="0"/>
            <a:r>
              <a:rPr lang="en-US" sz="2000" dirty="0"/>
              <a:t>Background music</a:t>
            </a:r>
          </a:p>
        </p:txBody>
      </p:sp>
      <p:sp>
        <p:nvSpPr>
          <p:cNvPr id="6" name="Date Placeholder 5"/>
          <p:cNvSpPr>
            <a:spLocks noGrp="1"/>
          </p:cNvSpPr>
          <p:nvPr>
            <p:ph type="dt" sz="half" idx="10"/>
          </p:nvPr>
        </p:nvSpPr>
        <p:spPr/>
        <p:txBody>
          <a:bodyPr/>
          <a:lstStyle/>
          <a:p>
            <a:r>
              <a:rPr lang="en-US"/>
              <a:t>08/29/2023</a:t>
            </a:r>
            <a:endParaRPr lang="en-US" dirty="0"/>
          </a:p>
        </p:txBody>
      </p:sp>
      <p:sp>
        <p:nvSpPr>
          <p:cNvPr id="7" name="Footer Placeholder 6"/>
          <p:cNvSpPr>
            <a:spLocks noGrp="1"/>
          </p:cNvSpPr>
          <p:nvPr>
            <p:ph type="ftr" sz="quarter" idx="11"/>
          </p:nvPr>
        </p:nvSpPr>
        <p:spPr/>
        <p:txBody>
          <a:bodyPr/>
          <a:lstStyle/>
          <a:p>
            <a:r>
              <a:rPr lang="en-US"/>
              <a:t>© O∆K 2023</a:t>
            </a:r>
            <a:endParaRPr lang="en-US" dirty="0"/>
          </a:p>
        </p:txBody>
      </p:sp>
      <p:sp>
        <p:nvSpPr>
          <p:cNvPr id="8" name="Slide Number Placeholder 7"/>
          <p:cNvSpPr>
            <a:spLocks noGrp="1"/>
          </p:cNvSpPr>
          <p:nvPr>
            <p:ph type="sldNum" sz="quarter" idx="12"/>
          </p:nvPr>
        </p:nvSpPr>
        <p:spPr/>
        <p:txBody>
          <a:bodyPr/>
          <a:lstStyle/>
          <a:p>
            <a:fld id="{03F228A2-43F8-4556-B8EE-47F59F7CC8ED}" type="slidenum">
              <a:rPr lang="en-US" smtClean="0"/>
              <a:t>37</a:t>
            </a:fld>
            <a:endParaRPr lang="en-US" dirty="0"/>
          </a:p>
        </p:txBody>
      </p:sp>
    </p:spTree>
    <p:extLst>
      <p:ext uri="{BB962C8B-B14F-4D97-AF65-F5344CB8AC3E}">
        <p14:creationId xmlns:p14="http://schemas.microsoft.com/office/powerpoint/2010/main" val="2296169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Last Word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0436" y="583474"/>
            <a:ext cx="4426362" cy="5419158"/>
          </a:xfrm>
          <a:prstGeom prst="rect">
            <a:avLst/>
          </a:prstGeom>
          <a:effectLst>
            <a:innerShdw blurRad="63500" dist="254000" dir="2700000">
              <a:schemeClr val="accent1">
                <a:lumMod val="60000"/>
                <a:lumOff val="40000"/>
                <a:alpha val="50000"/>
              </a:schemeClr>
            </a:innerShdw>
          </a:effectLst>
        </p:spPr>
      </p:pic>
      <p:sp>
        <p:nvSpPr>
          <p:cNvPr id="5" name="Date Placeholder 4"/>
          <p:cNvSpPr>
            <a:spLocks noGrp="1"/>
          </p:cNvSpPr>
          <p:nvPr>
            <p:ph type="dt" sz="half" idx="10"/>
          </p:nvPr>
        </p:nvSpPr>
        <p:spPr/>
        <p:txBody>
          <a:bodyPr/>
          <a:lstStyle/>
          <a:p>
            <a:r>
              <a:rPr lang="en-US"/>
              <a:t>08/29/2023</a:t>
            </a:r>
            <a:endParaRPr lang="en-US" dirty="0"/>
          </a:p>
        </p:txBody>
      </p:sp>
      <p:sp>
        <p:nvSpPr>
          <p:cNvPr id="7" name="Footer Placeholder 6"/>
          <p:cNvSpPr>
            <a:spLocks noGrp="1"/>
          </p:cNvSpPr>
          <p:nvPr>
            <p:ph type="ftr" sz="quarter" idx="11"/>
          </p:nvPr>
        </p:nvSpPr>
        <p:spPr/>
        <p:txBody>
          <a:bodyPr/>
          <a:lstStyle/>
          <a:p>
            <a:r>
              <a:rPr lang="en-US"/>
              <a:t>© O∆K 2023</a:t>
            </a:r>
            <a:endParaRPr lang="en-US" dirty="0"/>
          </a:p>
        </p:txBody>
      </p:sp>
      <p:sp>
        <p:nvSpPr>
          <p:cNvPr id="8" name="Slide Number Placeholder 7"/>
          <p:cNvSpPr>
            <a:spLocks noGrp="1"/>
          </p:cNvSpPr>
          <p:nvPr>
            <p:ph type="sldNum" sz="quarter" idx="12"/>
          </p:nvPr>
        </p:nvSpPr>
        <p:spPr/>
        <p:txBody>
          <a:bodyPr/>
          <a:lstStyle/>
          <a:p>
            <a:fld id="{03F228A2-43F8-4556-B8EE-47F59F7CC8ED}" type="slidenum">
              <a:rPr lang="en-US" smtClean="0"/>
              <a:t>38</a:t>
            </a:fld>
            <a:endParaRPr lang="en-US" dirty="0"/>
          </a:p>
        </p:txBody>
      </p:sp>
    </p:spTree>
    <p:extLst>
      <p:ext uri="{BB962C8B-B14F-4D97-AF65-F5344CB8AC3E}">
        <p14:creationId xmlns:p14="http://schemas.microsoft.com/office/powerpoint/2010/main" val="4040524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Officer Selection</a:t>
            </a:r>
          </a:p>
        </p:txBody>
      </p:sp>
      <p:sp>
        <p:nvSpPr>
          <p:cNvPr id="3" name="Content Placeholder 2"/>
          <p:cNvSpPr>
            <a:spLocks noGrp="1"/>
          </p:cNvSpPr>
          <p:nvPr>
            <p:ph idx="1"/>
          </p:nvPr>
        </p:nvSpPr>
        <p:spPr>
          <a:xfrm>
            <a:off x="838200" y="1921406"/>
            <a:ext cx="10806404" cy="4617508"/>
          </a:xfrm>
        </p:spPr>
        <p:txBody>
          <a:bodyPr>
            <a:normAutofit fontScale="92500" lnSpcReduction="10000"/>
          </a:bodyPr>
          <a:lstStyle/>
          <a:p>
            <a:pPr>
              <a:lnSpc>
                <a:spcPct val="110000"/>
              </a:lnSpc>
              <a:spcBef>
                <a:spcPts val="0"/>
              </a:spcBef>
            </a:pPr>
            <a:r>
              <a:rPr lang="en-US" dirty="0"/>
              <a:t>Student officers and new advisors should be installed during an initiation ceremony as part of the public acknowledgement of the transition of leadership.</a:t>
            </a:r>
          </a:p>
          <a:p>
            <a:pPr>
              <a:lnSpc>
                <a:spcPct val="110000"/>
              </a:lnSpc>
              <a:spcBef>
                <a:spcPts val="0"/>
              </a:spcBef>
            </a:pPr>
            <a:r>
              <a:rPr lang="en-US" dirty="0"/>
              <a:t>The election/selection of officers should be outlined in the circle bylaws and should be strictly followed.</a:t>
            </a:r>
          </a:p>
          <a:p>
            <a:pPr>
              <a:lnSpc>
                <a:spcPct val="110000"/>
              </a:lnSpc>
              <a:spcBef>
                <a:spcPts val="0"/>
              </a:spcBef>
            </a:pPr>
            <a:r>
              <a:rPr lang="en-US" dirty="0"/>
              <a:t>The current circle officers should manage the initiation/installation of the new officers with a specific transition date set prior to installation.</a:t>
            </a:r>
          </a:p>
          <a:p>
            <a:pPr>
              <a:lnSpc>
                <a:spcPct val="110000"/>
              </a:lnSpc>
              <a:spcBef>
                <a:spcPts val="0"/>
              </a:spcBef>
            </a:pPr>
            <a:r>
              <a:rPr lang="en-US" dirty="0"/>
              <a:t>Complete and submit the Student Officer Update Form as soon as the new officers are installed. Ensure that all financial, institutional, and circle documents and forms are complete before the previous officers step down from their positions.</a:t>
            </a:r>
          </a:p>
          <a:p>
            <a:pPr>
              <a:lnSpc>
                <a:spcPct val="110000"/>
              </a:lnSpc>
              <a:spcBef>
                <a:spcPts val="0"/>
              </a:spcBef>
            </a:pPr>
            <a:r>
              <a:rPr lang="en-US" dirty="0"/>
              <a:t>Recognize the outgoing officers for their service at the ceremony.</a:t>
            </a:r>
          </a:p>
        </p:txBody>
      </p:sp>
      <p:sp>
        <p:nvSpPr>
          <p:cNvPr id="5" name="Date Placeholder 4"/>
          <p:cNvSpPr>
            <a:spLocks noGrp="1"/>
          </p:cNvSpPr>
          <p:nvPr>
            <p:ph type="dt" sz="half" idx="10"/>
          </p:nvPr>
        </p:nvSpPr>
        <p:spPr/>
        <p:txBody>
          <a:bodyPr/>
          <a:lstStyle/>
          <a:p>
            <a:r>
              <a:rPr lang="en-US"/>
              <a:t>08/29/2023</a:t>
            </a:r>
            <a:endParaRPr lang="en-US" dirty="0"/>
          </a:p>
        </p:txBody>
      </p:sp>
      <p:sp>
        <p:nvSpPr>
          <p:cNvPr id="6" name="Footer Placeholder 5"/>
          <p:cNvSpPr>
            <a:spLocks noGrp="1"/>
          </p:cNvSpPr>
          <p:nvPr>
            <p:ph type="ftr" sz="quarter" idx="11"/>
          </p:nvPr>
        </p:nvSpPr>
        <p:spPr/>
        <p:txBody>
          <a:bodyPr/>
          <a:lstStyle/>
          <a:p>
            <a:r>
              <a:rPr lang="en-US"/>
              <a:t>© O∆K 2023</a:t>
            </a:r>
            <a:endParaRPr lang="en-US" dirty="0"/>
          </a:p>
        </p:txBody>
      </p:sp>
      <p:sp>
        <p:nvSpPr>
          <p:cNvPr id="7" name="Slide Number Placeholder 6"/>
          <p:cNvSpPr>
            <a:spLocks noGrp="1"/>
          </p:cNvSpPr>
          <p:nvPr>
            <p:ph type="sldNum" sz="quarter" idx="12"/>
          </p:nvPr>
        </p:nvSpPr>
        <p:spPr/>
        <p:txBody>
          <a:bodyPr/>
          <a:lstStyle/>
          <a:p>
            <a:fld id="{03F228A2-43F8-4556-B8EE-47F59F7CC8ED}" type="slidenum">
              <a:rPr lang="en-US" smtClean="0"/>
              <a:pPr/>
              <a:t>39</a:t>
            </a:fld>
            <a:endParaRPr lang="en-US" dirty="0"/>
          </a:p>
        </p:txBody>
      </p:sp>
    </p:spTree>
    <p:extLst>
      <p:ext uri="{BB962C8B-B14F-4D97-AF65-F5344CB8AC3E}">
        <p14:creationId xmlns:p14="http://schemas.microsoft.com/office/powerpoint/2010/main" val="1213186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Membership </a:t>
            </a:r>
            <a:br>
              <a:rPr lang="en-US" b="1" dirty="0"/>
            </a:br>
            <a:r>
              <a:rPr lang="en-US" b="1" dirty="0"/>
              <a:t>Recruitment</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3384" y="1361208"/>
            <a:ext cx="4924403" cy="4561609"/>
          </a:xfrm>
          <a:prstGeom prst="rect">
            <a:avLst/>
          </a:prstGeom>
          <a:effectLst>
            <a:innerShdw blurRad="63500" dist="203200" dir="2700000">
              <a:srgbClr val="6DACDE">
                <a:alpha val="50000"/>
              </a:srgbClr>
            </a:innerShdw>
          </a:effectLst>
        </p:spPr>
      </p:pic>
      <p:sp>
        <p:nvSpPr>
          <p:cNvPr id="5" name="Date Placeholder 4"/>
          <p:cNvSpPr>
            <a:spLocks noGrp="1"/>
          </p:cNvSpPr>
          <p:nvPr>
            <p:ph type="dt" sz="half" idx="10"/>
          </p:nvPr>
        </p:nvSpPr>
        <p:spPr/>
        <p:txBody>
          <a:bodyPr/>
          <a:lstStyle/>
          <a:p>
            <a:r>
              <a:rPr lang="en-US"/>
              <a:t>08/29/2023</a:t>
            </a:r>
            <a:endParaRPr lang="en-US" dirty="0"/>
          </a:p>
        </p:txBody>
      </p:sp>
      <p:sp>
        <p:nvSpPr>
          <p:cNvPr id="6" name="Footer Placeholder 5"/>
          <p:cNvSpPr>
            <a:spLocks noGrp="1"/>
          </p:cNvSpPr>
          <p:nvPr>
            <p:ph type="ftr" sz="quarter" idx="11"/>
          </p:nvPr>
        </p:nvSpPr>
        <p:spPr/>
        <p:txBody>
          <a:bodyPr/>
          <a:lstStyle/>
          <a:p>
            <a:r>
              <a:rPr lang="en-US"/>
              <a:t>© O∆K 2023</a:t>
            </a:r>
            <a:endParaRPr lang="en-US" dirty="0"/>
          </a:p>
        </p:txBody>
      </p:sp>
      <p:sp>
        <p:nvSpPr>
          <p:cNvPr id="7" name="Slide Number Placeholder 6"/>
          <p:cNvSpPr>
            <a:spLocks noGrp="1"/>
          </p:cNvSpPr>
          <p:nvPr>
            <p:ph type="sldNum" sz="quarter" idx="12"/>
          </p:nvPr>
        </p:nvSpPr>
        <p:spPr/>
        <p:txBody>
          <a:bodyPr/>
          <a:lstStyle/>
          <a:p>
            <a:fld id="{03F228A2-43F8-4556-B8EE-47F59F7CC8ED}" type="slidenum">
              <a:rPr lang="en-US" smtClean="0"/>
              <a:t>4</a:t>
            </a:fld>
            <a:endParaRPr lang="en-US" dirty="0"/>
          </a:p>
        </p:txBody>
      </p:sp>
    </p:spTree>
    <p:extLst>
      <p:ext uri="{BB962C8B-B14F-4D97-AF65-F5344CB8AC3E}">
        <p14:creationId xmlns:p14="http://schemas.microsoft.com/office/powerpoint/2010/main" val="23765540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838200" y="1921406"/>
            <a:ext cx="10515600" cy="4617508"/>
          </a:xfrm>
        </p:spPr>
        <p:txBody>
          <a:bodyPr/>
          <a:lstStyle/>
          <a:p>
            <a:pPr marL="0" indent="0">
              <a:buNone/>
            </a:pPr>
            <a:r>
              <a:rPr lang="en-US" dirty="0"/>
              <a:t>Membership recruitment is critical for the circle, the national organization, and the individual member. When </a:t>
            </a:r>
            <a:r>
              <a:rPr lang="en-US" dirty="0">
                <a:latin typeface="Symbol" panose="05050102010706020507" pitchFamily="18" charset="2"/>
              </a:rPr>
              <a:t>ODK</a:t>
            </a:r>
            <a:r>
              <a:rPr lang="en-US" dirty="0"/>
              <a:t> recruits the best and provides them with purpose and meaning on campus, those members improve the quality of their relationship with </a:t>
            </a:r>
            <a:r>
              <a:rPr lang="en-US" dirty="0">
                <a:latin typeface="Symbol" panose="05050102010706020507" pitchFamily="18" charset="2"/>
              </a:rPr>
              <a:t>ODK</a:t>
            </a:r>
            <a:r>
              <a:rPr lang="en-US" dirty="0"/>
              <a:t> in the future.  </a:t>
            </a:r>
          </a:p>
          <a:p>
            <a:pPr marL="0" indent="0">
              <a:buNone/>
            </a:pPr>
            <a:r>
              <a:rPr lang="en-US" dirty="0"/>
              <a:t>Remember, you are not just recruiting for the circle or campus.  You are identifying members who will lead our national organization in the future.  Your recruitment efforts may lead to a future Board of Trustees chair, President and CEO, or major gift donor who supports scholarships.</a:t>
            </a:r>
          </a:p>
          <a:p>
            <a:pPr marL="0" indent="0">
              <a:buNone/>
            </a:pPr>
            <a:endParaRPr lang="en-US" dirty="0"/>
          </a:p>
        </p:txBody>
      </p:sp>
      <p:sp>
        <p:nvSpPr>
          <p:cNvPr id="5" name="Date Placeholder 4"/>
          <p:cNvSpPr>
            <a:spLocks noGrp="1"/>
          </p:cNvSpPr>
          <p:nvPr>
            <p:ph type="dt" sz="half" idx="10"/>
          </p:nvPr>
        </p:nvSpPr>
        <p:spPr/>
        <p:txBody>
          <a:bodyPr/>
          <a:lstStyle/>
          <a:p>
            <a:r>
              <a:rPr lang="en-US"/>
              <a:t>08/29/2023</a:t>
            </a:r>
            <a:endParaRPr lang="en-US" dirty="0"/>
          </a:p>
        </p:txBody>
      </p:sp>
      <p:sp>
        <p:nvSpPr>
          <p:cNvPr id="6" name="Footer Placeholder 5"/>
          <p:cNvSpPr>
            <a:spLocks noGrp="1"/>
          </p:cNvSpPr>
          <p:nvPr>
            <p:ph type="ftr" sz="quarter" idx="11"/>
          </p:nvPr>
        </p:nvSpPr>
        <p:spPr/>
        <p:txBody>
          <a:bodyPr/>
          <a:lstStyle/>
          <a:p>
            <a:r>
              <a:rPr lang="en-US"/>
              <a:t>© O∆K 2023</a:t>
            </a:r>
            <a:endParaRPr lang="en-US" dirty="0"/>
          </a:p>
        </p:txBody>
      </p:sp>
      <p:sp>
        <p:nvSpPr>
          <p:cNvPr id="7" name="Slide Number Placeholder 6"/>
          <p:cNvSpPr>
            <a:spLocks noGrp="1"/>
          </p:cNvSpPr>
          <p:nvPr>
            <p:ph type="sldNum" sz="quarter" idx="12"/>
          </p:nvPr>
        </p:nvSpPr>
        <p:spPr/>
        <p:txBody>
          <a:bodyPr/>
          <a:lstStyle/>
          <a:p>
            <a:fld id="{03F228A2-43F8-4556-B8EE-47F59F7CC8ED}" type="slidenum">
              <a:rPr lang="en-US" smtClean="0"/>
              <a:pPr/>
              <a:t>40</a:t>
            </a:fld>
            <a:endParaRPr lang="en-US" dirty="0"/>
          </a:p>
        </p:txBody>
      </p:sp>
    </p:spTree>
    <p:extLst>
      <p:ext uri="{BB962C8B-B14F-4D97-AF65-F5344CB8AC3E}">
        <p14:creationId xmlns:p14="http://schemas.microsoft.com/office/powerpoint/2010/main" val="144715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Headquarters Assistance</a:t>
            </a:r>
          </a:p>
        </p:txBody>
      </p:sp>
      <p:sp>
        <p:nvSpPr>
          <p:cNvPr id="3" name="Content Placeholder 2"/>
          <p:cNvSpPr>
            <a:spLocks noGrp="1"/>
          </p:cNvSpPr>
          <p:nvPr>
            <p:ph idx="1"/>
          </p:nvPr>
        </p:nvSpPr>
        <p:spPr>
          <a:xfrm>
            <a:off x="910936" y="2005014"/>
            <a:ext cx="10515600" cy="4351338"/>
          </a:xfrm>
        </p:spPr>
        <p:txBody>
          <a:bodyPr/>
          <a:lstStyle/>
          <a:p>
            <a:r>
              <a:rPr lang="en-US" dirty="0"/>
              <a:t>We are always ready to assist you with your ceremony plans.</a:t>
            </a:r>
          </a:p>
          <a:p>
            <a:pPr lvl="1"/>
            <a:r>
              <a:rPr lang="en-US" dirty="0"/>
              <a:t>Email: </a:t>
            </a:r>
            <a:r>
              <a:rPr lang="en-US" dirty="0">
                <a:hlinkClick r:id="rId2"/>
              </a:rPr>
              <a:t>odknhdq@odk.org</a:t>
            </a:r>
            <a:endParaRPr lang="en-US" dirty="0"/>
          </a:p>
          <a:p>
            <a:pPr lvl="1"/>
            <a:r>
              <a:rPr lang="en-US" dirty="0"/>
              <a:t>Phone: (540) 458-5336</a:t>
            </a:r>
          </a:p>
          <a:p>
            <a:pPr marL="0" indent="0">
              <a:buNone/>
            </a:pPr>
            <a:endParaRPr lang="en-US" sz="4000" b="1" i="1" dirty="0"/>
          </a:p>
          <a:p>
            <a:pPr marL="0" indent="0" algn="ctr">
              <a:buNone/>
            </a:pPr>
            <a:r>
              <a:rPr lang="en-US" sz="4000" b="1" dirty="0"/>
              <a:t>Best wishes on a successful a successful recruitment cycle and initiation ceremony!</a:t>
            </a:r>
          </a:p>
        </p:txBody>
      </p:sp>
      <p:sp>
        <p:nvSpPr>
          <p:cNvPr id="5" name="Date Placeholder 4"/>
          <p:cNvSpPr>
            <a:spLocks noGrp="1"/>
          </p:cNvSpPr>
          <p:nvPr>
            <p:ph type="dt" sz="half" idx="10"/>
          </p:nvPr>
        </p:nvSpPr>
        <p:spPr/>
        <p:txBody>
          <a:bodyPr/>
          <a:lstStyle/>
          <a:p>
            <a:r>
              <a:rPr lang="en-US"/>
              <a:t>08/29/2023</a:t>
            </a:r>
            <a:endParaRPr lang="en-US" dirty="0"/>
          </a:p>
        </p:txBody>
      </p:sp>
      <p:sp>
        <p:nvSpPr>
          <p:cNvPr id="6" name="Footer Placeholder 5"/>
          <p:cNvSpPr>
            <a:spLocks noGrp="1"/>
          </p:cNvSpPr>
          <p:nvPr>
            <p:ph type="ftr" sz="quarter" idx="11"/>
          </p:nvPr>
        </p:nvSpPr>
        <p:spPr/>
        <p:txBody>
          <a:bodyPr/>
          <a:lstStyle/>
          <a:p>
            <a:r>
              <a:rPr lang="en-US"/>
              <a:t>© O∆K 2023</a:t>
            </a:r>
            <a:endParaRPr lang="en-US" dirty="0"/>
          </a:p>
        </p:txBody>
      </p:sp>
      <p:sp>
        <p:nvSpPr>
          <p:cNvPr id="7" name="Slide Number Placeholder 6"/>
          <p:cNvSpPr>
            <a:spLocks noGrp="1"/>
          </p:cNvSpPr>
          <p:nvPr>
            <p:ph type="sldNum" sz="quarter" idx="12"/>
          </p:nvPr>
        </p:nvSpPr>
        <p:spPr/>
        <p:txBody>
          <a:bodyPr/>
          <a:lstStyle/>
          <a:p>
            <a:fld id="{03F228A2-43F8-4556-B8EE-47F59F7CC8ED}" type="slidenum">
              <a:rPr lang="en-US" smtClean="0"/>
              <a:pPr/>
              <a:t>41</a:t>
            </a:fld>
            <a:endParaRPr lang="en-US" dirty="0"/>
          </a:p>
        </p:txBody>
      </p:sp>
    </p:spTree>
    <p:extLst>
      <p:ext uri="{BB962C8B-B14F-4D97-AF65-F5344CB8AC3E}">
        <p14:creationId xmlns:p14="http://schemas.microsoft.com/office/powerpoint/2010/main" val="426785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Circle Membership Process</a:t>
            </a:r>
          </a:p>
        </p:txBody>
      </p:sp>
      <p:sp>
        <p:nvSpPr>
          <p:cNvPr id="3" name="Content Placeholder 2"/>
          <p:cNvSpPr>
            <a:spLocks noGrp="1"/>
          </p:cNvSpPr>
          <p:nvPr>
            <p:ph idx="1"/>
          </p:nvPr>
        </p:nvSpPr>
        <p:spPr>
          <a:xfrm>
            <a:off x="838200" y="2005014"/>
            <a:ext cx="10515600" cy="4351338"/>
          </a:xfrm>
        </p:spPr>
        <p:txBody>
          <a:bodyPr/>
          <a:lstStyle/>
          <a:p>
            <a:r>
              <a:rPr lang="en-US" dirty="0"/>
              <a:t>O∆K seeks to identify, celebrate, and engage collegiate and community leaders from different backgrounds, perspectives, and generations. </a:t>
            </a:r>
          </a:p>
          <a:p>
            <a:r>
              <a:rPr lang="en-US" dirty="0"/>
              <a:t>The circle’s goal should be to cast a wide net to recruit all campus and community leaders who emulate our </a:t>
            </a:r>
            <a:r>
              <a:rPr lang="en-US" dirty="0">
                <a:hlinkClick r:id="rId2"/>
              </a:rPr>
              <a:t>mission and values</a:t>
            </a:r>
            <a:r>
              <a:rPr lang="en-US" dirty="0"/>
              <a:t> and meet our membership criteria. This includes undergraduate students, graduate students, faculty, staff, alumni, and community leaders. </a:t>
            </a:r>
          </a:p>
          <a:p>
            <a:r>
              <a:rPr lang="en-US" dirty="0"/>
              <a:t>A circle should initiate individuals from each of the </a:t>
            </a:r>
            <a:r>
              <a:rPr lang="en-US" dirty="0">
                <a:hlinkClick r:id="rId2"/>
              </a:rPr>
              <a:t>five pillars of campus</a:t>
            </a:r>
            <a:r>
              <a:rPr lang="en-US" dirty="0"/>
              <a:t> life.</a:t>
            </a:r>
          </a:p>
        </p:txBody>
      </p:sp>
      <p:sp>
        <p:nvSpPr>
          <p:cNvPr id="5" name="Date Placeholder 4"/>
          <p:cNvSpPr>
            <a:spLocks noGrp="1"/>
          </p:cNvSpPr>
          <p:nvPr>
            <p:ph type="dt" sz="half" idx="10"/>
          </p:nvPr>
        </p:nvSpPr>
        <p:spPr/>
        <p:txBody>
          <a:bodyPr/>
          <a:lstStyle/>
          <a:p>
            <a:r>
              <a:rPr lang="en-US"/>
              <a:t>08/29/2023</a:t>
            </a:r>
            <a:endParaRPr lang="en-US" dirty="0"/>
          </a:p>
        </p:txBody>
      </p:sp>
      <p:sp>
        <p:nvSpPr>
          <p:cNvPr id="6" name="Footer Placeholder 5"/>
          <p:cNvSpPr>
            <a:spLocks noGrp="1"/>
          </p:cNvSpPr>
          <p:nvPr>
            <p:ph type="ftr" sz="quarter" idx="11"/>
          </p:nvPr>
        </p:nvSpPr>
        <p:spPr/>
        <p:txBody>
          <a:bodyPr/>
          <a:lstStyle/>
          <a:p>
            <a:r>
              <a:rPr lang="en-US"/>
              <a:t>© O∆K 2023</a:t>
            </a:r>
            <a:endParaRPr lang="en-US" dirty="0"/>
          </a:p>
        </p:txBody>
      </p:sp>
      <p:sp>
        <p:nvSpPr>
          <p:cNvPr id="7" name="Slide Number Placeholder 6"/>
          <p:cNvSpPr>
            <a:spLocks noGrp="1"/>
          </p:cNvSpPr>
          <p:nvPr>
            <p:ph type="sldNum" sz="quarter" idx="12"/>
          </p:nvPr>
        </p:nvSpPr>
        <p:spPr/>
        <p:txBody>
          <a:bodyPr/>
          <a:lstStyle/>
          <a:p>
            <a:fld id="{03F228A2-43F8-4556-B8EE-47F59F7CC8ED}" type="slidenum">
              <a:rPr lang="en-US" smtClean="0"/>
              <a:pPr/>
              <a:t>5</a:t>
            </a:fld>
            <a:endParaRPr lang="en-US" dirty="0"/>
          </a:p>
        </p:txBody>
      </p:sp>
    </p:spTree>
    <p:extLst>
      <p:ext uri="{BB962C8B-B14F-4D97-AF65-F5344CB8AC3E}">
        <p14:creationId xmlns:p14="http://schemas.microsoft.com/office/powerpoint/2010/main" val="3578396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Membership Cycle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905865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r>
              <a:rPr lang="en-US"/>
              <a:t>08/29/2023</a:t>
            </a:r>
            <a:endParaRPr lang="en-US" dirty="0"/>
          </a:p>
        </p:txBody>
      </p:sp>
      <p:sp>
        <p:nvSpPr>
          <p:cNvPr id="6" name="Footer Placeholder 5"/>
          <p:cNvSpPr>
            <a:spLocks noGrp="1"/>
          </p:cNvSpPr>
          <p:nvPr>
            <p:ph type="ftr" sz="quarter" idx="11"/>
          </p:nvPr>
        </p:nvSpPr>
        <p:spPr/>
        <p:txBody>
          <a:bodyPr/>
          <a:lstStyle/>
          <a:p>
            <a:r>
              <a:rPr lang="en-US"/>
              <a:t>© O∆K 2023</a:t>
            </a:r>
            <a:endParaRPr lang="en-US" dirty="0"/>
          </a:p>
        </p:txBody>
      </p:sp>
      <p:sp>
        <p:nvSpPr>
          <p:cNvPr id="7" name="Slide Number Placeholder 6"/>
          <p:cNvSpPr>
            <a:spLocks noGrp="1"/>
          </p:cNvSpPr>
          <p:nvPr>
            <p:ph type="sldNum" sz="quarter" idx="12"/>
          </p:nvPr>
        </p:nvSpPr>
        <p:spPr/>
        <p:txBody>
          <a:bodyPr/>
          <a:lstStyle/>
          <a:p>
            <a:fld id="{03F228A2-43F8-4556-B8EE-47F59F7CC8ED}" type="slidenum">
              <a:rPr lang="en-US" smtClean="0"/>
              <a:pPr/>
              <a:t>6</a:t>
            </a:fld>
            <a:endParaRPr lang="en-US" dirty="0"/>
          </a:p>
        </p:txBody>
      </p:sp>
    </p:spTree>
    <p:extLst>
      <p:ext uri="{BB962C8B-B14F-4D97-AF65-F5344CB8AC3E}">
        <p14:creationId xmlns:p14="http://schemas.microsoft.com/office/powerpoint/2010/main" val="857476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Notes on Recruitment</a:t>
            </a:r>
          </a:p>
        </p:txBody>
      </p:sp>
      <p:sp>
        <p:nvSpPr>
          <p:cNvPr id="3" name="Content Placeholder 2"/>
          <p:cNvSpPr>
            <a:spLocks noGrp="1"/>
          </p:cNvSpPr>
          <p:nvPr>
            <p:ph idx="1"/>
          </p:nvPr>
        </p:nvSpPr>
        <p:spPr>
          <a:xfrm>
            <a:off x="838200" y="2005014"/>
            <a:ext cx="10515600" cy="4351338"/>
          </a:xfrm>
        </p:spPr>
        <p:txBody>
          <a:bodyPr>
            <a:normAutofit fontScale="92500" lnSpcReduction="10000"/>
          </a:bodyPr>
          <a:lstStyle/>
          <a:p>
            <a:r>
              <a:rPr lang="en-US" dirty="0"/>
              <a:t>Recruitment is specific to each circle; however, the most successful circles do the following:</a:t>
            </a:r>
          </a:p>
          <a:p>
            <a:pPr lvl="1"/>
            <a:r>
              <a:rPr lang="en-US" dirty="0"/>
              <a:t>Establish a firm timeline and maintain it year after year.  This recruitment pattern becomes known on campus so leaders can anticipate the recruitment cycle.</a:t>
            </a:r>
          </a:p>
          <a:p>
            <a:pPr lvl="1"/>
            <a:r>
              <a:rPr lang="en-US" dirty="0"/>
              <a:t>Delegate the bulk of the day-to-day recruitment operations to a membership committee with an elected/selected chair. The circle officers should oversee but not manage the process.</a:t>
            </a:r>
          </a:p>
          <a:p>
            <a:pPr lvl="1"/>
            <a:r>
              <a:rPr lang="en-US" dirty="0"/>
              <a:t>Establish firm target estimates of new members needed to grow the circle in numbers, diversity or both. Work with your Circle Contact to devise a plan.</a:t>
            </a:r>
          </a:p>
          <a:p>
            <a:pPr lvl="1"/>
            <a:r>
              <a:rPr lang="en-US" dirty="0"/>
              <a:t>Market heavily throughout campus including emails, postings, and invitations for nominations from senior administrators and faculty.</a:t>
            </a:r>
          </a:p>
          <a:p>
            <a:pPr lvl="1"/>
            <a:r>
              <a:rPr lang="en-US" dirty="0"/>
              <a:t>Conduct information sessions (either online or in person) for students who may be eligible but not aware of O∆K. Invite your Circle Contact to participate in these!</a:t>
            </a:r>
          </a:p>
        </p:txBody>
      </p:sp>
      <p:sp>
        <p:nvSpPr>
          <p:cNvPr id="5" name="Date Placeholder 4"/>
          <p:cNvSpPr>
            <a:spLocks noGrp="1"/>
          </p:cNvSpPr>
          <p:nvPr>
            <p:ph type="dt" sz="half" idx="10"/>
          </p:nvPr>
        </p:nvSpPr>
        <p:spPr/>
        <p:txBody>
          <a:bodyPr/>
          <a:lstStyle/>
          <a:p>
            <a:r>
              <a:rPr lang="en-US"/>
              <a:t>08/29/2023</a:t>
            </a:r>
            <a:endParaRPr lang="en-US" dirty="0"/>
          </a:p>
        </p:txBody>
      </p:sp>
      <p:sp>
        <p:nvSpPr>
          <p:cNvPr id="6" name="Footer Placeholder 5"/>
          <p:cNvSpPr>
            <a:spLocks noGrp="1"/>
          </p:cNvSpPr>
          <p:nvPr>
            <p:ph type="ftr" sz="quarter" idx="11"/>
          </p:nvPr>
        </p:nvSpPr>
        <p:spPr/>
        <p:txBody>
          <a:bodyPr/>
          <a:lstStyle/>
          <a:p>
            <a:r>
              <a:rPr lang="en-US"/>
              <a:t>© O∆K 2023</a:t>
            </a:r>
            <a:endParaRPr lang="en-US" dirty="0"/>
          </a:p>
        </p:txBody>
      </p:sp>
      <p:sp>
        <p:nvSpPr>
          <p:cNvPr id="7" name="Slide Number Placeholder 6"/>
          <p:cNvSpPr>
            <a:spLocks noGrp="1"/>
          </p:cNvSpPr>
          <p:nvPr>
            <p:ph type="sldNum" sz="quarter" idx="12"/>
          </p:nvPr>
        </p:nvSpPr>
        <p:spPr/>
        <p:txBody>
          <a:bodyPr/>
          <a:lstStyle/>
          <a:p>
            <a:fld id="{03F228A2-43F8-4556-B8EE-47F59F7CC8ED}" type="slidenum">
              <a:rPr lang="en-US" smtClean="0"/>
              <a:pPr/>
              <a:t>7</a:t>
            </a:fld>
            <a:endParaRPr lang="en-US" dirty="0"/>
          </a:p>
        </p:txBody>
      </p:sp>
    </p:spTree>
    <p:extLst>
      <p:ext uri="{BB962C8B-B14F-4D97-AF65-F5344CB8AC3E}">
        <p14:creationId xmlns:p14="http://schemas.microsoft.com/office/powerpoint/2010/main" val="3779746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Recruitment Timeline</a:t>
            </a:r>
          </a:p>
        </p:txBody>
      </p:sp>
      <p:sp>
        <p:nvSpPr>
          <p:cNvPr id="8" name="TextBox 7"/>
          <p:cNvSpPr txBox="1"/>
          <p:nvPr/>
        </p:nvSpPr>
        <p:spPr>
          <a:xfrm>
            <a:off x="838200" y="1955147"/>
            <a:ext cx="6412419" cy="4401205"/>
          </a:xfrm>
          <a:prstGeom prst="rect">
            <a:avLst/>
          </a:prstGeom>
          <a:noFill/>
        </p:spPr>
        <p:txBody>
          <a:bodyPr wrap="square" rtlCol="0">
            <a:spAutoFit/>
          </a:bodyPr>
          <a:lstStyle/>
          <a:p>
            <a:r>
              <a:rPr lang="en-US" sz="2000" dirty="0">
                <a:latin typeface="Goudy Old Style" panose="02020502050305020303" pitchFamily="18" charset="0"/>
              </a:rPr>
              <a:t>The </a:t>
            </a:r>
            <a:r>
              <a:rPr lang="en-US" sz="2000" dirty="0">
                <a:latin typeface="Goudy Old Style" panose="02020502050305020303" pitchFamily="18" charset="0"/>
                <a:hlinkClick r:id="rId2"/>
              </a:rPr>
              <a:t>recruitment timeline provided </a:t>
            </a:r>
            <a:r>
              <a:rPr lang="en-US" sz="2000" dirty="0">
                <a:latin typeface="Goudy Old Style" panose="02020502050305020303" pitchFamily="18" charset="0"/>
              </a:rPr>
              <a:t>here is a recommended template for an efficient recruiting period of 45 days.  The timeline does not include some additional preparation time.</a:t>
            </a:r>
          </a:p>
          <a:p>
            <a:endParaRPr lang="en-US" sz="2000" dirty="0">
              <a:latin typeface="Goudy Old Style" panose="02020502050305020303" pitchFamily="18" charset="0"/>
            </a:endParaRPr>
          </a:p>
          <a:p>
            <a:r>
              <a:rPr lang="en-US" sz="2000" dirty="0">
                <a:latin typeface="Goudy Old Style" panose="02020502050305020303" pitchFamily="18" charset="0"/>
              </a:rPr>
              <a:t>45 days is more than adequate to conduct a complete recruitment process with information sessions, application review, and circle voting ending with an initiation ceremony.</a:t>
            </a:r>
          </a:p>
          <a:p>
            <a:endParaRPr lang="en-US" sz="2000" dirty="0">
              <a:latin typeface="Goudy Old Style" panose="02020502050305020303" pitchFamily="18" charset="0"/>
            </a:endParaRPr>
          </a:p>
          <a:p>
            <a:r>
              <a:rPr lang="en-US" sz="2000" dirty="0">
                <a:latin typeface="Goudy Old Style" panose="02020502050305020303" pitchFamily="18" charset="0"/>
              </a:rPr>
              <a:t>The entire process can be managed virtually if needed, because the application, payment, and initiation ceremony can all be completed online. Familiarity with Zoom, WebEx, and other conferencing software allows circles to hold information sessions and meetings for voting without ever having to be in the same room.</a:t>
            </a:r>
          </a:p>
        </p:txBody>
      </p:sp>
      <p:pic>
        <p:nvPicPr>
          <p:cNvPr id="3" name="Picture 2"/>
          <p:cNvPicPr>
            <a:picLocks noChangeAspect="1"/>
          </p:cNvPicPr>
          <p:nvPr/>
        </p:nvPicPr>
        <p:blipFill>
          <a:blip r:embed="rId3"/>
          <a:stretch>
            <a:fillRect/>
          </a:stretch>
        </p:blipFill>
        <p:spPr>
          <a:xfrm>
            <a:off x="7141866" y="1923842"/>
            <a:ext cx="3750173" cy="4797635"/>
          </a:xfrm>
          <a:prstGeom prst="rect">
            <a:avLst/>
          </a:prstGeom>
        </p:spPr>
      </p:pic>
      <p:sp>
        <p:nvSpPr>
          <p:cNvPr id="5" name="Date Placeholder 4"/>
          <p:cNvSpPr>
            <a:spLocks noGrp="1"/>
          </p:cNvSpPr>
          <p:nvPr>
            <p:ph type="dt" sz="half" idx="10"/>
          </p:nvPr>
        </p:nvSpPr>
        <p:spPr/>
        <p:txBody>
          <a:bodyPr/>
          <a:lstStyle/>
          <a:p>
            <a:r>
              <a:rPr lang="en-US"/>
              <a:t>08/29/2023</a:t>
            </a:r>
            <a:endParaRPr lang="en-US" dirty="0"/>
          </a:p>
        </p:txBody>
      </p:sp>
      <p:sp>
        <p:nvSpPr>
          <p:cNvPr id="6" name="Footer Placeholder 5"/>
          <p:cNvSpPr>
            <a:spLocks noGrp="1"/>
          </p:cNvSpPr>
          <p:nvPr>
            <p:ph type="ftr" sz="quarter" idx="11"/>
          </p:nvPr>
        </p:nvSpPr>
        <p:spPr/>
        <p:txBody>
          <a:bodyPr/>
          <a:lstStyle/>
          <a:p>
            <a:r>
              <a:rPr lang="en-US"/>
              <a:t>© O∆K 2023</a:t>
            </a:r>
            <a:endParaRPr lang="en-US" dirty="0"/>
          </a:p>
        </p:txBody>
      </p:sp>
      <p:sp>
        <p:nvSpPr>
          <p:cNvPr id="7" name="Slide Number Placeholder 6"/>
          <p:cNvSpPr>
            <a:spLocks noGrp="1"/>
          </p:cNvSpPr>
          <p:nvPr>
            <p:ph type="sldNum" sz="quarter" idx="12"/>
          </p:nvPr>
        </p:nvSpPr>
        <p:spPr/>
        <p:txBody>
          <a:bodyPr/>
          <a:lstStyle/>
          <a:p>
            <a:fld id="{03F228A2-43F8-4556-B8EE-47F59F7CC8ED}" type="slidenum">
              <a:rPr lang="en-US" smtClean="0"/>
              <a:pPr/>
              <a:t>8</a:t>
            </a:fld>
            <a:endParaRPr lang="en-US" dirty="0"/>
          </a:p>
        </p:txBody>
      </p:sp>
    </p:spTree>
    <p:extLst>
      <p:ext uri="{BB962C8B-B14F-4D97-AF65-F5344CB8AC3E}">
        <p14:creationId xmlns:p14="http://schemas.microsoft.com/office/powerpoint/2010/main" val="2015522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005014"/>
            <a:ext cx="10515600" cy="4351338"/>
          </a:xfrm>
        </p:spPr>
        <p:txBody>
          <a:bodyPr/>
          <a:lstStyle/>
          <a:p>
            <a:r>
              <a:rPr lang="en-US" dirty="0"/>
              <a:t>Recruitment is specific to each campus</a:t>
            </a:r>
          </a:p>
          <a:p>
            <a:r>
              <a:rPr lang="en-US" dirty="0"/>
              <a:t>Develop relationships with freshman and sophomore programs to identify potential leaders</a:t>
            </a:r>
          </a:p>
          <a:p>
            <a:r>
              <a:rPr lang="en-US" dirty="0"/>
              <a:t>Make it personal – invite potential candidates to circle meetings or virtual forums</a:t>
            </a:r>
          </a:p>
          <a:p>
            <a:r>
              <a:rPr lang="en-US" dirty="0"/>
              <a:t>Use campus resources to gather names of the top 35%</a:t>
            </a:r>
          </a:p>
          <a:p>
            <a:r>
              <a:rPr lang="en-US" dirty="0"/>
              <a:t>Make sure you recruit from each of the 5 pillars</a:t>
            </a:r>
          </a:p>
          <a:p>
            <a:r>
              <a:rPr lang="en-US" dirty="0"/>
              <a:t>Once you have your recruitment plan, you are ready to navigate the Member Management System.</a:t>
            </a:r>
          </a:p>
        </p:txBody>
      </p:sp>
      <p:sp>
        <p:nvSpPr>
          <p:cNvPr id="3" name="Title 2"/>
          <p:cNvSpPr>
            <a:spLocks noGrp="1"/>
          </p:cNvSpPr>
          <p:nvPr>
            <p:ph type="title"/>
          </p:nvPr>
        </p:nvSpPr>
        <p:spPr/>
        <p:txBody>
          <a:bodyPr/>
          <a:lstStyle/>
          <a:p>
            <a:r>
              <a:rPr lang="en-US" dirty="0"/>
              <a:t>Recruitment Process</a:t>
            </a:r>
          </a:p>
        </p:txBody>
      </p:sp>
      <p:sp>
        <p:nvSpPr>
          <p:cNvPr id="5" name="Date Placeholder 4"/>
          <p:cNvSpPr>
            <a:spLocks noGrp="1"/>
          </p:cNvSpPr>
          <p:nvPr>
            <p:ph type="dt" sz="half" idx="10"/>
          </p:nvPr>
        </p:nvSpPr>
        <p:spPr/>
        <p:txBody>
          <a:bodyPr/>
          <a:lstStyle/>
          <a:p>
            <a:r>
              <a:rPr lang="en-US"/>
              <a:t>08/29/2023</a:t>
            </a:r>
            <a:endParaRPr lang="en-US" dirty="0"/>
          </a:p>
        </p:txBody>
      </p:sp>
      <p:sp>
        <p:nvSpPr>
          <p:cNvPr id="6" name="Footer Placeholder 5"/>
          <p:cNvSpPr>
            <a:spLocks noGrp="1"/>
          </p:cNvSpPr>
          <p:nvPr>
            <p:ph type="ftr" sz="quarter" idx="11"/>
          </p:nvPr>
        </p:nvSpPr>
        <p:spPr/>
        <p:txBody>
          <a:bodyPr/>
          <a:lstStyle/>
          <a:p>
            <a:r>
              <a:rPr lang="en-US"/>
              <a:t>© O∆K 2023</a:t>
            </a:r>
            <a:endParaRPr lang="en-US" dirty="0"/>
          </a:p>
        </p:txBody>
      </p:sp>
      <p:sp>
        <p:nvSpPr>
          <p:cNvPr id="7" name="Slide Number Placeholder 6"/>
          <p:cNvSpPr>
            <a:spLocks noGrp="1"/>
          </p:cNvSpPr>
          <p:nvPr>
            <p:ph type="sldNum" sz="quarter" idx="12"/>
          </p:nvPr>
        </p:nvSpPr>
        <p:spPr/>
        <p:txBody>
          <a:bodyPr/>
          <a:lstStyle/>
          <a:p>
            <a:fld id="{03F228A2-43F8-4556-B8EE-47F59F7CC8ED}" type="slidenum">
              <a:rPr lang="en-US" smtClean="0"/>
              <a:pPr/>
              <a:t>9</a:t>
            </a:fld>
            <a:endParaRPr lang="en-US" dirty="0"/>
          </a:p>
        </p:txBody>
      </p:sp>
    </p:spTree>
    <p:extLst>
      <p:ext uri="{BB962C8B-B14F-4D97-AF65-F5344CB8AC3E}">
        <p14:creationId xmlns:p14="http://schemas.microsoft.com/office/powerpoint/2010/main" val="1682478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2057</TotalTime>
  <Words>5222</Words>
  <Application>Microsoft Office PowerPoint</Application>
  <PresentationFormat>Widescreen</PresentationFormat>
  <Paragraphs>492</Paragraphs>
  <Slides>41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Goudy Old Style</vt:lpstr>
      <vt:lpstr>Symbol</vt:lpstr>
      <vt:lpstr>Wingdings</vt:lpstr>
      <vt:lpstr>Office Theme</vt:lpstr>
      <vt:lpstr>PowerPoint Presentation</vt:lpstr>
      <vt:lpstr>New Recruitment Challenges</vt:lpstr>
      <vt:lpstr>Contents</vt:lpstr>
      <vt:lpstr>Membership  Recruitment</vt:lpstr>
      <vt:lpstr>Circle Membership Process</vt:lpstr>
      <vt:lpstr>The Membership Cycle</vt:lpstr>
      <vt:lpstr>General Notes on Recruitment</vt:lpstr>
      <vt:lpstr>Recruitment Timeline</vt:lpstr>
      <vt:lpstr>Recruitment Process</vt:lpstr>
      <vt:lpstr>Recruiting ALL Campus Leaders</vt:lpstr>
      <vt:lpstr>Guidelines for Including Sophomores</vt:lpstr>
      <vt:lpstr>Guidelines for Including Sophomores (continued)</vt:lpstr>
      <vt:lpstr>Guidelines for Including Sophomores (continued)</vt:lpstr>
      <vt:lpstr>Guidelines for Including Sophomores (continued)</vt:lpstr>
      <vt:lpstr>Commitment to Diversity, Equity, and Inclusion (DEI)</vt:lpstr>
      <vt:lpstr>Suggestions for DEI Recruiting</vt:lpstr>
      <vt:lpstr>Selection based on the 5 Pillars:  Horizontal v. Vertical Leadership</vt:lpstr>
      <vt:lpstr>Selection based on the 5 Pillars: Horizontal v. Vertical Leadership</vt:lpstr>
      <vt:lpstr>Use National Recruiting Materials</vt:lpstr>
      <vt:lpstr>National Lifetime Membership Applications</vt:lpstr>
      <vt:lpstr>National Lifetime Membership Fees</vt:lpstr>
      <vt:lpstr>National Lifetime Membership Fees</vt:lpstr>
      <vt:lpstr>Initiation  Ceremony  Planning</vt:lpstr>
      <vt:lpstr>ODK Initiation Ceremony Planning</vt:lpstr>
      <vt:lpstr>General Notes</vt:lpstr>
      <vt:lpstr>In-Person, Virtual, or Hybrid</vt:lpstr>
      <vt:lpstr>Pre-Planning</vt:lpstr>
      <vt:lpstr>Three Months Prior</vt:lpstr>
      <vt:lpstr>Two Months Prior</vt:lpstr>
      <vt:lpstr>One Month Prior</vt:lpstr>
      <vt:lpstr>Two Weeks Prior</vt:lpstr>
      <vt:lpstr>One Week Prior</vt:lpstr>
      <vt:lpstr>Day of Ceremony</vt:lpstr>
      <vt:lpstr>Post Ceremony</vt:lpstr>
      <vt:lpstr>PowerPoint Presentation</vt:lpstr>
      <vt:lpstr>ODK Initiation Ceremony  In-Person Supply List</vt:lpstr>
      <vt:lpstr>ODK Initiation Ceremony  Virtual Supply List</vt:lpstr>
      <vt:lpstr>Last Word</vt:lpstr>
      <vt:lpstr>Officer Selection</vt:lpstr>
      <vt:lpstr>Summary</vt:lpstr>
      <vt:lpstr>National Headquarters Assistance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Reed</dc:creator>
  <cp:lastModifiedBy>Timothy Reed</cp:lastModifiedBy>
  <cp:revision>92</cp:revision>
  <dcterms:created xsi:type="dcterms:W3CDTF">2018-06-12T16:41:17Z</dcterms:created>
  <dcterms:modified xsi:type="dcterms:W3CDTF">2023-08-29T12:47:14Z</dcterms:modified>
</cp:coreProperties>
</file>