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9"/>
  </p:notesMasterIdLst>
  <p:sldIdLst>
    <p:sldId id="256" r:id="rId2"/>
    <p:sldId id="258" r:id="rId3"/>
    <p:sldId id="274" r:id="rId4"/>
    <p:sldId id="273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>
      <p:cViewPr varScale="1">
        <p:scale>
          <a:sx n="105" d="100"/>
          <a:sy n="105" d="100"/>
        </p:scale>
        <p:origin x="126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E611-B7D4-46B4-90F3-D4941C37D1E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E00B1-374F-4DBA-9050-D2C54074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7583-94E3-164D-8208-B8CF8A38B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80F29-8A44-4043-AC34-6D4792366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848A-9971-0643-8CF7-20850365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513-6765-4B84-ABB3-F196450EAC6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C1C9-BB28-D643-9036-B408E280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7295D-B66C-F34D-AA6A-F44304EA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8ADA-2554-4557-AA88-DA89FA0901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861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776C-3C30-404A-A61B-0BA6FAB6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90B4B-F455-F04B-B7D8-D2E7B389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8BEDB-5651-184C-94C6-F37B17D5E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FCE36-4EE7-454D-A1A3-F74DCE9F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A1961-B753-ED46-966D-FAEBC0BB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D2F9D-1E1A-4940-AC85-E16C6FB6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9B3C0-6C0D-41BA-A749-7229E50C92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84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1DFE-4335-3A44-9FD7-0D6217226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97374-00E7-CE40-AEB3-DBFFC5D57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DA82FB-B340-F343-BD8C-A0192BEAB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690BB-2B43-DD49-908F-4DBA92BD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B8A05-EC79-8044-B4B1-9F855DE1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89100-42F7-C74D-AD91-63DC957E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024C-C417-4541-A12C-BAD59BAE05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7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9D96-A676-0046-BC0B-1C2B0601F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52DEB-B612-6C4D-9EA0-F9E7A171B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07B2A-9C71-9F41-BF50-0351D410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5A5B-08B8-7643-9207-784C7173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161C-F0D8-AB48-B6DF-0713CC4A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F28C-7678-47A0-BDFD-CFE8DE4450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2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013CC-E1BB-6F41-8625-9640F7926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2ECB-7E2A-7446-8E56-3808B49B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E05FF-BE61-4447-BCE4-D3AB6B77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970A3-43B8-9F44-80D7-30B7A71C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3DDF-00D6-E543-B64F-BB47461E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AEBB-0EF7-481D-9880-00E80FD874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36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D3C5F-7BA5-4206-90C3-898D1302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513-6765-4B84-ABB3-F196450EAC6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4FCB6-1659-41AD-ADCF-BF2E428C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B37EA-C7F8-4C50-BE2B-40DCDA5C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FD26-6E2C-4887-92C7-6C8AEF8DCB3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65A39-2181-421D-93B4-FAB391C30A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4194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9D96-A676-0046-BC0B-1C2B0601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F52DEB-B612-6C4D-9EA0-F9E7A171B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07B2A-9C71-9F41-BF50-0351D410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513-6765-4B84-ABB3-F196450EAC6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5A5B-08B8-7643-9207-784C7173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161C-F0D8-AB48-B6DF-0713CC4A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FF1-AAE0-4A1C-8A8A-0434768E189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75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1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0E05B884-35CA-A448-BABC-96093910F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B83629C-30F0-4C7E-9183-CEFC66C7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637"/>
            <a:ext cx="10515600" cy="895089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0A09A4-BA7B-407F-B452-990B90EC1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2992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21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A9D4-2A6C-5E4A-A8A2-C3DF093A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90F7-C140-A445-8ECF-58C21C4CD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3CDEF-6BE8-9642-8847-AF95CFA76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C096-81FF-E24B-9DB6-5B58CDFA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6156-4371-3A4F-A3AB-4BA82D80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ED1E-A7E8-4C5E-9089-47BD0488A8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71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00B0-A18C-6448-B2FB-8E47451A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F9730-9C23-954F-BEED-71E357FE2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EA06D-CAE3-F24C-93BB-12F48EF58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0C058-32BE-1E48-9284-23D2A480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BFEF-0625-4544-8581-6B4328D9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986FF-71B5-B14A-AE08-4A5130B7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5104-BD32-42CA-BB91-37627C0475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6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55AB-88C4-9D4F-9103-E1EB7B4F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D2A38-7145-E246-A474-18714F4E9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CD00B-BBAC-B548-9DB0-E0015F1EB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F81A3-BFCE-9747-AD12-8A35164A9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A0B7A-A299-8C43-86A4-F7F390A53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1F6CE-89D4-314D-BB2F-E0EE5C6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6BC73-FDF1-7241-867A-52E96889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349A2-2FE1-1B44-A8A3-A171781F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896FB-DDB3-4F8B-AD29-28F78914FC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32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2A9C-7F04-544E-B4BB-D46CD03A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F4B83-74C7-1742-A3E4-5F475DAA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72CBA-4F1E-154D-9C47-644C190E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4AC12-1D72-DF4C-BD1C-A15705CE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BB9A-8A7B-4D64-899F-B29A0FE14F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19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63C96-3B2C-114E-AD28-1ED9B424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F23DD-110F-404C-BD69-A8BD4C9C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27FF3-299F-0940-97E3-A6058AC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7A5F-5BA0-4986-9455-7E5647E0C4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9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989AD-6DA6-204C-B78A-DFDA13DD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BD36A-33A6-8542-BFCA-5443000FF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609F6-2A0B-5C45-8515-9925CF98B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fld id="{D96E1513-6765-4B84-ABB3-F196450EAC67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B5D2-203A-F54A-8FF7-8D84752D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pPr algn="ctr"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A0046-5016-1240-B67A-227E8039F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oudy Old Style" panose="02020502050305020303" pitchFamily="18" charset="0"/>
              </a:defRPr>
            </a:lvl1pPr>
          </a:lstStyle>
          <a:p>
            <a:fld id="{D3C2FD26-6E2C-4887-92C7-6C8AEF8DCB3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D10130-F121-4A26-ACF6-2325775F27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410446"/>
            <a:ext cx="3276600" cy="13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2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oudy Old Style" panose="020205020503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oudy Old Style" panose="020205020503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dknhdq@odk.org" TargetMode="External"/><Relationship Id="rId2" Type="http://schemas.openxmlformats.org/officeDocument/2006/relationships/hyperlink" Target="mailto:tim@odk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63" y="3658872"/>
            <a:ext cx="6398673" cy="26974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chemeClr val="tx2"/>
                </a:solidFill>
              </a:rPr>
              <a:t>Stone Ethical Leadership Challenge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2A8ADA-2554-4557-AA88-DA89FA0901CD}" type="slidenum">
              <a:rPr lang="en-US" altLang="en-US" sz="10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altLang="en-US" sz="100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2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orient="vert" idx="1"/>
          </p:nvPr>
        </p:nvSpPr>
        <p:spPr>
          <a:xfrm>
            <a:off x="2209800" y="1828800"/>
            <a:ext cx="7772400" cy="3627120"/>
          </a:xfrm>
        </p:spPr>
        <p:txBody>
          <a:bodyPr>
            <a:normAutofit/>
          </a:bodyPr>
          <a:lstStyle/>
          <a:p>
            <a:r>
              <a:rPr lang="en-US" dirty="0"/>
              <a:t>“There is no check-box for ethical leadership.  It is an ongoing individual and organizational journey.  We will never know everything that there is to know.”</a:t>
            </a:r>
          </a:p>
          <a:p>
            <a:pPr marL="109537" indent="0" algn="r">
              <a:buNone/>
            </a:pPr>
            <a:r>
              <a:rPr lang="en-US" sz="1600" dirty="0"/>
              <a:t>-Linda Fisher </a:t>
            </a:r>
            <a:r>
              <a:rPr lang="en-US" sz="1600" dirty="0" err="1"/>
              <a:t>Thorton</a:t>
            </a:r>
            <a:r>
              <a:rPr lang="en-US" sz="1600" dirty="0"/>
              <a:t>, </a:t>
            </a:r>
            <a:r>
              <a:rPr lang="en-US" sz="1600" i="1" dirty="0"/>
              <a:t>7 Lenses: Learning the Principles </a:t>
            </a:r>
            <a:br>
              <a:rPr lang="en-US" sz="1600" i="1" dirty="0"/>
            </a:br>
            <a:r>
              <a:rPr lang="en-US" sz="1600" i="1" dirty="0"/>
              <a:t>and Practices of Ethical Leadership</a:t>
            </a:r>
          </a:p>
          <a:p>
            <a:pPr marL="109537" indent="0" algn="r">
              <a:buNone/>
            </a:pPr>
            <a:r>
              <a:rPr lang="en-US" b="1" dirty="0"/>
              <a:t> </a:t>
            </a:r>
          </a:p>
          <a:p>
            <a:r>
              <a:rPr lang="en-US" dirty="0"/>
              <a:t>“A [leader] without ethics is a wild beast lost upon this world.”</a:t>
            </a:r>
          </a:p>
          <a:p>
            <a:pPr marL="109537" indent="0" algn="r">
              <a:buNone/>
            </a:pPr>
            <a:r>
              <a:rPr lang="en-US" sz="1600" i="1" dirty="0"/>
              <a:t>- </a:t>
            </a:r>
            <a:r>
              <a:rPr lang="en-US" sz="1600" dirty="0"/>
              <a:t>Albert Camus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FF1-AAE0-4A1C-8A8A-0434768E189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49279"/>
      </p:ext>
    </p:extLst>
  </p:cSld>
  <p:clrMapOvr>
    <a:masterClrMapping/>
  </p:clrMapOvr>
  <p:transition spd="slow" advClick="0" advTm="2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CB58-5470-4A55-A0FF-454DCCDE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itchFamily="18" charset="0"/>
              </a:rPr>
              <a:t>A Gift from Jeff and Linda Stone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E2661-BD90-4F92-AB56-FE280A62A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/>
              <a:t>Jeff and Linda Stone are loyal and generous Omicron Delta Kappa members who daily live the values of our society.  </a:t>
            </a:r>
          </a:p>
          <a:p>
            <a:r>
              <a:rPr lang="en-US" sz="2400" dirty="0"/>
              <a:t>In 2017, the Stones donated funds to Omicron Delta Kappa to develop a series of interactive programs that would enhance </a:t>
            </a:r>
            <a:r>
              <a:rPr lang="en-US" sz="2400" dirty="0">
                <a:latin typeface="Symbol" panose="05050102010706020507" pitchFamily="18" charset="2"/>
              </a:rPr>
              <a:t>ODK</a:t>
            </a:r>
            <a:r>
              <a:rPr lang="en-US" sz="2400" dirty="0"/>
              <a:t> members’ understanding of ethical leadership.</a:t>
            </a:r>
          </a:p>
          <a:p>
            <a:r>
              <a:rPr lang="en-US" sz="2400" dirty="0"/>
              <a:t>The Stone Ethical Leadership Challenge offers a series of programs, from a 90-minute session to a full-day ethical immersion program.  Materials are free to circles, and trained facilitators will be available at a nominal cost if staff are not available to facilitate.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DA8A50-FDC6-4DF3-B383-9BA8B1E0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C9E27-39DD-4749-AB15-57C6AC05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FF1-AAE0-4A1C-8A8A-0434768E189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526225"/>
      </p:ext>
    </p:extLst>
  </p:cSld>
  <p:clrMapOvr>
    <a:masterClrMapping/>
  </p:clrMapOvr>
  <p:transition spd="slow" advClick="0" advTm="2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K values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SELC embodies the values of O</a:t>
            </a:r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dirty="0"/>
              <a:t>K in each program, ensuring that the participants leave the program understanding the importance of the Society’s work on campus and in the community.</a:t>
            </a:r>
          </a:p>
          <a:p>
            <a:r>
              <a:rPr lang="en-US" sz="2000" dirty="0"/>
              <a:t>Collaboration – </a:t>
            </a:r>
            <a:r>
              <a:rPr lang="en-US" sz="2000" i="1" dirty="0"/>
              <a:t>to work together to achieve a defined and common purpose</a:t>
            </a:r>
            <a:endParaRPr lang="en-US" sz="2000" dirty="0"/>
          </a:p>
          <a:p>
            <a:r>
              <a:rPr lang="en-US" sz="2000" dirty="0"/>
              <a:t>Inclusivity – </a:t>
            </a:r>
            <a:r>
              <a:rPr lang="en-US" sz="2000" i="1" dirty="0"/>
              <a:t>to actively seek, embrace, and advance a diverse group of individuals</a:t>
            </a:r>
            <a:endParaRPr lang="en-US" sz="2000" dirty="0"/>
          </a:p>
          <a:p>
            <a:r>
              <a:rPr lang="en-US" sz="2000" dirty="0"/>
              <a:t>Integrity – </a:t>
            </a:r>
            <a:r>
              <a:rPr lang="en-US" sz="2000" i="1" dirty="0"/>
              <a:t>to align one’s values and beliefs with behaviors and speech</a:t>
            </a:r>
            <a:endParaRPr lang="en-US" sz="2000" dirty="0"/>
          </a:p>
          <a:p>
            <a:r>
              <a:rPr lang="en-US" sz="2000" dirty="0"/>
              <a:t>Scholarship –</a:t>
            </a:r>
            <a:r>
              <a:rPr lang="en-US" sz="2000" i="1" dirty="0"/>
              <a:t> to strive for excellence in academics and pursue lifelong learning</a:t>
            </a:r>
            <a:endParaRPr lang="en-US" sz="2000" dirty="0"/>
          </a:p>
          <a:p>
            <a:r>
              <a:rPr lang="en-US" sz="2000" dirty="0"/>
              <a:t>Service – </a:t>
            </a:r>
            <a:r>
              <a:rPr lang="en-US" sz="2000" i="1" dirty="0"/>
              <a:t>to answer the call for action from one’s community or country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FF1-AAE0-4A1C-8A8A-0434768E189C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5942404"/>
      </p:ext>
    </p:extLst>
  </p:cSld>
  <p:clrMapOvr>
    <a:masterClrMapping/>
  </p:clrMapOvr>
  <p:transition spd="slow" advClick="0" advTm="2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BEC4-93CA-46B9-91BC-210B22CD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7CD47-E178-4CDD-A781-62A91BC78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The SELC is comprised of a series of presentations and discussions in a facilitated environment. Participants will review, discuss, and explore ethical dilemmas drawn from the real-life experiences of students, faculty, and administrators at colleges and universities.</a:t>
            </a:r>
          </a:p>
          <a:p>
            <a:r>
              <a:rPr lang="en-US" dirty="0"/>
              <a:t>Each scenario provides the chance to explore a different kind of ethical dilemma, and each asks the participants to decide what they would do in the situation.</a:t>
            </a:r>
          </a:p>
          <a:p>
            <a:r>
              <a:rPr lang="en-US" dirty="0"/>
              <a:t>The program draws for research on Consequentialist and Non-consequentialist ethical theory as well as probing the differences between ethical and moral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15DB5-73B4-4A68-8D88-F568B94F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3EFD7-FF39-45F2-AFE2-C6A79DD2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FF1-AAE0-4A1C-8A8A-0434768E189C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1219575"/>
      </p:ext>
    </p:extLst>
  </p:cSld>
  <p:clrMapOvr>
    <a:masterClrMapping/>
  </p:clrMapOvr>
  <p:transition spd="slow" advClick="0" advTm="2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2A08-04D8-4B24-A3B6-8954CF0E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90-Minute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F952-9F27-4A4E-8140-1DAF8B719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The program currently offered by </a:t>
            </a:r>
            <a:r>
              <a:rPr lang="en-US" sz="2000" dirty="0">
                <a:latin typeface="Symbol" panose="05050102010706020507" pitchFamily="18" charset="2"/>
              </a:rPr>
              <a:t>ODK </a:t>
            </a:r>
            <a:r>
              <a:rPr lang="en-US" sz="2000" dirty="0"/>
              <a:t>is the 90-Minute Challenge.</a:t>
            </a:r>
          </a:p>
          <a:p>
            <a:r>
              <a:rPr lang="en-US" sz="2000" dirty="0"/>
              <a:t>This is a quick and deep dive into ethical dilemmas that includes viewing a short film on the classic “Trolley Problem”, the exploration of 4-6 different dilemmas, and a group discussion about the thoughts, feelings, perspectives, and actions of the participants.</a:t>
            </a:r>
          </a:p>
          <a:p>
            <a:r>
              <a:rPr lang="en-US" sz="2000" dirty="0"/>
              <a:t>The 90-Minute Challenge can be offered in-person and virtually through a Zoom meeting format. </a:t>
            </a:r>
            <a:r>
              <a:rPr lang="en-US" sz="2000" dirty="0">
                <a:latin typeface="Symbol" panose="05050102010706020507" pitchFamily="18" charset="2"/>
              </a:rPr>
              <a:t>ODK </a:t>
            </a:r>
            <a:r>
              <a:rPr lang="en-US" sz="2000" dirty="0"/>
              <a:t>facilitators have found both formats to be effective.</a:t>
            </a:r>
          </a:p>
          <a:p>
            <a:r>
              <a:rPr lang="en-US" sz="2000" dirty="0">
                <a:latin typeface="Symbol" panose="05050102010706020507" pitchFamily="18" charset="2"/>
              </a:rPr>
              <a:t>ODK </a:t>
            </a:r>
            <a:r>
              <a:rPr lang="en-US" sz="2000" dirty="0"/>
              <a:t>is developing a half-day and even-full day version of the SELC. Those will be developed in coordination with a circle that would like to bring the next level of intensity to the campus.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2A5B1-8F07-4F4A-A41A-F6565862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1D526-E6DB-41D1-9852-491666F5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FF1-AAE0-4A1C-8A8A-0434768E189C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65243"/>
      </p:ext>
    </p:extLst>
  </p:cSld>
  <p:clrMapOvr>
    <a:masterClrMapping/>
  </p:clrMapOvr>
  <p:transition spd="slow" advClick="0" advTm="2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70B4-6050-4EFB-A071-82FF8566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A8E7-666D-4763-8FD5-69EBF6983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09019" y="2011680"/>
            <a:ext cx="7772400" cy="1798320"/>
          </a:xfrm>
        </p:spPr>
        <p:txBody>
          <a:bodyPr/>
          <a:lstStyle/>
          <a:p>
            <a:r>
              <a:rPr lang="en-US" dirty="0"/>
              <a:t>Contact Timothy A. Reed, Ph.D. vice president for membership and operations, at </a:t>
            </a:r>
            <a:r>
              <a:rPr lang="en-US" dirty="0">
                <a:hlinkClick r:id="rId2"/>
              </a:rPr>
              <a:t>tim@odk.org</a:t>
            </a:r>
            <a:endParaRPr lang="en-US" dirty="0"/>
          </a:p>
          <a:p>
            <a:r>
              <a:rPr lang="en-US" dirty="0"/>
              <a:t>O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/>
              <a:t>K staff will be assigned to the circle and work with you to plan and implement this important program.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5CFCC-187F-49D2-9A4C-E867C834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Stone Ethical Leadership Challenge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F2960-B32D-4103-A0A3-C4E6B0B9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3FF1-AAE0-4A1C-8A8A-0434768E189C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4ADCF-0F03-409D-B904-F7769C784E4B}"/>
              </a:ext>
            </a:extLst>
          </p:cNvPr>
          <p:cNvSpPr txBox="1"/>
          <p:nvPr/>
        </p:nvSpPr>
        <p:spPr>
          <a:xfrm>
            <a:off x="2971019" y="3810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Johnson Center for Leadership | O∆K National Headquarters</a:t>
            </a:r>
          </a:p>
          <a:p>
            <a:pPr algn="ctr"/>
            <a:r>
              <a:rPr lang="en-US" dirty="0">
                <a:latin typeface="Goudy Old Style" panose="02020502050305020303" pitchFamily="18" charset="0"/>
              </a:rPr>
              <a:t>224 McLaughlin Street, Lexington, Virginia 24450-2002</a:t>
            </a:r>
          </a:p>
          <a:p>
            <a:pPr algn="ctr"/>
            <a:r>
              <a:rPr lang="en-US" dirty="0">
                <a:latin typeface="Goudy Old Style" panose="02020502050305020303" pitchFamily="18" charset="0"/>
              </a:rPr>
              <a:t>(540) 458-5336 | </a:t>
            </a:r>
            <a:r>
              <a:rPr lang="en-US" dirty="0">
                <a:latin typeface="Goudy Old Style" panose="02020502050305020303" pitchFamily="18" charset="0"/>
                <a:hlinkClick r:id="rId3"/>
              </a:rPr>
              <a:t>odknhdq@odk.org</a:t>
            </a:r>
            <a:r>
              <a:rPr lang="en-US" dirty="0">
                <a:latin typeface="Goudy Old Style" panose="02020502050305020303" pitchFamily="18" charset="0"/>
              </a:rPr>
              <a:t> | odk.org</a:t>
            </a:r>
          </a:p>
        </p:txBody>
      </p:sp>
    </p:spTree>
    <p:extLst>
      <p:ext uri="{BB962C8B-B14F-4D97-AF65-F5344CB8AC3E}">
        <p14:creationId xmlns:p14="http://schemas.microsoft.com/office/powerpoint/2010/main" val="738117488"/>
      </p:ext>
    </p:extLst>
  </p:cSld>
  <p:clrMapOvr>
    <a:masterClrMapping/>
  </p:clrMapOvr>
  <p:transition spd="slow" advClick="0" advTm="2000">
    <p:wipe/>
  </p:transition>
</p:sld>
</file>

<file path=ppt/theme/theme1.xml><?xml version="1.0" encoding="utf-8"?>
<a:theme xmlns:a="http://schemas.openxmlformats.org/drawingml/2006/main" name="ODK_PowerPoint_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le Advisors 2022.06.02" id="{C38D0CEC-6C85-4CD2-A7C6-634E31267B2A}" vid="{52A17210-E28D-484A-985B-DC2847A522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ODK_PowerPoint_2022-new</Template>
  <TotalTime>2380</TotalTime>
  <Words>611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Baskerville Old Face</vt:lpstr>
      <vt:lpstr>Calibri</vt:lpstr>
      <vt:lpstr>Goudy Old Style</vt:lpstr>
      <vt:lpstr>Symbol</vt:lpstr>
      <vt:lpstr>ODK_PowerPoint_2022</vt:lpstr>
      <vt:lpstr>PowerPoint Presentation</vt:lpstr>
      <vt:lpstr>Introduction</vt:lpstr>
      <vt:lpstr>A Gift from Jeff and Linda Stone</vt:lpstr>
      <vt:lpstr>OK values</vt:lpstr>
      <vt:lpstr>The Program</vt:lpstr>
      <vt:lpstr>The 90-Minute Challenge</vt:lpstr>
      <vt:lpstr>To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Reed</dc:creator>
  <cp:lastModifiedBy>Timothy Reed</cp:lastModifiedBy>
  <cp:revision>38</cp:revision>
  <dcterms:created xsi:type="dcterms:W3CDTF">2021-04-16T13:56:17Z</dcterms:created>
  <dcterms:modified xsi:type="dcterms:W3CDTF">2023-09-14T21:56:30Z</dcterms:modified>
</cp:coreProperties>
</file>