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11" r:id="rId1"/>
  </p:sldMasterIdLst>
  <p:notesMasterIdLst>
    <p:notesMasterId r:id="rId40"/>
  </p:notesMasterIdLst>
  <p:handoutMasterIdLst>
    <p:handoutMasterId r:id="rId41"/>
  </p:handoutMasterIdLst>
  <p:sldIdLst>
    <p:sldId id="256" r:id="rId2"/>
    <p:sldId id="268" r:id="rId3"/>
    <p:sldId id="304" r:id="rId4"/>
    <p:sldId id="257" r:id="rId5"/>
    <p:sldId id="288" r:id="rId6"/>
    <p:sldId id="272" r:id="rId7"/>
    <p:sldId id="259" r:id="rId8"/>
    <p:sldId id="305" r:id="rId9"/>
    <p:sldId id="261" r:id="rId10"/>
    <p:sldId id="300" r:id="rId11"/>
    <p:sldId id="260" r:id="rId12"/>
    <p:sldId id="289" r:id="rId13"/>
    <p:sldId id="281" r:id="rId14"/>
    <p:sldId id="278" r:id="rId15"/>
    <p:sldId id="306" r:id="rId16"/>
    <p:sldId id="307" r:id="rId17"/>
    <p:sldId id="308" r:id="rId18"/>
    <p:sldId id="317" r:id="rId19"/>
    <p:sldId id="285" r:id="rId20"/>
    <p:sldId id="279" r:id="rId21"/>
    <p:sldId id="309" r:id="rId22"/>
    <p:sldId id="286" r:id="rId23"/>
    <p:sldId id="290" r:id="rId24"/>
    <p:sldId id="262" r:id="rId25"/>
    <p:sldId id="269" r:id="rId26"/>
    <p:sldId id="276" r:id="rId27"/>
    <p:sldId id="299" r:id="rId28"/>
    <p:sldId id="315" r:id="rId29"/>
    <p:sldId id="316" r:id="rId30"/>
    <p:sldId id="264" r:id="rId31"/>
    <p:sldId id="271" r:id="rId32"/>
    <p:sldId id="273" r:id="rId33"/>
    <p:sldId id="303" r:id="rId34"/>
    <p:sldId id="314" r:id="rId35"/>
    <p:sldId id="310" r:id="rId36"/>
    <p:sldId id="311" r:id="rId37"/>
    <p:sldId id="312" r:id="rId38"/>
    <p:sldId id="313" r:id="rId3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othy Reed" initials="TR" lastIdx="0" clrIdx="0">
    <p:extLst>
      <p:ext uri="{19B8F6BF-5375-455C-9EA6-DF929625EA0E}">
        <p15:presenceInfo xmlns:p15="http://schemas.microsoft.com/office/powerpoint/2012/main" userId="a401f25d2530bf8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99CC"/>
    <a:srgbClr val="68ABDF"/>
    <a:srgbClr val="6AADD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81" autoAdjust="0"/>
    <p:restoredTop sz="74970" autoAdjust="0"/>
  </p:normalViewPr>
  <p:slideViewPr>
    <p:cSldViewPr snapToGrid="0">
      <p:cViewPr varScale="1">
        <p:scale>
          <a:sx n="82" d="100"/>
          <a:sy n="82" d="100"/>
        </p:scale>
        <p:origin x="1044" y="84"/>
      </p:cViewPr>
      <p:guideLst/>
    </p:cSldViewPr>
  </p:slideViewPr>
  <p:outlineViewPr>
    <p:cViewPr>
      <p:scale>
        <a:sx n="33" d="100"/>
        <a:sy n="33" d="100"/>
      </p:scale>
      <p:origin x="0" y="-2982"/>
    </p:cViewPr>
  </p:outlineViewPr>
  <p:notesTextViewPr>
    <p:cViewPr>
      <p:scale>
        <a:sx n="3" d="2"/>
        <a:sy n="3" d="2"/>
      </p:scale>
      <p:origin x="0" y="0"/>
    </p:cViewPr>
  </p:notesTextViewPr>
  <p:notesViewPr>
    <p:cSldViewPr snapToGrid="0" showGuides="1">
      <p:cViewPr varScale="1">
        <p:scale>
          <a:sx n="50" d="100"/>
          <a:sy n="50" d="100"/>
        </p:scale>
        <p:origin x="2802" y="3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20" tIns="48310" rIns="96620" bIns="48310" rtlCol="0"/>
          <a:lstStyle>
            <a:lvl1pPr algn="l">
              <a:defRPr sz="1200"/>
            </a:lvl1pPr>
          </a:lstStyle>
          <a:p>
            <a:endParaRPr lang="en-US" dirty="0"/>
          </a:p>
        </p:txBody>
      </p:sp>
      <p:sp>
        <p:nvSpPr>
          <p:cNvPr id="3" name="Date Placeholder 2"/>
          <p:cNvSpPr>
            <a:spLocks noGrp="1"/>
          </p:cNvSpPr>
          <p:nvPr>
            <p:ph type="dt" sz="quarter" idx="1"/>
          </p:nvPr>
        </p:nvSpPr>
        <p:spPr>
          <a:xfrm>
            <a:off x="4143587" y="1"/>
            <a:ext cx="3169920" cy="481727"/>
          </a:xfrm>
          <a:prstGeom prst="rect">
            <a:avLst/>
          </a:prstGeom>
        </p:spPr>
        <p:txBody>
          <a:bodyPr vert="horz" lIns="96620" tIns="48310" rIns="96620" bIns="48310" rtlCol="0"/>
          <a:lstStyle>
            <a:lvl1pPr algn="r">
              <a:defRPr sz="1200"/>
            </a:lvl1pPr>
          </a:lstStyle>
          <a:p>
            <a:fld id="{7655E166-7B20-4B1B-98AF-751047EEB476}" type="datetimeFigureOut">
              <a:rPr lang="en-US" smtClean="0"/>
              <a:t>9/30/2024</a:t>
            </a:fld>
            <a:endParaRPr lang="en-US" dirty="0"/>
          </a:p>
        </p:txBody>
      </p:sp>
      <p:sp>
        <p:nvSpPr>
          <p:cNvPr id="4" name="Footer Placeholder 3"/>
          <p:cNvSpPr>
            <a:spLocks noGrp="1"/>
          </p:cNvSpPr>
          <p:nvPr>
            <p:ph type="ftr" sz="quarter" idx="2"/>
          </p:nvPr>
        </p:nvSpPr>
        <p:spPr>
          <a:xfrm>
            <a:off x="0" y="9119478"/>
            <a:ext cx="3169920" cy="481726"/>
          </a:xfrm>
          <a:prstGeom prst="rect">
            <a:avLst/>
          </a:prstGeom>
        </p:spPr>
        <p:txBody>
          <a:bodyPr vert="horz" lIns="96620" tIns="48310" rIns="96620" bIns="4831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8"/>
            <a:ext cx="3169920" cy="481726"/>
          </a:xfrm>
          <a:prstGeom prst="rect">
            <a:avLst/>
          </a:prstGeom>
        </p:spPr>
        <p:txBody>
          <a:bodyPr vert="horz" lIns="96620" tIns="48310" rIns="96620" bIns="48310" rtlCol="0" anchor="b"/>
          <a:lstStyle>
            <a:lvl1pPr algn="r">
              <a:defRPr sz="1200"/>
            </a:lvl1pPr>
          </a:lstStyle>
          <a:p>
            <a:fld id="{E1373D4F-7FC6-488B-A78E-A99298F9A9C7}" type="slidenum">
              <a:rPr lang="en-US" smtClean="0"/>
              <a:t>‹#›</a:t>
            </a:fld>
            <a:endParaRPr lang="en-US" dirty="0"/>
          </a:p>
        </p:txBody>
      </p:sp>
    </p:spTree>
    <p:extLst>
      <p:ext uri="{BB962C8B-B14F-4D97-AF65-F5344CB8AC3E}">
        <p14:creationId xmlns:p14="http://schemas.microsoft.com/office/powerpoint/2010/main" val="198495636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2T21:18:56.6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1,'228'33,"-97"-6,-107-17,0-2,1-1,0-1,1-1,-1-1,1-2,0 0,0-2,0 0,0-2,-1-1,13-4,-21 2,-6-2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2T21:18:58.49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69,'6'0,"13"-11,8-4,7 1,1 2,2 4,-1 3,0 2,-1 2,5 1,1 1,-1-1,-1 1,-2 0,-2-1,-6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2T21:19:00.56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0,'5'0,"8"11,8 4,4-1,5-3,8-3,-2 3,-2-1,-1-2,0-2,-1-2,1-2,-1-1,1-1,5-1,-9 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2T21:19:06.0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2,'191'0,"153"-1,249 34,-23 28,172-18,-398-41,-64 60,53-64,-148 0,-67-8,-101 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20" tIns="48310" rIns="96620" bIns="48310" rtlCol="0"/>
          <a:lstStyle>
            <a:lvl1pPr algn="l">
              <a:defRPr sz="12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20" tIns="48310" rIns="96620" bIns="48310" rtlCol="0"/>
          <a:lstStyle>
            <a:lvl1pPr algn="r">
              <a:defRPr sz="1200"/>
            </a:lvl1pPr>
          </a:lstStyle>
          <a:p>
            <a:fld id="{030852C7-7FC6-464B-B928-9E017CB14E70}" type="datetimeFigureOut">
              <a:rPr lang="en-US" smtClean="0"/>
              <a:t>9/30/2024</a:t>
            </a:fld>
            <a:endParaRPr lang="en-US" dirty="0"/>
          </a:p>
        </p:txBody>
      </p:sp>
      <p:sp>
        <p:nvSpPr>
          <p:cNvPr id="4" name="Slide Image Placeholder 3"/>
          <p:cNvSpPr>
            <a:spLocks noGrp="1" noRot="1" noChangeAspect="1"/>
          </p:cNvSpPr>
          <p:nvPr>
            <p:ph type="sldImg" idx="2"/>
          </p:nvPr>
        </p:nvSpPr>
        <p:spPr>
          <a:xfrm>
            <a:off x="776288" y="1200150"/>
            <a:ext cx="5762625" cy="3241675"/>
          </a:xfrm>
          <a:prstGeom prst="rect">
            <a:avLst/>
          </a:prstGeom>
          <a:noFill/>
          <a:ln w="12700">
            <a:solidFill>
              <a:prstClr val="black"/>
            </a:solidFill>
          </a:ln>
        </p:spPr>
        <p:txBody>
          <a:bodyPr vert="horz" lIns="96620" tIns="48310" rIns="96620" bIns="48310"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20" tIns="48310" rIns="96620" bIns="4831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8"/>
            <a:ext cx="3169920" cy="481726"/>
          </a:xfrm>
          <a:prstGeom prst="rect">
            <a:avLst/>
          </a:prstGeom>
        </p:spPr>
        <p:txBody>
          <a:bodyPr vert="horz" lIns="96620" tIns="48310" rIns="96620" bIns="4831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8"/>
            <a:ext cx="3169920" cy="481726"/>
          </a:xfrm>
          <a:prstGeom prst="rect">
            <a:avLst/>
          </a:prstGeom>
        </p:spPr>
        <p:txBody>
          <a:bodyPr vert="horz" lIns="96620" tIns="48310" rIns="96620" bIns="48310" rtlCol="0" anchor="b"/>
          <a:lstStyle>
            <a:lvl1pPr algn="r">
              <a:defRPr sz="1200"/>
            </a:lvl1pPr>
          </a:lstStyle>
          <a:p>
            <a:fld id="{95A8B61F-6FFB-4B9C-88DD-DE420A10A6B2}" type="slidenum">
              <a:rPr lang="en-US" smtClean="0"/>
              <a:t>‹#›</a:t>
            </a:fld>
            <a:endParaRPr lang="en-US" dirty="0"/>
          </a:p>
        </p:txBody>
      </p:sp>
    </p:spTree>
    <p:extLst>
      <p:ext uri="{BB962C8B-B14F-4D97-AF65-F5344CB8AC3E}">
        <p14:creationId xmlns:p14="http://schemas.microsoft.com/office/powerpoint/2010/main" val="1648508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forms/d/e/1FAIpQLSehjNvpZlszq7ziEKydsfvLbtdzjkkzAtmtCX0z7-j-Qnv2Og/viewfor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 this message to the chat: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 fill out the check-in form for this training here: </a:t>
            </a:r>
            <a:r>
              <a:rPr lang="en-US" sz="1200" u="sng" kern="1200" dirty="0">
                <a:solidFill>
                  <a:schemeClr val="tx1"/>
                </a:solidFill>
                <a:effectLst/>
                <a:latin typeface="+mn-lt"/>
                <a:ea typeface="+mn-ea"/>
                <a:cs typeface="+mn-cs"/>
                <a:hlinkClick r:id="rId3"/>
              </a:rPr>
              <a:t>https://docs.google.com/forms/d/e/1FAIpQLSehjNvpZlszq7ziEKydsfvLbtdzjkkzAtmtCX0z7-j-Qnv2Og/viewform</a:t>
            </a:r>
            <a:r>
              <a:rPr lang="en-US" sz="1200" kern="1200" dirty="0">
                <a:solidFill>
                  <a:schemeClr val="tx1"/>
                </a:solidFill>
                <a:effectLst/>
                <a:latin typeface="+mn-lt"/>
                <a:ea typeface="+mn-ea"/>
                <a:cs typeface="+mn-cs"/>
              </a:rPr>
              <a:t> Without completing this training form, attendees will not receive credit for attending today. </a:t>
            </a:r>
          </a:p>
          <a:p>
            <a:endParaRPr lang="en-US" dirty="0"/>
          </a:p>
          <a:p>
            <a:r>
              <a:rPr lang="en-US" dirty="0"/>
              <a:t>Welcome and introductions if needed </a:t>
            </a:r>
          </a:p>
          <a:p>
            <a:endParaRPr lang="en-US" dirty="0"/>
          </a:p>
          <a:p>
            <a:r>
              <a:rPr lang="en-US" dirty="0"/>
              <a:t>Today’s training will cover the fundamentals of </a:t>
            </a:r>
            <a:r>
              <a:rPr lang="en-US" dirty="0" err="1"/>
              <a:t>MyODK</a:t>
            </a:r>
            <a:r>
              <a:rPr lang="en-US" dirty="0"/>
              <a:t> for accessing your account, the circle executive dashboard, creating your membership application, the application review and approval process, and instructions for your applicants. </a:t>
            </a:r>
          </a:p>
          <a:p>
            <a:endParaRPr lang="en-US" dirty="0"/>
          </a:p>
          <a:p>
            <a:r>
              <a:rPr lang="en-US" dirty="0"/>
              <a:t>If you have any questions, please unmute or add them to the chat. </a:t>
            </a:r>
          </a:p>
        </p:txBody>
      </p:sp>
      <p:sp>
        <p:nvSpPr>
          <p:cNvPr id="4" name="Slide Number Placeholder 3"/>
          <p:cNvSpPr>
            <a:spLocks noGrp="1"/>
          </p:cNvSpPr>
          <p:nvPr>
            <p:ph type="sldNum" sz="quarter" idx="5"/>
          </p:nvPr>
        </p:nvSpPr>
        <p:spPr/>
        <p:txBody>
          <a:bodyPr/>
          <a:lstStyle/>
          <a:p>
            <a:fld id="{95A8B61F-6FFB-4B9C-88DD-DE420A10A6B2}" type="slidenum">
              <a:rPr lang="en-US" smtClean="0"/>
              <a:t>1</a:t>
            </a:fld>
            <a:endParaRPr lang="en-US" dirty="0"/>
          </a:p>
        </p:txBody>
      </p:sp>
    </p:spTree>
    <p:extLst>
      <p:ext uri="{BB962C8B-B14F-4D97-AF65-F5344CB8AC3E}">
        <p14:creationId xmlns:p14="http://schemas.microsoft.com/office/powerpoint/2010/main" val="2753272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Circle Executive Dashboard is a lengthy page, so we have broken it up across multiple slides. </a:t>
            </a:r>
          </a:p>
        </p:txBody>
      </p:sp>
      <p:sp>
        <p:nvSpPr>
          <p:cNvPr id="4" name="Slide Number Placeholder 3"/>
          <p:cNvSpPr>
            <a:spLocks noGrp="1"/>
          </p:cNvSpPr>
          <p:nvPr>
            <p:ph type="sldNum" sz="quarter" idx="5"/>
          </p:nvPr>
        </p:nvSpPr>
        <p:spPr/>
        <p:txBody>
          <a:bodyPr/>
          <a:lstStyle/>
          <a:p>
            <a:fld id="{95A8B61F-6FFB-4B9C-88DD-DE420A10A6B2}" type="slidenum">
              <a:rPr lang="en-US" smtClean="0"/>
              <a:t>10</a:t>
            </a:fld>
            <a:endParaRPr lang="en-US" dirty="0"/>
          </a:p>
        </p:txBody>
      </p:sp>
    </p:spTree>
    <p:extLst>
      <p:ext uri="{BB962C8B-B14F-4D97-AF65-F5344CB8AC3E}">
        <p14:creationId xmlns:p14="http://schemas.microsoft.com/office/powerpoint/2010/main" val="3045981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New features are coming online as we progress through the launch.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can find your Circle Contact, Circle Officers, etc. here.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Student Officers have an automatic one calendar year expiration date, and ODK must be notified if this needs to be extended. Advisors remain active until we are notified of a change.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new officer must complete the forms through the “Update Circle Leadership” link. </a:t>
            </a:r>
          </a:p>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11</a:t>
            </a:fld>
            <a:endParaRPr lang="en-US" dirty="0"/>
          </a:p>
        </p:txBody>
      </p:sp>
    </p:spTree>
    <p:extLst>
      <p:ext uri="{BB962C8B-B14F-4D97-AF65-F5344CB8AC3E}">
        <p14:creationId xmlns:p14="http://schemas.microsoft.com/office/powerpoint/2010/main" val="1186495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of this is similar to MMS, but there are several new features that will be critical to your recruitment processes. </a:t>
            </a:r>
          </a:p>
        </p:txBody>
      </p:sp>
      <p:sp>
        <p:nvSpPr>
          <p:cNvPr id="4" name="Slide Number Placeholder 3"/>
          <p:cNvSpPr>
            <a:spLocks noGrp="1"/>
          </p:cNvSpPr>
          <p:nvPr>
            <p:ph type="sldNum" sz="quarter" idx="5"/>
          </p:nvPr>
        </p:nvSpPr>
        <p:spPr/>
        <p:txBody>
          <a:bodyPr/>
          <a:lstStyle/>
          <a:p>
            <a:fld id="{95A8B61F-6FFB-4B9C-88DD-DE420A10A6B2}" type="slidenum">
              <a:rPr lang="en-US" smtClean="0"/>
              <a:t>12</a:t>
            </a:fld>
            <a:endParaRPr lang="en-US" dirty="0"/>
          </a:p>
        </p:txBody>
      </p:sp>
    </p:spTree>
    <p:extLst>
      <p:ext uri="{BB962C8B-B14F-4D97-AF65-F5344CB8AC3E}">
        <p14:creationId xmlns:p14="http://schemas.microsoft.com/office/powerpoint/2010/main" val="1461771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change – rather than turning the exact same application on/off each time, you are creating a new application with a new initiation date tied to it. Think of the recruitment process as an “event” within </a:t>
            </a:r>
            <a:r>
              <a:rPr lang="en-US" dirty="0" err="1"/>
              <a:t>MyODK</a:t>
            </a:r>
            <a:r>
              <a:rPr lang="en-US" dirty="0"/>
              <a:t>. You will be able to view your old applications to see which custom questions you used, etc. </a:t>
            </a:r>
          </a:p>
          <a:p>
            <a:endParaRPr lang="en-US" dirty="0"/>
          </a:p>
          <a:p>
            <a:r>
              <a:rPr lang="en-US" dirty="0"/>
              <a:t>Once the application is live, it cannot be modified, so you need to be sure of all the information you are putting in. </a:t>
            </a:r>
          </a:p>
        </p:txBody>
      </p:sp>
      <p:sp>
        <p:nvSpPr>
          <p:cNvPr id="4" name="Slide Number Placeholder 3"/>
          <p:cNvSpPr>
            <a:spLocks noGrp="1"/>
          </p:cNvSpPr>
          <p:nvPr>
            <p:ph type="sldNum" sz="quarter" idx="5"/>
          </p:nvPr>
        </p:nvSpPr>
        <p:spPr/>
        <p:txBody>
          <a:bodyPr/>
          <a:lstStyle/>
          <a:p>
            <a:fld id="{95A8B61F-6FFB-4B9C-88DD-DE420A10A6B2}" type="slidenum">
              <a:rPr lang="en-US" smtClean="0"/>
              <a:t>13</a:t>
            </a:fld>
            <a:endParaRPr lang="en-US" dirty="0"/>
          </a:p>
        </p:txBody>
      </p:sp>
    </p:spTree>
    <p:extLst>
      <p:ext uri="{BB962C8B-B14F-4D97-AF65-F5344CB8AC3E}">
        <p14:creationId xmlns:p14="http://schemas.microsoft.com/office/powerpoint/2010/main" val="99160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application still features required information that shows on all applications, plus the ability to add in custom questions. We have pulled over all the custom questions from MMS into </a:t>
            </a:r>
            <a:r>
              <a:rPr lang="en-US" dirty="0" err="1"/>
              <a:t>MyODK</a:t>
            </a:r>
            <a:r>
              <a:rPr lang="en-US" dirty="0"/>
              <a:t>. </a:t>
            </a:r>
          </a:p>
        </p:txBody>
      </p:sp>
      <p:sp>
        <p:nvSpPr>
          <p:cNvPr id="4" name="Slide Number Placeholder 3"/>
          <p:cNvSpPr>
            <a:spLocks noGrp="1"/>
          </p:cNvSpPr>
          <p:nvPr>
            <p:ph type="sldNum" sz="quarter" idx="5"/>
          </p:nvPr>
        </p:nvSpPr>
        <p:spPr/>
        <p:txBody>
          <a:bodyPr/>
          <a:lstStyle/>
          <a:p>
            <a:fld id="{95A8B61F-6FFB-4B9C-88DD-DE420A10A6B2}" type="slidenum">
              <a:rPr lang="en-US" smtClean="0"/>
              <a:t>14</a:t>
            </a:fld>
            <a:endParaRPr lang="en-US" dirty="0"/>
          </a:p>
        </p:txBody>
      </p:sp>
    </p:spTree>
    <p:extLst>
      <p:ext uri="{BB962C8B-B14F-4D97-AF65-F5344CB8AC3E}">
        <p14:creationId xmlns:p14="http://schemas.microsoft.com/office/powerpoint/2010/main" val="1470978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items in the application creation process: </a:t>
            </a:r>
          </a:p>
          <a:p>
            <a:endParaRPr lang="en-US" dirty="0"/>
          </a:p>
          <a:p>
            <a:pPr marL="171450" indent="-171450">
              <a:buFontTx/>
              <a:buChar char="-"/>
            </a:pPr>
            <a:r>
              <a:rPr lang="en-US" dirty="0"/>
              <a:t>Before beginning your application, the circle’s initiation date must be set in stone. This is 1) good practice for the circle, and 2) a firm requirement moving forward. </a:t>
            </a:r>
          </a:p>
          <a:p>
            <a:pPr marL="171450" indent="-171450">
              <a:buFontTx/>
              <a:buChar char="-"/>
            </a:pPr>
            <a:r>
              <a:rPr lang="en-US" dirty="0"/>
              <a:t>Application open/close dates will be required and cannot be changed. You will not be able to reopen the application to allow for “late” applications moving forward. </a:t>
            </a:r>
          </a:p>
          <a:p>
            <a:pPr marL="171450" indent="-171450">
              <a:buFontTx/>
              <a:buChar char="-"/>
            </a:pPr>
            <a:r>
              <a:rPr lang="en-US" dirty="0"/>
              <a:t>You may now set a maximum number of applications, and the portal will close once you hit the max. However, circles should remember to be selective, not exclusive, in the recruitment process. </a:t>
            </a:r>
          </a:p>
          <a:p>
            <a:pPr marL="171450" indent="-171450">
              <a:buFontTx/>
              <a:buChar char="-"/>
            </a:pPr>
            <a:r>
              <a:rPr lang="en-US" dirty="0"/>
              <a:t>You may choose whether you are using the </a:t>
            </a:r>
            <a:r>
              <a:rPr lang="en-US" dirty="0" err="1"/>
              <a:t>MyODK</a:t>
            </a:r>
            <a:r>
              <a:rPr lang="en-US" dirty="0"/>
              <a:t> payment portal or allowing new members to pay locally. If you are using our portal, the portal will automatically open and the member will get a notice to pay once they are marked as “accepted.” ODK staff will no longer need to turn the portal on/off for you. The portal will close 8 calendar days before the initiation date, unless an earlier date is set, and will not be reopened. </a:t>
            </a:r>
          </a:p>
        </p:txBody>
      </p:sp>
      <p:sp>
        <p:nvSpPr>
          <p:cNvPr id="4" name="Slide Number Placeholder 3"/>
          <p:cNvSpPr>
            <a:spLocks noGrp="1"/>
          </p:cNvSpPr>
          <p:nvPr>
            <p:ph type="sldNum" sz="quarter" idx="5"/>
          </p:nvPr>
        </p:nvSpPr>
        <p:spPr/>
        <p:txBody>
          <a:bodyPr/>
          <a:lstStyle/>
          <a:p>
            <a:fld id="{95A8B61F-6FFB-4B9C-88DD-DE420A10A6B2}" type="slidenum">
              <a:rPr lang="en-US" smtClean="0"/>
              <a:t>15</a:t>
            </a:fld>
            <a:endParaRPr lang="en-US" dirty="0"/>
          </a:p>
        </p:txBody>
      </p:sp>
    </p:spTree>
    <p:extLst>
      <p:ext uri="{BB962C8B-B14F-4D97-AF65-F5344CB8AC3E}">
        <p14:creationId xmlns:p14="http://schemas.microsoft.com/office/powerpoint/2010/main" val="2134401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16</a:t>
            </a:fld>
            <a:endParaRPr lang="en-US" dirty="0"/>
          </a:p>
        </p:txBody>
      </p:sp>
    </p:spTree>
    <p:extLst>
      <p:ext uri="{BB962C8B-B14F-4D97-AF65-F5344CB8AC3E}">
        <p14:creationId xmlns:p14="http://schemas.microsoft.com/office/powerpoint/2010/main" val="3954558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drop-down menu does not show up, the system is recognizing you as an officer of your circle. We are working with the developers on this piece. </a:t>
            </a:r>
          </a:p>
          <a:p>
            <a:endParaRPr lang="en-US" dirty="0"/>
          </a:p>
          <a:p>
            <a:r>
              <a:rPr lang="en-US" dirty="0"/>
              <a:t>You may only have 1 application process open at a time – again, consider it as an “event” and you cannot have overlapping events. </a:t>
            </a:r>
          </a:p>
          <a:p>
            <a:endParaRPr lang="en-US" dirty="0"/>
          </a:p>
          <a:p>
            <a:r>
              <a:rPr lang="en-US" dirty="0"/>
              <a:t>The most important part is the dates – </a:t>
            </a:r>
          </a:p>
          <a:p>
            <a:endParaRPr lang="en-US" dirty="0"/>
          </a:p>
          <a:p>
            <a:r>
              <a:rPr lang="en-US" dirty="0"/>
              <a:t>You will enter your initiation date, which cannot be changed unless there are extenuating circumstances (think, hurricane). </a:t>
            </a:r>
          </a:p>
          <a:p>
            <a:r>
              <a:rPr lang="en-US" dirty="0"/>
              <a:t>You will select your open/close dates, which cannot be changed. Note that the close date must be a minimum of 14 calendar dates before the ceremony. The system will not allow you to choose something within 14 calendar days. </a:t>
            </a:r>
          </a:p>
          <a:p>
            <a:endParaRPr lang="en-US" dirty="0"/>
          </a:p>
          <a:p>
            <a:r>
              <a:rPr lang="en-US" dirty="0"/>
              <a:t>You will select here whether you want members to pay us directly, or pay locally. We will be rolling out a new feature soon that allows us to collect local dues on behalf of the circle, and send those (through the mail or electronically) to the circle after the initiation, but this is not live yet. </a:t>
            </a:r>
          </a:p>
        </p:txBody>
      </p:sp>
      <p:sp>
        <p:nvSpPr>
          <p:cNvPr id="4" name="Slide Number Placeholder 3"/>
          <p:cNvSpPr>
            <a:spLocks noGrp="1"/>
          </p:cNvSpPr>
          <p:nvPr>
            <p:ph type="sldNum" sz="quarter" idx="5"/>
          </p:nvPr>
        </p:nvSpPr>
        <p:spPr/>
        <p:txBody>
          <a:bodyPr/>
          <a:lstStyle/>
          <a:p>
            <a:fld id="{95A8B61F-6FFB-4B9C-88DD-DE420A10A6B2}" type="slidenum">
              <a:rPr lang="en-US" smtClean="0"/>
              <a:t>17</a:t>
            </a:fld>
            <a:endParaRPr lang="en-US" dirty="0"/>
          </a:p>
        </p:txBody>
      </p:sp>
    </p:spTree>
    <p:extLst>
      <p:ext uri="{BB962C8B-B14F-4D97-AF65-F5344CB8AC3E}">
        <p14:creationId xmlns:p14="http://schemas.microsoft.com/office/powerpoint/2010/main" val="775066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drop-down menu does not show up, the system is recognizing you as an officer of your circle. We are working with the developers on this piece. </a:t>
            </a:r>
          </a:p>
          <a:p>
            <a:endParaRPr lang="en-US" dirty="0"/>
          </a:p>
          <a:p>
            <a:r>
              <a:rPr lang="en-US" dirty="0"/>
              <a:t>You may only have 1 application process open at a time – again, consider it as an “event” and you cannot have overlapping events. </a:t>
            </a:r>
          </a:p>
          <a:p>
            <a:endParaRPr lang="en-US" dirty="0"/>
          </a:p>
          <a:p>
            <a:r>
              <a:rPr lang="en-US" dirty="0"/>
              <a:t>The most important part is the dates – </a:t>
            </a:r>
          </a:p>
          <a:p>
            <a:endParaRPr lang="en-US" dirty="0"/>
          </a:p>
          <a:p>
            <a:r>
              <a:rPr lang="en-US" dirty="0"/>
              <a:t>You will enter your initiation date, which cannot be changed unless there are extenuating circumstances (think, hurricane). </a:t>
            </a:r>
          </a:p>
          <a:p>
            <a:r>
              <a:rPr lang="en-US" dirty="0"/>
              <a:t>You will select your open/close dates, which cannot be changed. Note that the close date must be a minimum of 14 calendar dates before the ceremony. The system will not allow you to choose something within 14 calendar days. </a:t>
            </a:r>
          </a:p>
          <a:p>
            <a:endParaRPr lang="en-US" dirty="0"/>
          </a:p>
          <a:p>
            <a:r>
              <a:rPr lang="en-US" dirty="0"/>
              <a:t>You will select here whether you want members to pay us directly, or pay locally. We will be rolling out a new feature soon that allows us to collect local dues on behalf of the circle, and send those (through the mail or electronically) to the circle after the initiation, but this is not live yet. </a:t>
            </a:r>
          </a:p>
        </p:txBody>
      </p:sp>
      <p:sp>
        <p:nvSpPr>
          <p:cNvPr id="4" name="Slide Number Placeholder 3"/>
          <p:cNvSpPr>
            <a:spLocks noGrp="1"/>
          </p:cNvSpPr>
          <p:nvPr>
            <p:ph type="sldNum" sz="quarter" idx="5"/>
          </p:nvPr>
        </p:nvSpPr>
        <p:spPr/>
        <p:txBody>
          <a:bodyPr/>
          <a:lstStyle/>
          <a:p>
            <a:fld id="{95A8B61F-6FFB-4B9C-88DD-DE420A10A6B2}" type="slidenum">
              <a:rPr lang="en-US" smtClean="0"/>
              <a:t>18</a:t>
            </a:fld>
            <a:endParaRPr lang="en-US" dirty="0"/>
          </a:p>
        </p:txBody>
      </p:sp>
    </p:spTree>
    <p:extLst>
      <p:ext uri="{BB962C8B-B14F-4D97-AF65-F5344CB8AC3E}">
        <p14:creationId xmlns:p14="http://schemas.microsoft.com/office/powerpoint/2010/main" val="2558971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custom questions is not required, but if your circle chooses to do so, note that the custom questions work using skip logic. Certain questions will show up for students, but not faculty/staff. Custom questions won’t show up until they select your circle. </a:t>
            </a:r>
          </a:p>
        </p:txBody>
      </p:sp>
      <p:sp>
        <p:nvSpPr>
          <p:cNvPr id="4" name="Slide Number Placeholder 3"/>
          <p:cNvSpPr>
            <a:spLocks noGrp="1"/>
          </p:cNvSpPr>
          <p:nvPr>
            <p:ph type="sldNum" sz="quarter" idx="5"/>
          </p:nvPr>
        </p:nvSpPr>
        <p:spPr/>
        <p:txBody>
          <a:bodyPr/>
          <a:lstStyle/>
          <a:p>
            <a:fld id="{95A8B61F-6FFB-4B9C-88DD-DE420A10A6B2}" type="slidenum">
              <a:rPr lang="en-US" smtClean="0"/>
              <a:t>19</a:t>
            </a:fld>
            <a:endParaRPr lang="en-US" dirty="0"/>
          </a:p>
        </p:txBody>
      </p:sp>
    </p:spTree>
    <p:extLst>
      <p:ext uri="{BB962C8B-B14F-4D97-AF65-F5344CB8AC3E}">
        <p14:creationId xmlns:p14="http://schemas.microsoft.com/office/powerpoint/2010/main" val="1770677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presentation will be shared with you via email later, and eventually will be on our website. The links you see in the table of contents are clickable so you can navigate through the guide. </a:t>
            </a:r>
          </a:p>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2</a:t>
            </a:fld>
            <a:endParaRPr lang="en-US" dirty="0"/>
          </a:p>
        </p:txBody>
      </p:sp>
    </p:spTree>
    <p:extLst>
      <p:ext uri="{BB962C8B-B14F-4D97-AF65-F5344CB8AC3E}">
        <p14:creationId xmlns:p14="http://schemas.microsoft.com/office/powerpoint/2010/main" val="545428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currently custom questions are set to ALL – unless you want 40+ questions to show up, please choose “unselect all” and then choose the questions you want. We are working on this! </a:t>
            </a:r>
          </a:p>
        </p:txBody>
      </p:sp>
      <p:sp>
        <p:nvSpPr>
          <p:cNvPr id="4" name="Slide Number Placeholder 3"/>
          <p:cNvSpPr>
            <a:spLocks noGrp="1"/>
          </p:cNvSpPr>
          <p:nvPr>
            <p:ph type="sldNum" sz="quarter" idx="5"/>
          </p:nvPr>
        </p:nvSpPr>
        <p:spPr/>
        <p:txBody>
          <a:bodyPr/>
          <a:lstStyle/>
          <a:p>
            <a:fld id="{95A8B61F-6FFB-4B9C-88DD-DE420A10A6B2}" type="slidenum">
              <a:rPr lang="en-US" smtClean="0"/>
              <a:t>20</a:t>
            </a:fld>
            <a:endParaRPr lang="en-US" dirty="0"/>
          </a:p>
        </p:txBody>
      </p:sp>
    </p:spTree>
    <p:extLst>
      <p:ext uri="{BB962C8B-B14F-4D97-AF65-F5344CB8AC3E}">
        <p14:creationId xmlns:p14="http://schemas.microsoft.com/office/powerpoint/2010/main" val="3529766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screen, you can review your dates and custom questions. Make sure all of this is correct, because it cannot be changed. </a:t>
            </a:r>
          </a:p>
          <a:p>
            <a:endParaRPr lang="en-US" dirty="0"/>
          </a:p>
          <a:p>
            <a:r>
              <a:rPr lang="en-US" dirty="0"/>
              <a:t>Once you hit submit, the application will go live on the date you </a:t>
            </a:r>
            <a:r>
              <a:rPr lang="en-US"/>
              <a:t>have indicated.</a:t>
            </a:r>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21</a:t>
            </a:fld>
            <a:endParaRPr lang="en-US" dirty="0"/>
          </a:p>
        </p:txBody>
      </p:sp>
    </p:spTree>
    <p:extLst>
      <p:ext uri="{BB962C8B-B14F-4D97-AF65-F5344CB8AC3E}">
        <p14:creationId xmlns:p14="http://schemas.microsoft.com/office/powerpoint/2010/main" val="2678489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to initiate someone as a surprise, you will use this option. This is the only time you can submit an application on behalf of someone, and this cannot be used for student </a:t>
            </a:r>
            <a:r>
              <a:rPr lang="en-US" dirty="0" err="1"/>
              <a:t>intiates</a:t>
            </a:r>
            <a:r>
              <a:rPr lang="en-US" dirty="0"/>
              <a:t>. This creates an account on behalf of the individual, but this is not shared with them until after the ceremony. They will not get an email notification of anything until after the initiation. </a:t>
            </a:r>
          </a:p>
          <a:p>
            <a:endParaRPr lang="en-US" dirty="0"/>
          </a:p>
          <a:p>
            <a:r>
              <a:rPr lang="en-US" dirty="0"/>
              <a:t>Before you submit an application for a special initiation, you can now search to see if they are already a member. If they have a common name, etc. you can always reach out to your circle contact to confirm, but this search feature will help to avoid initiating someone who has already been initiated. </a:t>
            </a:r>
          </a:p>
          <a:p>
            <a:endParaRPr lang="en-US" dirty="0"/>
          </a:p>
          <a:p>
            <a:r>
              <a:rPr lang="en-US" dirty="0"/>
              <a:t>New circle advisors can also use this form, as it will not include any custom questions and is simpler. </a:t>
            </a:r>
          </a:p>
        </p:txBody>
      </p:sp>
      <p:sp>
        <p:nvSpPr>
          <p:cNvPr id="4" name="Slide Number Placeholder 3"/>
          <p:cNvSpPr>
            <a:spLocks noGrp="1"/>
          </p:cNvSpPr>
          <p:nvPr>
            <p:ph type="sldNum" sz="quarter" idx="5"/>
          </p:nvPr>
        </p:nvSpPr>
        <p:spPr/>
        <p:txBody>
          <a:bodyPr/>
          <a:lstStyle/>
          <a:p>
            <a:fld id="{95A8B61F-6FFB-4B9C-88DD-DE420A10A6B2}" type="slidenum">
              <a:rPr lang="en-US" smtClean="0"/>
              <a:t>22</a:t>
            </a:fld>
            <a:endParaRPr lang="en-US" dirty="0"/>
          </a:p>
        </p:txBody>
      </p:sp>
    </p:spTree>
    <p:extLst>
      <p:ext uri="{BB962C8B-B14F-4D97-AF65-F5344CB8AC3E}">
        <p14:creationId xmlns:p14="http://schemas.microsoft.com/office/powerpoint/2010/main" val="3358866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review and approval process is very similar to MMS. </a:t>
            </a:r>
          </a:p>
          <a:p>
            <a:endParaRPr lang="en-US" dirty="0"/>
          </a:p>
          <a:p>
            <a:r>
              <a:rPr lang="en-US" dirty="0"/>
              <a:t>Please note: Certificate orders must be placed a minimum of 7 days prior to the ceremony. The portal will shut off after this time and you will not be able to submit without HQ assistance. Remember that you cannot change the ceremony date! </a:t>
            </a:r>
          </a:p>
        </p:txBody>
      </p:sp>
      <p:sp>
        <p:nvSpPr>
          <p:cNvPr id="4" name="Slide Number Placeholder 3"/>
          <p:cNvSpPr>
            <a:spLocks noGrp="1"/>
          </p:cNvSpPr>
          <p:nvPr>
            <p:ph type="sldNum" sz="quarter" idx="5"/>
          </p:nvPr>
        </p:nvSpPr>
        <p:spPr/>
        <p:txBody>
          <a:bodyPr/>
          <a:lstStyle/>
          <a:p>
            <a:fld id="{95A8B61F-6FFB-4B9C-88DD-DE420A10A6B2}" type="slidenum">
              <a:rPr lang="en-US" smtClean="0"/>
              <a:t>24</a:t>
            </a:fld>
            <a:endParaRPr lang="en-US" dirty="0"/>
          </a:p>
        </p:txBody>
      </p:sp>
    </p:spTree>
    <p:extLst>
      <p:ext uri="{BB962C8B-B14F-4D97-AF65-F5344CB8AC3E}">
        <p14:creationId xmlns:p14="http://schemas.microsoft.com/office/powerpoint/2010/main" val="168799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“Application Management” area has some new features: you can filter by “initiation date” to ensure you are only looking at the apps for this recruitment cycle. You can also search for a specific applicant, or use the alphabet buttons to see applicants with a last name starting with that letter. </a:t>
            </a:r>
          </a:p>
        </p:txBody>
      </p:sp>
      <p:sp>
        <p:nvSpPr>
          <p:cNvPr id="4" name="Slide Number Placeholder 3"/>
          <p:cNvSpPr>
            <a:spLocks noGrp="1"/>
          </p:cNvSpPr>
          <p:nvPr>
            <p:ph type="sldNum" sz="quarter" idx="5"/>
          </p:nvPr>
        </p:nvSpPr>
        <p:spPr/>
        <p:txBody>
          <a:bodyPr/>
          <a:lstStyle/>
          <a:p>
            <a:fld id="{95A8B61F-6FFB-4B9C-88DD-DE420A10A6B2}" type="slidenum">
              <a:rPr lang="en-US" smtClean="0"/>
              <a:t>25</a:t>
            </a:fld>
            <a:endParaRPr lang="en-US" dirty="0"/>
          </a:p>
        </p:txBody>
      </p:sp>
    </p:spTree>
    <p:extLst>
      <p:ext uri="{BB962C8B-B14F-4D97-AF65-F5344CB8AC3E}">
        <p14:creationId xmlns:p14="http://schemas.microsoft.com/office/powerpoint/2010/main" val="343387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see something wrong on an applicant’s data, you can correct it, but you can also notify the applicant that they need to log in to correct it in their profile. Personal data can be updated at any time, and it will update on their application as well. The applicant will not be able to make any changes to custom question responses once submitted. </a:t>
            </a:r>
          </a:p>
        </p:txBody>
      </p:sp>
      <p:sp>
        <p:nvSpPr>
          <p:cNvPr id="4" name="Slide Number Placeholder 3"/>
          <p:cNvSpPr>
            <a:spLocks noGrp="1"/>
          </p:cNvSpPr>
          <p:nvPr>
            <p:ph type="sldNum" sz="quarter" idx="5"/>
          </p:nvPr>
        </p:nvSpPr>
        <p:spPr/>
        <p:txBody>
          <a:bodyPr/>
          <a:lstStyle/>
          <a:p>
            <a:fld id="{95A8B61F-6FFB-4B9C-88DD-DE420A10A6B2}" type="slidenum">
              <a:rPr lang="en-US" smtClean="0"/>
              <a:t>26</a:t>
            </a:fld>
            <a:endParaRPr lang="en-US" dirty="0"/>
          </a:p>
        </p:txBody>
      </p:sp>
    </p:spTree>
    <p:extLst>
      <p:ext uri="{BB962C8B-B14F-4D97-AF65-F5344CB8AC3E}">
        <p14:creationId xmlns:p14="http://schemas.microsoft.com/office/powerpoint/2010/main" val="2578780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Accept/reject features have remained very similar to MMS. You can select applications to print to PDF or hard copy. Clicking on the individual’s name will take you to their application. </a:t>
            </a:r>
          </a:p>
          <a:p>
            <a:endParaRPr lang="en-US" dirty="0"/>
          </a:p>
          <a:p>
            <a:r>
              <a:rPr lang="en-US" dirty="0"/>
              <a:t>A feature rolling out soon is the ability to run a CSV file with applicant information. </a:t>
            </a:r>
          </a:p>
        </p:txBody>
      </p:sp>
      <p:sp>
        <p:nvSpPr>
          <p:cNvPr id="4" name="Slide Number Placeholder 3"/>
          <p:cNvSpPr>
            <a:spLocks noGrp="1"/>
          </p:cNvSpPr>
          <p:nvPr>
            <p:ph type="sldNum" sz="quarter" idx="5"/>
          </p:nvPr>
        </p:nvSpPr>
        <p:spPr/>
        <p:txBody>
          <a:bodyPr/>
          <a:lstStyle/>
          <a:p>
            <a:fld id="{95A8B61F-6FFB-4B9C-88DD-DE420A10A6B2}" type="slidenum">
              <a:rPr lang="en-US" smtClean="0"/>
              <a:t>27</a:t>
            </a:fld>
            <a:endParaRPr lang="en-US" dirty="0"/>
          </a:p>
        </p:txBody>
      </p:sp>
    </p:spTree>
    <p:extLst>
      <p:ext uri="{BB962C8B-B14F-4D97-AF65-F5344CB8AC3E}">
        <p14:creationId xmlns:p14="http://schemas.microsoft.com/office/powerpoint/2010/main" val="3792269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each step in the process is completed, check boxes change. </a:t>
            </a:r>
          </a:p>
          <a:p>
            <a:endParaRPr lang="en-US" dirty="0"/>
          </a:p>
          <a:p>
            <a:r>
              <a:rPr lang="en-US" dirty="0"/>
              <a:t>Once an order has been submitted and processed, any applications not approved should be rejected.</a:t>
            </a:r>
          </a:p>
        </p:txBody>
      </p:sp>
      <p:sp>
        <p:nvSpPr>
          <p:cNvPr id="4" name="Slide Number Placeholder 3"/>
          <p:cNvSpPr>
            <a:spLocks noGrp="1"/>
          </p:cNvSpPr>
          <p:nvPr>
            <p:ph type="sldNum" sz="quarter" idx="5"/>
          </p:nvPr>
        </p:nvSpPr>
        <p:spPr/>
        <p:txBody>
          <a:bodyPr/>
          <a:lstStyle/>
          <a:p>
            <a:fld id="{95A8B61F-6FFB-4B9C-88DD-DE420A10A6B2}" type="slidenum">
              <a:rPr lang="en-US" smtClean="0"/>
              <a:t>28</a:t>
            </a:fld>
            <a:endParaRPr lang="en-US" dirty="0"/>
          </a:p>
        </p:txBody>
      </p:sp>
    </p:spTree>
    <p:extLst>
      <p:ext uri="{BB962C8B-B14F-4D97-AF65-F5344CB8AC3E}">
        <p14:creationId xmlns:p14="http://schemas.microsoft.com/office/powerpoint/2010/main" val="1360482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new feature is that applicants will get messages notifying them of their application status. Circles will still need to communicate initiation details, etc. separately, but this will allow them to log in to see where they are at in the process. </a:t>
            </a:r>
          </a:p>
          <a:p>
            <a:endParaRPr lang="en-US" dirty="0"/>
          </a:p>
          <a:p>
            <a:r>
              <a:rPr lang="en-US" dirty="0"/>
              <a:t>Depending on the payment options you selected, some of these messages will vary a bit. </a:t>
            </a:r>
          </a:p>
        </p:txBody>
      </p:sp>
      <p:sp>
        <p:nvSpPr>
          <p:cNvPr id="4" name="Slide Number Placeholder 3"/>
          <p:cNvSpPr>
            <a:spLocks noGrp="1"/>
          </p:cNvSpPr>
          <p:nvPr>
            <p:ph type="sldNum" sz="quarter" idx="5"/>
          </p:nvPr>
        </p:nvSpPr>
        <p:spPr/>
        <p:txBody>
          <a:bodyPr/>
          <a:lstStyle/>
          <a:p>
            <a:fld id="{95A8B61F-6FFB-4B9C-88DD-DE420A10A6B2}" type="slidenum">
              <a:rPr lang="en-US" smtClean="0"/>
              <a:t>29</a:t>
            </a:fld>
            <a:endParaRPr lang="en-US" dirty="0"/>
          </a:p>
        </p:txBody>
      </p:sp>
    </p:spTree>
    <p:extLst>
      <p:ext uri="{BB962C8B-B14F-4D97-AF65-F5344CB8AC3E}">
        <p14:creationId xmlns:p14="http://schemas.microsoft.com/office/powerpoint/2010/main" val="5290973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messages the applicant will receive if you are using the </a:t>
            </a:r>
            <a:r>
              <a:rPr lang="en-US" dirty="0" err="1"/>
              <a:t>MyODK</a:t>
            </a:r>
            <a:r>
              <a:rPr lang="en-US" dirty="0"/>
              <a:t> payment portal to collect fees. Note that once you mark someone as accepted, they will receive a notice that they are accepted and need to pay within </a:t>
            </a:r>
            <a:r>
              <a:rPr lang="en-US" dirty="0" err="1"/>
              <a:t>MyODK</a:t>
            </a:r>
            <a:r>
              <a:rPr lang="en-US" dirty="0"/>
              <a:t>. We will no longer need to open/close the payment portal for you. </a:t>
            </a:r>
          </a:p>
        </p:txBody>
      </p:sp>
      <p:sp>
        <p:nvSpPr>
          <p:cNvPr id="4" name="Slide Number Placeholder 3"/>
          <p:cNvSpPr>
            <a:spLocks noGrp="1"/>
          </p:cNvSpPr>
          <p:nvPr>
            <p:ph type="sldNum" sz="quarter" idx="5"/>
          </p:nvPr>
        </p:nvSpPr>
        <p:spPr/>
        <p:txBody>
          <a:bodyPr/>
          <a:lstStyle/>
          <a:p>
            <a:fld id="{95A8B61F-6FFB-4B9C-88DD-DE420A10A6B2}" type="slidenum">
              <a:rPr lang="en-US" smtClean="0"/>
              <a:t>30</a:t>
            </a:fld>
            <a:endParaRPr lang="en-US" dirty="0"/>
          </a:p>
        </p:txBody>
      </p:sp>
    </p:spTree>
    <p:extLst>
      <p:ext uri="{BB962C8B-B14F-4D97-AF65-F5344CB8AC3E}">
        <p14:creationId xmlns:p14="http://schemas.microsoft.com/office/powerpoint/2010/main" val="3482130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3</a:t>
            </a:fld>
            <a:endParaRPr lang="en-US" dirty="0"/>
          </a:p>
        </p:txBody>
      </p:sp>
    </p:spTree>
    <p:extLst>
      <p:ext uri="{BB962C8B-B14F-4D97-AF65-F5344CB8AC3E}">
        <p14:creationId xmlns:p14="http://schemas.microsoft.com/office/powerpoint/2010/main" val="22771729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collecting fees locally, you will still go in and mark them as “fee paid to circle.” The applicant will receive a notice that their payment has been logged by the circle. </a:t>
            </a:r>
          </a:p>
        </p:txBody>
      </p:sp>
      <p:sp>
        <p:nvSpPr>
          <p:cNvPr id="4" name="Slide Number Placeholder 3"/>
          <p:cNvSpPr>
            <a:spLocks noGrp="1"/>
          </p:cNvSpPr>
          <p:nvPr>
            <p:ph type="sldNum" sz="quarter" idx="5"/>
          </p:nvPr>
        </p:nvSpPr>
        <p:spPr/>
        <p:txBody>
          <a:bodyPr/>
          <a:lstStyle/>
          <a:p>
            <a:fld id="{95A8B61F-6FFB-4B9C-88DD-DE420A10A6B2}" type="slidenum">
              <a:rPr lang="en-US" smtClean="0"/>
              <a:t>31</a:t>
            </a:fld>
            <a:endParaRPr lang="en-US" dirty="0"/>
          </a:p>
        </p:txBody>
      </p:sp>
    </p:spTree>
    <p:extLst>
      <p:ext uri="{BB962C8B-B14F-4D97-AF65-F5344CB8AC3E}">
        <p14:creationId xmlns:p14="http://schemas.microsoft.com/office/powerpoint/2010/main" val="944264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changes to the certificate order form – you will no longer enter the </a:t>
            </a:r>
            <a:r>
              <a:rPr lang="en-US" dirty="0" err="1"/>
              <a:t>intiation</a:t>
            </a:r>
            <a:r>
              <a:rPr lang="en-US" dirty="0"/>
              <a:t> date, this is automatically pulled from your setup. You can select the address for shipping from your profile – you can add a work address if needed. </a:t>
            </a:r>
          </a:p>
          <a:p>
            <a:endParaRPr lang="en-US" dirty="0"/>
          </a:p>
          <a:p>
            <a:r>
              <a:rPr lang="en-US" dirty="0"/>
              <a:t>Shipping information is still added later by ODK staff. </a:t>
            </a:r>
          </a:p>
        </p:txBody>
      </p:sp>
      <p:sp>
        <p:nvSpPr>
          <p:cNvPr id="4" name="Slide Number Placeholder 3"/>
          <p:cNvSpPr>
            <a:spLocks noGrp="1"/>
          </p:cNvSpPr>
          <p:nvPr>
            <p:ph type="sldNum" sz="quarter" idx="5"/>
          </p:nvPr>
        </p:nvSpPr>
        <p:spPr/>
        <p:txBody>
          <a:bodyPr/>
          <a:lstStyle/>
          <a:p>
            <a:fld id="{95A8B61F-6FFB-4B9C-88DD-DE420A10A6B2}" type="slidenum">
              <a:rPr lang="en-US" smtClean="0"/>
              <a:t>32</a:t>
            </a:fld>
            <a:endParaRPr lang="en-US" dirty="0"/>
          </a:p>
        </p:txBody>
      </p:sp>
    </p:spTree>
    <p:extLst>
      <p:ext uri="{BB962C8B-B14F-4D97-AF65-F5344CB8AC3E}">
        <p14:creationId xmlns:p14="http://schemas.microsoft.com/office/powerpoint/2010/main" val="24013429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screen still looks much the same as MMS. </a:t>
            </a:r>
          </a:p>
        </p:txBody>
      </p:sp>
      <p:sp>
        <p:nvSpPr>
          <p:cNvPr id="4" name="Slide Number Placeholder 3"/>
          <p:cNvSpPr>
            <a:spLocks noGrp="1"/>
          </p:cNvSpPr>
          <p:nvPr>
            <p:ph type="sldNum" sz="quarter" idx="5"/>
          </p:nvPr>
        </p:nvSpPr>
        <p:spPr/>
        <p:txBody>
          <a:bodyPr/>
          <a:lstStyle/>
          <a:p>
            <a:fld id="{95A8B61F-6FFB-4B9C-88DD-DE420A10A6B2}" type="slidenum">
              <a:rPr lang="en-US" smtClean="0"/>
              <a:t>33</a:t>
            </a:fld>
            <a:endParaRPr lang="en-US" dirty="0"/>
          </a:p>
        </p:txBody>
      </p:sp>
    </p:spTree>
    <p:extLst>
      <p:ext uri="{BB962C8B-B14F-4D97-AF65-F5344CB8AC3E}">
        <p14:creationId xmlns:p14="http://schemas.microsoft.com/office/powerpoint/2010/main" val="38132795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https://odk.org/members/apply-for-membership/ </a:t>
            </a:r>
          </a:p>
          <a:p>
            <a:endParaRPr lang="en-US" dirty="0"/>
          </a:p>
          <a:p>
            <a:r>
              <a:rPr lang="en-US" dirty="0"/>
              <a:t>Prospective members will create and activate an account on </a:t>
            </a:r>
            <a:r>
              <a:rPr lang="en-US" dirty="0" err="1"/>
              <a:t>MyODK</a:t>
            </a:r>
            <a:r>
              <a:rPr lang="en-US" dirty="0"/>
              <a:t> first</a:t>
            </a:r>
          </a:p>
        </p:txBody>
      </p:sp>
      <p:sp>
        <p:nvSpPr>
          <p:cNvPr id="4" name="Slide Number Placeholder 3"/>
          <p:cNvSpPr>
            <a:spLocks noGrp="1"/>
          </p:cNvSpPr>
          <p:nvPr>
            <p:ph type="sldNum" sz="quarter" idx="5"/>
          </p:nvPr>
        </p:nvSpPr>
        <p:spPr/>
        <p:txBody>
          <a:bodyPr/>
          <a:lstStyle/>
          <a:p>
            <a:fld id="{95A8B61F-6FFB-4B9C-88DD-DE420A10A6B2}" type="slidenum">
              <a:rPr lang="en-US" smtClean="0"/>
              <a:t>35</a:t>
            </a:fld>
            <a:endParaRPr lang="en-US" dirty="0"/>
          </a:p>
        </p:txBody>
      </p:sp>
    </p:spTree>
    <p:extLst>
      <p:ext uri="{BB962C8B-B14F-4D97-AF65-F5344CB8AC3E}">
        <p14:creationId xmlns:p14="http://schemas.microsoft.com/office/powerpoint/2010/main" val="3992696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37</a:t>
            </a:fld>
            <a:endParaRPr lang="en-US" dirty="0"/>
          </a:p>
        </p:txBody>
      </p:sp>
    </p:spTree>
    <p:extLst>
      <p:ext uri="{BB962C8B-B14F-4D97-AF65-F5344CB8AC3E}">
        <p14:creationId xmlns:p14="http://schemas.microsoft.com/office/powerpoint/2010/main" val="3467624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MyODK</a:t>
            </a:r>
            <a:r>
              <a:rPr lang="en-US" sz="1200" kern="1200" dirty="0">
                <a:solidFill>
                  <a:schemeClr val="tx1"/>
                </a:solidFill>
                <a:effectLst/>
                <a:latin typeface="+mn-lt"/>
                <a:ea typeface="+mn-ea"/>
                <a:cs typeface="+mn-cs"/>
              </a:rPr>
              <a:t> is our new member engagement platform to replace the Membership Management System.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Officers will use this portal to create their application, gain access to reports and data about their members, select new members, submit initiation orders, and utilize national and local fee payment options.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brand new element is that for the first time, members will have access to their ODK records and can make updates. A member directory is coming later this year so that circles and members can search for members. Members will be able to view the committees they have served on and events attended, and prospective members will be able to view their application status.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Member benefits will move behind the </a:t>
            </a:r>
            <a:r>
              <a:rPr lang="en-US" sz="1200" kern="1200" dirty="0" err="1">
                <a:solidFill>
                  <a:schemeClr val="tx1"/>
                </a:solidFill>
                <a:effectLst/>
                <a:latin typeface="+mn-lt"/>
                <a:ea typeface="+mn-ea"/>
                <a:cs typeface="+mn-cs"/>
              </a:rPr>
              <a:t>MyODK</a:t>
            </a:r>
            <a:r>
              <a:rPr lang="en-US" sz="1200" kern="1200" dirty="0">
                <a:solidFill>
                  <a:schemeClr val="tx1"/>
                </a:solidFill>
                <a:effectLst/>
                <a:latin typeface="+mn-lt"/>
                <a:ea typeface="+mn-ea"/>
                <a:cs typeface="+mn-cs"/>
              </a:rPr>
              <a:t> system, so members will need to log in to </a:t>
            </a:r>
            <a:r>
              <a:rPr lang="en-US" sz="1200" kern="1200" dirty="0" err="1">
                <a:solidFill>
                  <a:schemeClr val="tx1"/>
                </a:solidFill>
                <a:effectLst/>
                <a:latin typeface="+mn-lt"/>
                <a:ea typeface="+mn-ea"/>
                <a:cs typeface="+mn-cs"/>
              </a:rPr>
              <a:t>MyODK</a:t>
            </a:r>
            <a:r>
              <a:rPr lang="en-US" sz="1200" kern="1200" dirty="0">
                <a:solidFill>
                  <a:schemeClr val="tx1"/>
                </a:solidFill>
                <a:effectLst/>
                <a:latin typeface="+mn-lt"/>
                <a:ea typeface="+mn-ea"/>
                <a:cs typeface="+mn-cs"/>
              </a:rPr>
              <a:t> to gain access to the codes and links. New benefits are coming soon as well! </a:t>
            </a:r>
          </a:p>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4</a:t>
            </a:fld>
            <a:endParaRPr lang="en-US" dirty="0"/>
          </a:p>
        </p:txBody>
      </p:sp>
    </p:spTree>
    <p:extLst>
      <p:ext uri="{BB962C8B-B14F-4D97-AF65-F5344CB8AC3E}">
        <p14:creationId xmlns:p14="http://schemas.microsoft.com/office/powerpoint/2010/main" val="2707222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5</a:t>
            </a:fld>
            <a:endParaRPr lang="en-US" dirty="0"/>
          </a:p>
        </p:txBody>
      </p:sp>
    </p:spTree>
    <p:extLst>
      <p:ext uri="{BB962C8B-B14F-4D97-AF65-F5344CB8AC3E}">
        <p14:creationId xmlns:p14="http://schemas.microsoft.com/office/powerpoint/2010/main" val="1206122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 in is located at my.odk.org </a:t>
            </a:r>
          </a:p>
        </p:txBody>
      </p:sp>
      <p:sp>
        <p:nvSpPr>
          <p:cNvPr id="4" name="Slide Number Placeholder 3"/>
          <p:cNvSpPr>
            <a:spLocks noGrp="1"/>
          </p:cNvSpPr>
          <p:nvPr>
            <p:ph type="sldNum" sz="quarter" idx="5"/>
          </p:nvPr>
        </p:nvSpPr>
        <p:spPr/>
        <p:txBody>
          <a:bodyPr/>
          <a:lstStyle/>
          <a:p>
            <a:fld id="{95A8B61F-6FFB-4B9C-88DD-DE420A10A6B2}" type="slidenum">
              <a:rPr lang="en-US" smtClean="0"/>
              <a:t>6</a:t>
            </a:fld>
            <a:endParaRPr lang="en-US" dirty="0"/>
          </a:p>
        </p:txBody>
      </p:sp>
    </p:spTree>
    <p:extLst>
      <p:ext uri="{BB962C8B-B14F-4D97-AF65-F5344CB8AC3E}">
        <p14:creationId xmlns:p14="http://schemas.microsoft.com/office/powerpoint/2010/main" val="3928544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who are already members have an existing account that the Society created on their behalf. They just need to activate it! </a:t>
            </a:r>
          </a:p>
          <a:p>
            <a:endParaRPr lang="en-US" dirty="0"/>
          </a:p>
          <a:p>
            <a:r>
              <a:rPr lang="en-US" dirty="0"/>
              <a:t>New applicants will use the “register now” feature. </a:t>
            </a:r>
          </a:p>
          <a:p>
            <a:endParaRPr lang="en-US" dirty="0"/>
          </a:p>
          <a:p>
            <a:r>
              <a:rPr lang="en-US" dirty="0"/>
              <a:t>If you, or any prospective members, have any login issues, please email myodk@odk.org. This is the dedicated email address for concerns or questions about the new portal. </a:t>
            </a:r>
          </a:p>
        </p:txBody>
      </p:sp>
      <p:sp>
        <p:nvSpPr>
          <p:cNvPr id="4" name="Slide Number Placeholder 3"/>
          <p:cNvSpPr>
            <a:spLocks noGrp="1"/>
          </p:cNvSpPr>
          <p:nvPr>
            <p:ph type="sldNum" sz="quarter" idx="5"/>
          </p:nvPr>
        </p:nvSpPr>
        <p:spPr/>
        <p:txBody>
          <a:bodyPr/>
          <a:lstStyle/>
          <a:p>
            <a:fld id="{95A8B61F-6FFB-4B9C-88DD-DE420A10A6B2}" type="slidenum">
              <a:rPr lang="en-US" smtClean="0"/>
              <a:t>7</a:t>
            </a:fld>
            <a:endParaRPr lang="en-US" dirty="0"/>
          </a:p>
        </p:txBody>
      </p:sp>
    </p:spTree>
    <p:extLst>
      <p:ext uri="{BB962C8B-B14F-4D97-AF65-F5344CB8AC3E}">
        <p14:creationId xmlns:p14="http://schemas.microsoft.com/office/powerpoint/2010/main" val="2296412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homepage will feature: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Upcoming Events - </a:t>
            </a:r>
            <a:r>
              <a:rPr lang="en-US" sz="1200" kern="1200" dirty="0">
                <a:solidFill>
                  <a:schemeClr val="tx1"/>
                </a:solidFill>
                <a:effectLst/>
                <a:latin typeface="+mn-lt"/>
                <a:ea typeface="+mn-ea"/>
                <a:cs typeface="+mn-cs"/>
              </a:rPr>
              <a:t>NLC registration will be available through </a:t>
            </a:r>
            <a:r>
              <a:rPr lang="en-US" sz="1200" kern="1200" dirty="0" err="1">
                <a:solidFill>
                  <a:schemeClr val="tx1"/>
                </a:solidFill>
                <a:effectLst/>
                <a:latin typeface="+mn-lt"/>
                <a:ea typeface="+mn-ea"/>
                <a:cs typeface="+mn-cs"/>
              </a:rPr>
              <a:t>MyODK</a:t>
            </a:r>
            <a:r>
              <a:rPr lang="en-US" sz="1200" kern="1200" dirty="0">
                <a:solidFill>
                  <a:schemeClr val="tx1"/>
                </a:solidFill>
                <a:effectLst/>
                <a:latin typeface="+mn-lt"/>
                <a:ea typeface="+mn-ea"/>
                <a:cs typeface="+mn-cs"/>
              </a:rPr>
              <a:t>, plus other events such as webinars and the Circle Advisor Training Workshop. This will save attendees from having to input their information multiple times because the system will recognize you and put in your personal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Member Benefits – Soon, all codes and links for access to member benefits will move off our public website, and members will have to log in to the portal first to access the private website. This will make our benefits much more exclusive for our members. We will be launching some exciting new benefits later this year as well! </a:t>
            </a:r>
          </a:p>
          <a:p>
            <a:endParaRPr lang="en-US" dirty="0"/>
          </a:p>
          <a:p>
            <a:r>
              <a:rPr lang="en-US" dirty="0"/>
              <a:t>Online Communities – If you have not opted in to be part of our Discord server, you will be able to do so from the homepage. </a:t>
            </a:r>
          </a:p>
          <a:p>
            <a:endParaRPr lang="en-US" dirty="0"/>
          </a:p>
          <a:p>
            <a:r>
              <a:rPr lang="en-US" dirty="0"/>
              <a:t>This page will be updated frequently as new features come online. </a:t>
            </a:r>
          </a:p>
        </p:txBody>
      </p:sp>
      <p:sp>
        <p:nvSpPr>
          <p:cNvPr id="4" name="Slide Number Placeholder 3"/>
          <p:cNvSpPr>
            <a:spLocks noGrp="1"/>
          </p:cNvSpPr>
          <p:nvPr>
            <p:ph type="sldNum" sz="quarter" idx="5"/>
          </p:nvPr>
        </p:nvSpPr>
        <p:spPr/>
        <p:txBody>
          <a:bodyPr/>
          <a:lstStyle/>
          <a:p>
            <a:fld id="{95A8B61F-6FFB-4B9C-88DD-DE420A10A6B2}" type="slidenum">
              <a:rPr lang="en-US" smtClean="0"/>
              <a:t>8</a:t>
            </a:fld>
            <a:endParaRPr lang="en-US" dirty="0"/>
          </a:p>
        </p:txBody>
      </p:sp>
    </p:spTree>
    <p:extLst>
      <p:ext uri="{BB962C8B-B14F-4D97-AF65-F5344CB8AC3E}">
        <p14:creationId xmlns:p14="http://schemas.microsoft.com/office/powerpoint/2010/main" val="2023683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Governance = circle officer roles will appear here, attending previous conferences, and volunteer positions such as serving on committees. This information is still being updated, so more information will be added, but if you see anything that needs to be changed, please let us know.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Use “Change Username” or “Reset Password” to update that information - </a:t>
            </a:r>
            <a:r>
              <a:rPr lang="en-US" sz="1200" kern="1200" dirty="0">
                <a:solidFill>
                  <a:schemeClr val="tx1"/>
                </a:solidFill>
                <a:effectLst/>
                <a:latin typeface="+mn-lt"/>
                <a:ea typeface="+mn-ea"/>
                <a:cs typeface="+mn-cs"/>
              </a:rPr>
              <a:t>ODK staff cannot change passwords or usernames.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“Edit Profile” or “Contact Information” to update your profile information. You can also update “Demographics” if anything has changed, this information was only included if you answered the optional demographics questions in your membership application.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Circle Officers will use “Circle Executive Dashboard” to access the applications, etc. </a:t>
            </a:r>
          </a:p>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9</a:t>
            </a:fld>
            <a:endParaRPr lang="en-US" dirty="0"/>
          </a:p>
        </p:txBody>
      </p:sp>
    </p:spTree>
    <p:extLst>
      <p:ext uri="{BB962C8B-B14F-4D97-AF65-F5344CB8AC3E}">
        <p14:creationId xmlns:p14="http://schemas.microsoft.com/office/powerpoint/2010/main" val="114722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ctr">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ctr">
              <a:buNone/>
              <a:defRPr sz="2400" cap="all" spc="200" baseline="0">
                <a:solidFill>
                  <a:schemeClr val="tx2"/>
                </a:solidFill>
                <a:latin typeface="Goudy Old Style" panose="02020502050305020303" pitchFamily="18"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dirty="0"/>
              <a:t>Revised: July 2024</a:t>
            </a:r>
          </a:p>
        </p:txBody>
      </p:sp>
      <p:sp>
        <p:nvSpPr>
          <p:cNvPr id="5" name="Footer Placeholder 4"/>
          <p:cNvSpPr>
            <a:spLocks noGrp="1"/>
          </p:cNvSpPr>
          <p:nvPr>
            <p:ph type="ftr" sz="quarter" idx="11"/>
          </p:nvPr>
        </p:nvSpPr>
        <p:spPr/>
        <p:txBody>
          <a:bodyPr/>
          <a:lstStyle/>
          <a:p>
            <a:r>
              <a:rPr lang="en-US" dirty="0"/>
              <a:t>Copyright © 2024. All Rights Reserved.</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8346" y="301752"/>
            <a:ext cx="4195310" cy="1799867"/>
          </a:xfrm>
          <a:prstGeom prst="rect">
            <a:avLst/>
          </a:prstGeom>
        </p:spPr>
      </p:pic>
      <p:pic>
        <p:nvPicPr>
          <p:cNvPr id="12" name="Picture 11">
            <a:extLst>
              <a:ext uri="{FF2B5EF4-FFF2-40B4-BE49-F238E27FC236}">
                <a16:creationId xmlns:a16="http://schemas.microsoft.com/office/drawing/2014/main" id="{3BDB5AF2-F88A-4317-8036-356D4078435E}"/>
              </a:ext>
            </a:extLst>
          </p:cNvPr>
          <p:cNvPicPr>
            <a:picLocks noChangeAspect="1"/>
          </p:cNvPicPr>
          <p:nvPr userDrawn="1"/>
        </p:nvPicPr>
        <p:blipFill>
          <a:blip r:embed="rId3"/>
          <a:stretch>
            <a:fillRect/>
          </a:stretch>
        </p:blipFill>
        <p:spPr>
          <a:xfrm>
            <a:off x="4760246" y="5027121"/>
            <a:ext cx="2671508" cy="668449"/>
          </a:xfrm>
          <a:prstGeom prst="rect">
            <a:avLst/>
          </a:prstGeom>
        </p:spPr>
      </p:pic>
    </p:spTree>
    <p:extLst>
      <p:ext uri="{BB962C8B-B14F-4D97-AF65-F5344CB8AC3E}">
        <p14:creationId xmlns:p14="http://schemas.microsoft.com/office/powerpoint/2010/main" val="4086630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Revised: July 2024</a:t>
            </a:r>
          </a:p>
        </p:txBody>
      </p:sp>
      <p:sp>
        <p:nvSpPr>
          <p:cNvPr id="5" name="Footer Placeholder 4"/>
          <p:cNvSpPr>
            <a:spLocks noGrp="1"/>
          </p:cNvSpPr>
          <p:nvPr>
            <p:ph type="ftr" sz="quarter" idx="11"/>
          </p:nvPr>
        </p:nvSpPr>
        <p:spPr/>
        <p:txBody>
          <a:bodyPr/>
          <a:lstStyle/>
          <a:p>
            <a:r>
              <a:rPr lang="en-US" dirty="0"/>
              <a:t>Copyright © 2024. All Rights Reserved.</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6942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Revised: July 2024</a:t>
            </a:r>
          </a:p>
        </p:txBody>
      </p:sp>
      <p:sp>
        <p:nvSpPr>
          <p:cNvPr id="5" name="Footer Placeholder 4"/>
          <p:cNvSpPr>
            <a:spLocks noGrp="1"/>
          </p:cNvSpPr>
          <p:nvPr>
            <p:ph type="ftr" sz="quarter" idx="11"/>
          </p:nvPr>
        </p:nvSpPr>
        <p:spPr/>
        <p:txBody>
          <a:bodyPr/>
          <a:lstStyle/>
          <a:p>
            <a:r>
              <a:rPr lang="en-US" dirty="0"/>
              <a:t>Copyright © 2024. All Rights Reserved.</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812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5297" y="286603"/>
            <a:ext cx="8622707" cy="702303"/>
          </a:xfrm>
        </p:spPr>
        <p:txBody>
          <a:bodyPr/>
          <a:lstStyle/>
          <a:p>
            <a:r>
              <a:rPr lang="en-US" dirty="0"/>
              <a:t>Click to edit Master title style</a:t>
            </a:r>
          </a:p>
        </p:txBody>
      </p:sp>
      <p:sp>
        <p:nvSpPr>
          <p:cNvPr id="3" name="Content Placeholder 2"/>
          <p:cNvSpPr>
            <a:spLocks noGrp="1"/>
          </p:cNvSpPr>
          <p:nvPr>
            <p:ph idx="1"/>
          </p:nvPr>
        </p:nvSpPr>
        <p:spPr>
          <a:xfrm>
            <a:off x="521293" y="1845734"/>
            <a:ext cx="11058258" cy="4023360"/>
          </a:xfrm>
        </p:spPr>
        <p:txBody>
          <a:bodyPr/>
          <a:lstStyle>
            <a:lvl2pPr marL="544068" indent="-342900">
              <a:buClr>
                <a:schemeClr val="tx2">
                  <a:lumMod val="25000"/>
                </a:schemeClr>
              </a:buClr>
              <a:buFont typeface="+mj-lt"/>
              <a:buAutoNum type="arabicPeriod"/>
              <a:defRPr/>
            </a:lvl2pPr>
            <a:lvl3pPr marL="726948" indent="-342900">
              <a:buClr>
                <a:schemeClr val="tx2">
                  <a:lumMod val="25000"/>
                </a:schemeClr>
              </a:buClr>
              <a:buFont typeface="+mj-lt"/>
              <a:buAutoNum type="arabicPeriod"/>
              <a:defRPr/>
            </a:lvl3pPr>
            <a:lvl4pPr marL="909828" indent="-342900">
              <a:buClr>
                <a:schemeClr val="tx2">
                  <a:lumMod val="25000"/>
                </a:schemeClr>
              </a:buClr>
              <a:buFont typeface="+mj-lt"/>
              <a:buAutoNum type="arabicPeriod"/>
              <a:defRPr/>
            </a:lvl4pPr>
            <a:lvl5pPr marL="1092708" indent="-342900">
              <a:buClr>
                <a:schemeClr val="tx2">
                  <a:lumMod val="25000"/>
                </a:schemeClr>
              </a:buClr>
              <a:buFont typeface="+mj-lt"/>
              <a:buAutoNum type="arabicPeriod"/>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lgn="ctr"/>
            <a:r>
              <a:rPr lang="en-US" dirty="0"/>
              <a:t>Revised: July 2024</a:t>
            </a:r>
          </a:p>
        </p:txBody>
      </p:sp>
      <p:sp>
        <p:nvSpPr>
          <p:cNvPr id="5" name="Footer Placeholder 4"/>
          <p:cNvSpPr>
            <a:spLocks noGrp="1"/>
          </p:cNvSpPr>
          <p:nvPr>
            <p:ph type="ftr" sz="quarter" idx="11"/>
          </p:nvPr>
        </p:nvSpPr>
        <p:spPr/>
        <p:txBody>
          <a:bodyPr/>
          <a:lstStyle/>
          <a:p>
            <a:pPr algn="ctr"/>
            <a:r>
              <a:rPr lang="en-US" dirty="0"/>
              <a:t>Copyright © 2024. All Rights Reserved.</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1138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6AADD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6699C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Goudy Old Style" panose="020205020503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pPr algn="ctr"/>
            <a:r>
              <a:rPr lang="en-US" dirty="0"/>
              <a:t>Revised: July 2024</a:t>
            </a:r>
          </a:p>
        </p:txBody>
      </p:sp>
      <p:sp>
        <p:nvSpPr>
          <p:cNvPr id="5" name="Footer Placeholder 4"/>
          <p:cNvSpPr>
            <a:spLocks noGrp="1"/>
          </p:cNvSpPr>
          <p:nvPr>
            <p:ph type="ftr" sz="quarter" idx="11"/>
          </p:nvPr>
        </p:nvSpPr>
        <p:spPr/>
        <p:txBody>
          <a:bodyPr/>
          <a:lstStyle/>
          <a:p>
            <a:pPr algn="ctr"/>
            <a:r>
              <a:rPr lang="en-US" dirty="0"/>
              <a:t>Copyright © 2024. All Rights Reserved.</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235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lgn="ctr"/>
            <a:r>
              <a:rPr lang="en-US" dirty="0"/>
              <a:t>Revised: July 2024</a:t>
            </a:r>
          </a:p>
        </p:txBody>
      </p:sp>
      <p:sp>
        <p:nvSpPr>
          <p:cNvPr id="6" name="Footer Placeholder 5"/>
          <p:cNvSpPr>
            <a:spLocks noGrp="1"/>
          </p:cNvSpPr>
          <p:nvPr>
            <p:ph type="ftr" sz="quarter" idx="11"/>
          </p:nvPr>
        </p:nvSpPr>
        <p:spPr/>
        <p:txBody>
          <a:bodyPr/>
          <a:lstStyle/>
          <a:p>
            <a:pPr algn="ctr"/>
            <a:r>
              <a:rPr lang="en-US" dirty="0"/>
              <a:t>Copyright © 2024. All Rights Reserved.</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0029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Revised: July 2024</a:t>
            </a:r>
          </a:p>
        </p:txBody>
      </p:sp>
      <p:sp>
        <p:nvSpPr>
          <p:cNvPr id="8" name="Footer Placeholder 7"/>
          <p:cNvSpPr>
            <a:spLocks noGrp="1"/>
          </p:cNvSpPr>
          <p:nvPr>
            <p:ph type="ftr" sz="quarter" idx="11"/>
          </p:nvPr>
        </p:nvSpPr>
        <p:spPr/>
        <p:txBody>
          <a:bodyPr/>
          <a:lstStyle/>
          <a:p>
            <a:pPr algn="ctr"/>
            <a:r>
              <a:rPr lang="en-US" dirty="0"/>
              <a:t>Copyright © 2024. All Rights Reserved.</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7587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lgn="ctr"/>
            <a:r>
              <a:rPr lang="en-US" dirty="0"/>
              <a:t>Revised: July 2024</a:t>
            </a:r>
          </a:p>
        </p:txBody>
      </p:sp>
      <p:sp>
        <p:nvSpPr>
          <p:cNvPr id="4" name="Footer Placeholder 3"/>
          <p:cNvSpPr>
            <a:spLocks noGrp="1"/>
          </p:cNvSpPr>
          <p:nvPr>
            <p:ph type="ftr" sz="quarter" idx="11"/>
          </p:nvPr>
        </p:nvSpPr>
        <p:spPr/>
        <p:txBody>
          <a:bodyPr/>
          <a:lstStyle/>
          <a:p>
            <a:pPr algn="ctr"/>
            <a:r>
              <a:rPr lang="en-US" dirty="0"/>
              <a:t>Copyright © 2024. All Rights Reserved.</a:t>
            </a:r>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032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dirty="0"/>
              <a:t>Revised: July 2024</a:t>
            </a:r>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Copyright © 2024. All Rights Reserved.</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0472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US" dirty="0"/>
              <a:t>Revised: July 2024</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dirty="0"/>
              <a:t>Copyright © 2024. All Rights Reserved.</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8200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Revised: July 2024</a:t>
            </a:r>
          </a:p>
        </p:txBody>
      </p:sp>
      <p:sp>
        <p:nvSpPr>
          <p:cNvPr id="6" name="Footer Placeholder 5"/>
          <p:cNvSpPr>
            <a:spLocks noGrp="1"/>
          </p:cNvSpPr>
          <p:nvPr>
            <p:ph type="ftr" sz="quarter" idx="11"/>
          </p:nvPr>
        </p:nvSpPr>
        <p:spPr/>
        <p:txBody>
          <a:bodyPr/>
          <a:lstStyle/>
          <a:p>
            <a:r>
              <a:rPr lang="en-US" dirty="0"/>
              <a:t>Copyright © 2024. All Rights Reserved.</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5633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6699C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98206" y="286604"/>
            <a:ext cx="8366332" cy="70230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98205" y="1080861"/>
            <a:ext cx="10989891" cy="4788233"/>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US" dirty="0"/>
              <a:t>Revised: July 2024</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lgn="ctr"/>
            <a:r>
              <a:rPr lang="en-US" dirty="0"/>
              <a:t>Copyright © 2024. All Rights Reserved.</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598204" y="1083334"/>
            <a:ext cx="10989891"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BF586CC-7BF4-49A8-86B3-4DBA5184BDE7}"/>
              </a:ext>
            </a:extLst>
          </p:cNvPr>
          <p:cNvPicPr>
            <a:picLocks noChangeAspect="1"/>
          </p:cNvPicPr>
          <p:nvPr userDrawn="1"/>
        </p:nvPicPr>
        <p:blipFill>
          <a:blip r:embed="rId13"/>
          <a:stretch>
            <a:fillRect/>
          </a:stretch>
        </p:blipFill>
        <p:spPr>
          <a:xfrm>
            <a:off x="9900458" y="167042"/>
            <a:ext cx="1922803" cy="481112"/>
          </a:xfrm>
          <a:prstGeom prst="rect">
            <a:avLst/>
          </a:prstGeom>
        </p:spPr>
      </p:pic>
      <p:sp>
        <p:nvSpPr>
          <p:cNvPr id="13" name="TextBox 12">
            <a:extLst>
              <a:ext uri="{FF2B5EF4-FFF2-40B4-BE49-F238E27FC236}">
                <a16:creationId xmlns:a16="http://schemas.microsoft.com/office/drawing/2014/main" id="{0B3A1B08-6F93-4E00-A856-2B562C0B04F7}"/>
              </a:ext>
            </a:extLst>
          </p:cNvPr>
          <p:cNvSpPr txBox="1"/>
          <p:nvPr userDrawn="1"/>
        </p:nvSpPr>
        <p:spPr>
          <a:xfrm>
            <a:off x="9242454" y="545882"/>
            <a:ext cx="2777383" cy="369332"/>
          </a:xfrm>
          <a:prstGeom prst="rect">
            <a:avLst/>
          </a:prstGeom>
          <a:noFill/>
        </p:spPr>
        <p:txBody>
          <a:bodyPr wrap="square" rtlCol="0">
            <a:spAutoFit/>
          </a:bodyPr>
          <a:lstStyle/>
          <a:p>
            <a:r>
              <a:rPr lang="en-US" b="1" dirty="0">
                <a:latin typeface="Goudy Old Style" panose="02020502050305020303" pitchFamily="18" charset="0"/>
                <a:hlinkClick r:id="rId14" action="ppaction://hlinksldjump"/>
              </a:rPr>
              <a:t>Back to Table of Contents</a:t>
            </a:r>
            <a:endParaRPr lang="en-US" b="1" dirty="0">
              <a:latin typeface="Goudy Old Style" panose="02020502050305020303" pitchFamily="18" charset="0"/>
            </a:endParaRPr>
          </a:p>
        </p:txBody>
      </p:sp>
    </p:spTree>
    <p:extLst>
      <p:ext uri="{BB962C8B-B14F-4D97-AF65-F5344CB8AC3E}">
        <p14:creationId xmlns:p14="http://schemas.microsoft.com/office/powerpoint/2010/main" val="195071171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Goudy Old Style" panose="02020502050305020303" pitchFamily="18"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Goudy Old Style" panose="020205020503050203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Goudy Old Style" panose="020205020503050203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oudy Old Style" panose="020205020503050203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oudy Old Style" panose="020205020503050203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oudy Old Style" panose="020205020503050203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3.xml"/><Relationship Id="rId7" Type="http://schemas.openxmlformats.org/officeDocument/2006/relationships/slide" Target="slide3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12.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customXml" Target="../ink/ink2.xml"/><Relationship Id="rId12"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0.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18.png"/><Relationship Id="rId4" Type="http://schemas.openxmlformats.org/officeDocument/2006/relationships/image" Target="../media/image16.png"/><Relationship Id="rId9" Type="http://schemas.openxmlformats.org/officeDocument/2006/relationships/customXml" Target="../ink/ink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odk.org/members/apply-for-membership/"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myodk@odk.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31004" y="2194860"/>
            <a:ext cx="9144000" cy="1151324"/>
          </a:xfrm>
        </p:spPr>
        <p:txBody>
          <a:bodyPr>
            <a:noAutofit/>
          </a:bodyPr>
          <a:lstStyle/>
          <a:p>
            <a:r>
              <a:rPr lang="en-US" sz="4000" dirty="0"/>
              <a:t>MyODK Circle Officer</a:t>
            </a:r>
          </a:p>
        </p:txBody>
      </p:sp>
      <p:sp>
        <p:nvSpPr>
          <p:cNvPr id="3" name="Subtitle 2"/>
          <p:cNvSpPr>
            <a:spLocks noGrp="1"/>
          </p:cNvSpPr>
          <p:nvPr>
            <p:ph type="subTitle" idx="1"/>
          </p:nvPr>
        </p:nvSpPr>
        <p:spPr>
          <a:xfrm>
            <a:off x="1631004" y="3346184"/>
            <a:ext cx="9144000" cy="1032075"/>
          </a:xfrm>
        </p:spPr>
        <p:txBody>
          <a:bodyPr/>
          <a:lstStyle/>
          <a:p>
            <a:r>
              <a:rPr lang="en-US" dirty="0">
                <a:solidFill>
                  <a:schemeClr val="tx1"/>
                </a:solidFill>
                <a:latin typeface="Goudy Old Style" panose="02020502050305020303" pitchFamily="18" charset="0"/>
              </a:rPr>
              <a:t>Basic Instructions for Circle Officers</a:t>
            </a:r>
          </a:p>
          <a:p>
            <a:r>
              <a:rPr lang="en-US" dirty="0">
                <a:solidFill>
                  <a:schemeClr val="tx1"/>
                </a:solidFill>
                <a:latin typeface="Goudy Old Style" panose="02020502050305020303" pitchFamily="18" charset="0"/>
              </a:rPr>
              <a:t>2024-2025</a:t>
            </a:r>
          </a:p>
        </p:txBody>
      </p:sp>
      <p:sp>
        <p:nvSpPr>
          <p:cNvPr id="4" name="Rectangle 3"/>
          <p:cNvSpPr/>
          <p:nvPr/>
        </p:nvSpPr>
        <p:spPr>
          <a:xfrm>
            <a:off x="0" y="-381000"/>
            <a:ext cx="12192000" cy="6858000"/>
          </a:xfrm>
          <a:prstGeom prst="rect">
            <a:avLst/>
          </a:prstGeom>
          <a:noFill/>
          <a:ln w="38100">
            <a:solidFill>
              <a:srgbClr val="68AB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54007" y="5552712"/>
            <a:ext cx="3096884" cy="369332"/>
          </a:xfrm>
          <a:prstGeom prst="rect">
            <a:avLst/>
          </a:prstGeom>
          <a:noFill/>
        </p:spPr>
        <p:txBody>
          <a:bodyPr wrap="square" lIns="91440" tIns="45720" rIns="91440" bIns="45720" rtlCol="0" anchor="t">
            <a:spAutoFit/>
          </a:bodyPr>
          <a:lstStyle/>
          <a:p>
            <a:r>
              <a:rPr lang="en-US" dirty="0">
                <a:solidFill>
                  <a:srgbClr val="FF0000"/>
                </a:solidFill>
                <a:latin typeface="Goudy Old Style"/>
              </a:rPr>
              <a:t>Updated September 30, 2024</a:t>
            </a:r>
          </a:p>
        </p:txBody>
      </p:sp>
    </p:spTree>
    <p:extLst>
      <p:ext uri="{BB962C8B-B14F-4D97-AF65-F5344CB8AC3E}">
        <p14:creationId xmlns:p14="http://schemas.microsoft.com/office/powerpoint/2010/main" val="2354287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Circle Executive Dashboard</a:t>
            </a:r>
          </a:p>
        </p:txBody>
      </p:sp>
      <p:sp>
        <p:nvSpPr>
          <p:cNvPr id="4" name="Date Placeholder 3"/>
          <p:cNvSpPr>
            <a:spLocks noGrp="1"/>
          </p:cNvSpPr>
          <p:nvPr>
            <p:ph type="dt" sz="half" idx="10"/>
          </p:nvPr>
        </p:nvSpPr>
        <p:spPr/>
        <p:txBody>
          <a:bodyPr/>
          <a:lstStyle/>
          <a:p>
            <a:pPr algn="ctr"/>
            <a:r>
              <a:rPr lang="en-US" dirty="0"/>
              <a:t>Revised: July 2024</a:t>
            </a:r>
          </a:p>
        </p:txBody>
      </p:sp>
      <p:sp>
        <p:nvSpPr>
          <p:cNvPr id="5" name="Footer Placeholder 4"/>
          <p:cNvSpPr>
            <a:spLocks noGrp="1"/>
          </p:cNvSpPr>
          <p:nvPr>
            <p:ph type="ftr" sz="quarter" idx="11"/>
          </p:nvPr>
        </p:nvSpPr>
        <p:spPr/>
        <p:txBody>
          <a:bodyPr/>
          <a:lstStyle/>
          <a:p>
            <a:pPr algn="ctr"/>
            <a:r>
              <a:rPr lang="en-US" dirty="0"/>
              <a:t>Copyright © 2024. All Rights Reserved.</a:t>
            </a:r>
          </a:p>
        </p:txBody>
      </p:sp>
      <p:sp>
        <p:nvSpPr>
          <p:cNvPr id="6" name="Slide Number Placeholder 5"/>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7" name="Picture 6">
            <a:extLst>
              <a:ext uri="{FF2B5EF4-FFF2-40B4-BE49-F238E27FC236}">
                <a16:creationId xmlns:a16="http://schemas.microsoft.com/office/drawing/2014/main" id="{6F6A07E3-3631-4BAA-95E6-60EC8934FC0A}"/>
              </a:ext>
            </a:extLst>
          </p:cNvPr>
          <p:cNvPicPr>
            <a:picLocks noChangeAspect="1"/>
          </p:cNvPicPr>
          <p:nvPr/>
        </p:nvPicPr>
        <p:blipFill>
          <a:blip r:embed="rId3"/>
          <a:stretch>
            <a:fillRect/>
          </a:stretch>
        </p:blipFill>
        <p:spPr>
          <a:xfrm>
            <a:off x="615297" y="1390910"/>
            <a:ext cx="10355283" cy="3247599"/>
          </a:xfrm>
          <a:prstGeom prst="rect">
            <a:avLst/>
          </a:prstGeom>
        </p:spPr>
      </p:pic>
    </p:spTree>
    <p:extLst>
      <p:ext uri="{BB962C8B-B14F-4D97-AF65-F5344CB8AC3E}">
        <p14:creationId xmlns:p14="http://schemas.microsoft.com/office/powerpoint/2010/main" val="277902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194C46-A959-4D20-ADE2-5E6C3995FADC}"/>
              </a:ext>
            </a:extLst>
          </p:cNvPr>
          <p:cNvPicPr>
            <a:picLocks noChangeAspect="1"/>
          </p:cNvPicPr>
          <p:nvPr/>
        </p:nvPicPr>
        <p:blipFill>
          <a:blip r:embed="rId3"/>
          <a:stretch>
            <a:fillRect/>
          </a:stretch>
        </p:blipFill>
        <p:spPr>
          <a:xfrm>
            <a:off x="242887" y="1299529"/>
            <a:ext cx="11706225" cy="3476625"/>
          </a:xfrm>
          <a:prstGeom prst="rect">
            <a:avLst/>
          </a:prstGeom>
        </p:spPr>
      </p:pic>
      <p:sp>
        <p:nvSpPr>
          <p:cNvPr id="2" name="Title 1"/>
          <p:cNvSpPr>
            <a:spLocks noGrp="1"/>
          </p:cNvSpPr>
          <p:nvPr>
            <p:ph type="title"/>
          </p:nvPr>
        </p:nvSpPr>
        <p:spPr/>
        <p:txBody>
          <a:bodyPr>
            <a:normAutofit fontScale="90000"/>
          </a:bodyPr>
          <a:lstStyle/>
          <a:p>
            <a:r>
              <a:rPr lang="en-US" dirty="0"/>
              <a:t>Circle Executive Dashboard</a:t>
            </a:r>
          </a:p>
        </p:txBody>
      </p:sp>
      <p:sp>
        <p:nvSpPr>
          <p:cNvPr id="23" name="Date Placeholder 22"/>
          <p:cNvSpPr>
            <a:spLocks noGrp="1"/>
          </p:cNvSpPr>
          <p:nvPr>
            <p:ph type="dt" sz="half" idx="10"/>
          </p:nvPr>
        </p:nvSpPr>
        <p:spPr/>
        <p:txBody>
          <a:bodyPr/>
          <a:lstStyle/>
          <a:p>
            <a:r>
              <a:rPr lang="en-US" dirty="0"/>
              <a:t>Revised: July 2024</a:t>
            </a:r>
          </a:p>
        </p:txBody>
      </p:sp>
      <p:sp>
        <p:nvSpPr>
          <p:cNvPr id="9" name="Footer Placeholder 8"/>
          <p:cNvSpPr>
            <a:spLocks noGrp="1"/>
          </p:cNvSpPr>
          <p:nvPr>
            <p:ph type="ftr" sz="quarter" idx="11"/>
          </p:nvPr>
        </p:nvSpPr>
        <p:spPr/>
        <p:txBody>
          <a:bodyPr/>
          <a:lstStyle/>
          <a:p>
            <a:pPr algn="ctr"/>
            <a:r>
              <a:rPr lang="en-US" dirty="0"/>
              <a:t>Copyright © 2024. All Rights Reserved.</a:t>
            </a:r>
          </a:p>
        </p:txBody>
      </p:sp>
      <p:sp>
        <p:nvSpPr>
          <p:cNvPr id="24" name="Slide Number Placeholder 23"/>
          <p:cNvSpPr>
            <a:spLocks noGrp="1"/>
          </p:cNvSpPr>
          <p:nvPr>
            <p:ph type="sldNum" sz="quarter" idx="12"/>
          </p:nvPr>
        </p:nvSpPr>
        <p:spPr/>
        <p:txBody>
          <a:bodyPr/>
          <a:lstStyle/>
          <a:p>
            <a:fld id="{D57F1E4F-1CFF-5643-939E-217C01CDF565}" type="slidenum">
              <a:rPr lang="en-US" smtClean="0"/>
              <a:pPr/>
              <a:t>11</a:t>
            </a:fld>
            <a:endParaRPr lang="en-US" dirty="0"/>
          </a:p>
        </p:txBody>
      </p:sp>
      <p:sp>
        <p:nvSpPr>
          <p:cNvPr id="29" name="TextBox 28">
            <a:extLst>
              <a:ext uri="{FF2B5EF4-FFF2-40B4-BE49-F238E27FC236}">
                <a16:creationId xmlns:a16="http://schemas.microsoft.com/office/drawing/2014/main" id="{1BAF6E11-529E-4CDE-8025-CC174EBF8F04}"/>
              </a:ext>
            </a:extLst>
          </p:cNvPr>
          <p:cNvSpPr txBox="1"/>
          <p:nvPr/>
        </p:nvSpPr>
        <p:spPr>
          <a:xfrm>
            <a:off x="242887" y="5086777"/>
            <a:ext cx="11698983" cy="1200329"/>
          </a:xfrm>
          <a:prstGeom prst="rect">
            <a:avLst/>
          </a:prstGeom>
          <a:noFill/>
        </p:spPr>
        <p:txBody>
          <a:bodyPr wrap="square" lIns="91440" tIns="45720" rIns="91440" bIns="45720" rtlCol="0" anchor="t">
            <a:spAutoFit/>
          </a:bodyPr>
          <a:lstStyle/>
          <a:p>
            <a:r>
              <a:rPr lang="en-US" dirty="0">
                <a:latin typeface="Goudy Old Style"/>
              </a:rPr>
              <a:t>The first part of the dashboard area provides information about the officers for which O</a:t>
            </a:r>
            <a:r>
              <a:rPr lang="el-GR" dirty="0">
                <a:latin typeface="Calibri"/>
                <a:cs typeface="Calibri"/>
              </a:rPr>
              <a:t>Δ</a:t>
            </a:r>
            <a:r>
              <a:rPr lang="en-US" dirty="0">
                <a:latin typeface="Goudy Old Style"/>
              </a:rPr>
              <a:t>K has received Officer Agreements. This is required for Circle executives to have access to the Circle Executive Dashboard. Faculty Advisors, Circle Coordinators, Alumni Advisors and Circle Assistants must submit the </a:t>
            </a:r>
            <a:r>
              <a:rPr lang="en-US" b="1" dirty="0">
                <a:latin typeface="Goudy Old Style"/>
              </a:rPr>
              <a:t>Circle Advisor Agreement</a:t>
            </a:r>
            <a:r>
              <a:rPr lang="en-US" dirty="0">
                <a:latin typeface="Goudy Old Style"/>
              </a:rPr>
              <a:t>. Student officers must submit the </a:t>
            </a:r>
            <a:r>
              <a:rPr lang="en-US" b="1" dirty="0">
                <a:latin typeface="Goudy Old Style"/>
              </a:rPr>
              <a:t>Student Officer Agreement</a:t>
            </a:r>
            <a:r>
              <a:rPr lang="en-US" dirty="0">
                <a:latin typeface="Goudy Old Style"/>
              </a:rPr>
              <a:t>. </a:t>
            </a:r>
            <a:endParaRPr lang="en-US" dirty="0">
              <a:latin typeface="Goudy Old Style" panose="02020502050305020303" pitchFamily="18" charset="0"/>
            </a:endParaRPr>
          </a:p>
        </p:txBody>
      </p:sp>
      <p:sp>
        <p:nvSpPr>
          <p:cNvPr id="4" name="TextBox 3">
            <a:extLst>
              <a:ext uri="{FF2B5EF4-FFF2-40B4-BE49-F238E27FC236}">
                <a16:creationId xmlns:a16="http://schemas.microsoft.com/office/drawing/2014/main" id="{435ABEBA-E99D-4E30-9629-8F419FB79595}"/>
              </a:ext>
            </a:extLst>
          </p:cNvPr>
          <p:cNvSpPr txBox="1"/>
          <p:nvPr/>
        </p:nvSpPr>
        <p:spPr>
          <a:xfrm>
            <a:off x="8973671" y="1328737"/>
            <a:ext cx="2975441" cy="1200329"/>
          </a:xfrm>
          <a:prstGeom prst="rect">
            <a:avLst/>
          </a:prstGeom>
          <a:noFill/>
          <a:ln>
            <a:solidFill>
              <a:srgbClr val="C00000"/>
            </a:solidFill>
          </a:ln>
        </p:spPr>
        <p:txBody>
          <a:bodyPr wrap="square" lIns="91440" tIns="45720" rIns="91440" bIns="45720" rtlCol="0" anchor="t">
            <a:spAutoFit/>
          </a:bodyPr>
          <a:lstStyle/>
          <a:p>
            <a:r>
              <a:rPr lang="en-US" sz="1200" dirty="0">
                <a:latin typeface="Goudy Old Style"/>
              </a:rPr>
              <a:t>NOTE: </a:t>
            </a:r>
            <a:r>
              <a:rPr lang="en-US" sz="1200" b="1" dirty="0">
                <a:latin typeface="Goudy Old Style"/>
              </a:rPr>
              <a:t>Student President does not show </a:t>
            </a:r>
            <a:r>
              <a:rPr lang="en-US" sz="1200" dirty="0">
                <a:latin typeface="Goudy Old Style"/>
              </a:rPr>
              <a:t>because she was entered on June 30, 2023. Student Officers automatically expire after one year unless they submit a new form or contact </a:t>
            </a:r>
            <a:r>
              <a:rPr lang="en-US" sz="1200" dirty="0">
                <a:solidFill>
                  <a:srgbClr val="2C2C2C"/>
                </a:solidFill>
                <a:latin typeface="Goudy Old Style"/>
              </a:rPr>
              <a:t>O</a:t>
            </a:r>
            <a:r>
              <a:rPr lang="el-GR" sz="1200" dirty="0">
                <a:solidFill>
                  <a:srgbClr val="2C2C2C"/>
                </a:solidFill>
                <a:latin typeface="Calibri"/>
                <a:cs typeface="Calibri"/>
              </a:rPr>
              <a:t>Δ</a:t>
            </a:r>
            <a:r>
              <a:rPr lang="en-US" sz="1200" dirty="0">
                <a:solidFill>
                  <a:srgbClr val="2C2C2C"/>
                </a:solidFill>
                <a:latin typeface="Goudy Old Style"/>
              </a:rPr>
              <a:t>K</a:t>
            </a:r>
            <a:r>
              <a:rPr lang="en-US" sz="1200" dirty="0">
                <a:latin typeface="Goudy Old Style"/>
              </a:rPr>
              <a:t> to say their appointment has been extended.</a:t>
            </a:r>
          </a:p>
        </p:txBody>
      </p:sp>
      <p:cxnSp>
        <p:nvCxnSpPr>
          <p:cNvPr id="7" name="Straight Arrow Connector 6">
            <a:extLst>
              <a:ext uri="{FF2B5EF4-FFF2-40B4-BE49-F238E27FC236}">
                <a16:creationId xmlns:a16="http://schemas.microsoft.com/office/drawing/2014/main" id="{8DA84724-12F0-43EB-BABA-5CE853E864BD}"/>
              </a:ext>
            </a:extLst>
          </p:cNvPr>
          <p:cNvCxnSpPr/>
          <p:nvPr/>
        </p:nvCxnSpPr>
        <p:spPr>
          <a:xfrm flipH="1">
            <a:off x="1640540" y="2250390"/>
            <a:ext cx="7333130" cy="183757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9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559715" cy="3566160"/>
          </a:xfrm>
        </p:spPr>
        <p:txBody>
          <a:bodyPr/>
          <a:lstStyle/>
          <a:p>
            <a:r>
              <a:rPr lang="en-US" dirty="0"/>
              <a:t>Creating Your</a:t>
            </a:r>
            <a:br>
              <a:rPr lang="en-US" dirty="0"/>
            </a:br>
            <a:r>
              <a:rPr lang="en-US" dirty="0"/>
              <a:t>Membership Application</a:t>
            </a:r>
          </a:p>
        </p:txBody>
      </p:sp>
      <p:sp>
        <p:nvSpPr>
          <p:cNvPr id="3" name="Text Placeholder 2"/>
          <p:cNvSpPr>
            <a:spLocks noGrp="1"/>
          </p:cNvSpPr>
          <p:nvPr>
            <p:ph type="body" idx="1"/>
          </p:nvPr>
        </p:nvSpPr>
        <p:spPr/>
        <p:txBody>
          <a:bodyPr/>
          <a:lstStyle/>
          <a:p>
            <a:r>
              <a:rPr lang="en-US" cap="small" dirty="0">
                <a:latin typeface="Goudy Old Style" panose="02020502050305020303" pitchFamily="18" charset="0"/>
              </a:rPr>
              <a:t>Circles can add special questions and fields to the national application</a:t>
            </a:r>
          </a:p>
        </p:txBody>
      </p:sp>
      <p:sp>
        <p:nvSpPr>
          <p:cNvPr id="8" name="Date Placeholder 7"/>
          <p:cNvSpPr>
            <a:spLocks noGrp="1"/>
          </p:cNvSpPr>
          <p:nvPr>
            <p:ph type="dt" sz="half" idx="10"/>
          </p:nvPr>
        </p:nvSpPr>
        <p:spPr/>
        <p:txBody>
          <a:bodyPr/>
          <a:lstStyle/>
          <a:p>
            <a:r>
              <a:rPr lang="en-US" dirty="0"/>
              <a:t>Revised: July 2024</a:t>
            </a:r>
          </a:p>
        </p:txBody>
      </p:sp>
      <p:sp>
        <p:nvSpPr>
          <p:cNvPr id="7" name="Footer Placeholder 6"/>
          <p:cNvSpPr>
            <a:spLocks noGrp="1"/>
          </p:cNvSpPr>
          <p:nvPr>
            <p:ph type="ftr" sz="quarter" idx="11"/>
          </p:nvPr>
        </p:nvSpPr>
        <p:spPr/>
        <p:txBody>
          <a:bodyPr/>
          <a:lstStyle/>
          <a:p>
            <a:pPr algn="ctr"/>
            <a:r>
              <a:rPr lang="en-US" dirty="0"/>
              <a:t>Copyright © 2024. All Rights Reserved.</a:t>
            </a:r>
          </a:p>
        </p:txBody>
      </p:sp>
      <p:sp>
        <p:nvSpPr>
          <p:cNvPr id="9" name="Slide Number Placeholder 8"/>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825104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Goudy Old Style"/>
              </a:rPr>
              <a:t>Application Development Process</a:t>
            </a:r>
            <a:endParaRPr lang="en-US" dirty="0"/>
          </a:p>
        </p:txBody>
      </p:sp>
      <p:sp>
        <p:nvSpPr>
          <p:cNvPr id="8" name="Date Placeholder 7"/>
          <p:cNvSpPr>
            <a:spLocks noGrp="1"/>
          </p:cNvSpPr>
          <p:nvPr>
            <p:ph type="dt" sz="half" idx="10"/>
          </p:nvPr>
        </p:nvSpPr>
        <p:spPr/>
        <p:txBody>
          <a:bodyPr/>
          <a:lstStyle/>
          <a:p>
            <a:r>
              <a:rPr lang="en-US" dirty="0"/>
              <a:t>Revised: July 2024</a:t>
            </a:r>
          </a:p>
        </p:txBody>
      </p:sp>
      <p:sp>
        <p:nvSpPr>
          <p:cNvPr id="7" name="Footer Placeholder 6"/>
          <p:cNvSpPr>
            <a:spLocks noGrp="1"/>
          </p:cNvSpPr>
          <p:nvPr>
            <p:ph type="ftr" sz="quarter" idx="11"/>
          </p:nvPr>
        </p:nvSpPr>
        <p:spPr/>
        <p:txBody>
          <a:bodyPr/>
          <a:lstStyle/>
          <a:p>
            <a:pPr algn="ctr"/>
            <a:r>
              <a:rPr lang="en-US" dirty="0"/>
              <a:t>Copyright © 2024. All Rights Reserved.</a:t>
            </a:r>
          </a:p>
        </p:txBody>
      </p:sp>
      <p:sp>
        <p:nvSpPr>
          <p:cNvPr id="9" name="Slide Number Placeholder 8"/>
          <p:cNvSpPr>
            <a:spLocks noGrp="1"/>
          </p:cNvSpPr>
          <p:nvPr>
            <p:ph type="sldNum" sz="quarter" idx="12"/>
          </p:nvPr>
        </p:nvSpPr>
        <p:spPr/>
        <p:txBody>
          <a:bodyPr/>
          <a:lstStyle/>
          <a:p>
            <a:fld id="{D57F1E4F-1CFF-5643-939E-217C01CDF565}" type="slidenum">
              <a:rPr lang="en-US" smtClean="0"/>
              <a:pPr/>
              <a:t>13</a:t>
            </a:fld>
            <a:endParaRPr lang="en-US" dirty="0"/>
          </a:p>
        </p:txBody>
      </p:sp>
      <p:sp>
        <p:nvSpPr>
          <p:cNvPr id="6" name="Rectangle 5">
            <a:extLst>
              <a:ext uri="{FF2B5EF4-FFF2-40B4-BE49-F238E27FC236}">
                <a16:creationId xmlns:a16="http://schemas.microsoft.com/office/drawing/2014/main" id="{58923EE1-16DA-428F-91A1-4DD915FDD4DD}"/>
              </a:ext>
            </a:extLst>
          </p:cNvPr>
          <p:cNvSpPr/>
          <p:nvPr/>
        </p:nvSpPr>
        <p:spPr>
          <a:xfrm>
            <a:off x="1684421" y="1805680"/>
            <a:ext cx="2887578" cy="3408004"/>
          </a:xfrm>
          <a:prstGeom prst="rect">
            <a:avLst/>
          </a:prstGeom>
          <a:solidFill>
            <a:schemeClr val="accent1">
              <a:lumMod val="40000"/>
              <a:lumOff val="6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D3B003F-73CE-421F-9D6B-4477A26DADFE}"/>
              </a:ext>
            </a:extLst>
          </p:cNvPr>
          <p:cNvSpPr/>
          <p:nvPr/>
        </p:nvSpPr>
        <p:spPr>
          <a:xfrm>
            <a:off x="7874141" y="1805680"/>
            <a:ext cx="2887578" cy="340800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dirty="0">
              <a:latin typeface="Goudy Old Style"/>
              <a:cs typeface="Calibri" panose="020F0502020204030204"/>
            </a:endParaRPr>
          </a:p>
        </p:txBody>
      </p:sp>
      <p:sp>
        <p:nvSpPr>
          <p:cNvPr id="11" name="TextBox 10">
            <a:extLst>
              <a:ext uri="{FF2B5EF4-FFF2-40B4-BE49-F238E27FC236}">
                <a16:creationId xmlns:a16="http://schemas.microsoft.com/office/drawing/2014/main" id="{C41FE7A1-5B67-48A1-8FD1-B53DD05AB842}"/>
              </a:ext>
            </a:extLst>
          </p:cNvPr>
          <p:cNvSpPr txBox="1"/>
          <p:nvPr/>
        </p:nvSpPr>
        <p:spPr>
          <a:xfrm>
            <a:off x="4849227" y="2530206"/>
            <a:ext cx="255270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oudy Old Style" panose="02020502050305020303" pitchFamily="18" charset="0"/>
              </a:rPr>
              <a:t>MyODK is different from MMS. Each application is unique, and items from past applications are not used to create the next application. However, applications are available for officers to review.</a:t>
            </a:r>
          </a:p>
        </p:txBody>
      </p:sp>
      <p:sp>
        <p:nvSpPr>
          <p:cNvPr id="12" name="TextBox 11">
            <a:extLst>
              <a:ext uri="{FF2B5EF4-FFF2-40B4-BE49-F238E27FC236}">
                <a16:creationId xmlns:a16="http://schemas.microsoft.com/office/drawing/2014/main" id="{BD073619-F9F3-4164-8C07-C5F432E867CD}"/>
              </a:ext>
            </a:extLst>
          </p:cNvPr>
          <p:cNvSpPr txBox="1"/>
          <p:nvPr/>
        </p:nvSpPr>
        <p:spPr>
          <a:xfrm>
            <a:off x="4736435" y="1940823"/>
            <a:ext cx="288356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tx1">
                    <a:lumMod val="85000"/>
                    <a:lumOff val="15000"/>
                  </a:schemeClr>
                </a:solidFill>
                <a:latin typeface="Goudy Old Style"/>
              </a:rPr>
              <a:t>CREATE</a:t>
            </a:r>
            <a:endParaRPr lang="en-US" sz="2000" dirty="0">
              <a:solidFill>
                <a:schemeClr val="tx1">
                  <a:lumMod val="85000"/>
                  <a:lumOff val="15000"/>
                </a:schemeClr>
              </a:solidFill>
              <a:cs typeface="Calibri"/>
            </a:endParaRPr>
          </a:p>
        </p:txBody>
      </p:sp>
      <p:sp>
        <p:nvSpPr>
          <p:cNvPr id="13" name="TextBox 12">
            <a:extLst>
              <a:ext uri="{FF2B5EF4-FFF2-40B4-BE49-F238E27FC236}">
                <a16:creationId xmlns:a16="http://schemas.microsoft.com/office/drawing/2014/main" id="{91D7E070-F75C-4A04-B985-9A787D997236}"/>
              </a:ext>
            </a:extLst>
          </p:cNvPr>
          <p:cNvSpPr txBox="1"/>
          <p:nvPr/>
        </p:nvSpPr>
        <p:spPr>
          <a:xfrm>
            <a:off x="1684421" y="1943127"/>
            <a:ext cx="288356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tx1">
                    <a:lumMod val="85000"/>
                    <a:lumOff val="15000"/>
                  </a:schemeClr>
                </a:solidFill>
                <a:latin typeface="Goudy Old Style"/>
              </a:rPr>
              <a:t>REVIEW</a:t>
            </a:r>
            <a:endParaRPr lang="en-US" dirty="0"/>
          </a:p>
        </p:txBody>
      </p:sp>
      <p:sp>
        <p:nvSpPr>
          <p:cNvPr id="16" name="TextBox 15">
            <a:extLst>
              <a:ext uri="{FF2B5EF4-FFF2-40B4-BE49-F238E27FC236}">
                <a16:creationId xmlns:a16="http://schemas.microsoft.com/office/drawing/2014/main" id="{B0E48DCB-A10B-4456-BC8A-72CB3F42CF85}"/>
              </a:ext>
            </a:extLst>
          </p:cNvPr>
          <p:cNvSpPr txBox="1"/>
          <p:nvPr/>
        </p:nvSpPr>
        <p:spPr>
          <a:xfrm>
            <a:off x="1942096" y="2454265"/>
            <a:ext cx="269306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404040"/>
                </a:solidFill>
                <a:latin typeface="Goudy Old Style"/>
              </a:rPr>
              <a:t>The application process requires that all fields be accurate when the application is finalized. Review all questions and items before starting the application creation process.</a:t>
            </a:r>
            <a:endParaRPr lang="en-US" dirty="0"/>
          </a:p>
        </p:txBody>
      </p:sp>
      <p:sp>
        <p:nvSpPr>
          <p:cNvPr id="17" name="TextBox 16">
            <a:extLst>
              <a:ext uri="{FF2B5EF4-FFF2-40B4-BE49-F238E27FC236}">
                <a16:creationId xmlns:a16="http://schemas.microsoft.com/office/drawing/2014/main" id="{FB202DBC-017E-4CCD-B390-100D1DACA101}"/>
              </a:ext>
            </a:extLst>
          </p:cNvPr>
          <p:cNvSpPr txBox="1"/>
          <p:nvPr/>
        </p:nvSpPr>
        <p:spPr>
          <a:xfrm>
            <a:off x="7664854" y="1940824"/>
            <a:ext cx="288356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tx1">
                    <a:lumMod val="85000"/>
                    <a:lumOff val="15000"/>
                  </a:schemeClr>
                </a:solidFill>
                <a:latin typeface="Goudy Old Style"/>
              </a:rPr>
              <a:t>PUBLISH</a:t>
            </a:r>
            <a:endParaRPr lang="en-US" dirty="0"/>
          </a:p>
        </p:txBody>
      </p:sp>
      <p:sp>
        <p:nvSpPr>
          <p:cNvPr id="19" name="TextBox 18">
            <a:extLst>
              <a:ext uri="{FF2B5EF4-FFF2-40B4-BE49-F238E27FC236}">
                <a16:creationId xmlns:a16="http://schemas.microsoft.com/office/drawing/2014/main" id="{04EE0DCC-9547-4C37-B22D-98BCD8695C39}"/>
              </a:ext>
            </a:extLst>
          </p:cNvPr>
          <p:cNvSpPr txBox="1"/>
          <p:nvPr/>
        </p:nvSpPr>
        <p:spPr>
          <a:xfrm>
            <a:off x="8028329" y="2525599"/>
            <a:ext cx="252009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404040"/>
                </a:solidFill>
                <a:latin typeface="Goudy Old Style"/>
              </a:rPr>
              <a:t>All application changes are </a:t>
            </a:r>
            <a:r>
              <a:rPr lang="en-US" b="1" u="sng" dirty="0">
                <a:solidFill>
                  <a:srgbClr val="404040"/>
                </a:solidFill>
                <a:latin typeface="Goudy Old Style"/>
              </a:rPr>
              <a:t>live</a:t>
            </a:r>
            <a:r>
              <a:rPr lang="en-US" b="1" dirty="0">
                <a:solidFill>
                  <a:srgbClr val="404040"/>
                </a:solidFill>
                <a:latin typeface="Goudy Old Style"/>
              </a:rPr>
              <a:t> </a:t>
            </a:r>
            <a:r>
              <a:rPr lang="en-US" dirty="0">
                <a:solidFill>
                  <a:srgbClr val="404040"/>
                </a:solidFill>
                <a:latin typeface="Goudy Old Style"/>
              </a:rPr>
              <a:t>when the “submit” button is selected. Make sure </a:t>
            </a:r>
            <a:endParaRPr lang="en-US" dirty="0">
              <a:solidFill>
                <a:srgbClr val="000000"/>
              </a:solidFill>
              <a:latin typeface="Calibri" panose="020F0502020204030204"/>
              <a:cs typeface="Calibri" panose="020F0502020204030204"/>
            </a:endParaRPr>
          </a:p>
          <a:p>
            <a:r>
              <a:rPr lang="en-US" dirty="0">
                <a:solidFill>
                  <a:srgbClr val="404040"/>
                </a:solidFill>
                <a:latin typeface="Goudy Old Style"/>
              </a:rPr>
              <a:t>everything is set before the application is saved.</a:t>
            </a:r>
            <a:r>
              <a:rPr lang="en-US" dirty="0">
                <a:latin typeface="Goudy Old Style"/>
              </a:rPr>
              <a:t>​</a:t>
            </a:r>
            <a:endParaRPr lang="en-US" dirty="0">
              <a:cs typeface="Calibri"/>
            </a:endParaRPr>
          </a:p>
        </p:txBody>
      </p:sp>
    </p:spTree>
    <p:extLst>
      <p:ext uri="{BB962C8B-B14F-4D97-AF65-F5344CB8AC3E}">
        <p14:creationId xmlns:p14="http://schemas.microsoft.com/office/powerpoint/2010/main" val="3434722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 Structure</a:t>
            </a:r>
          </a:p>
        </p:txBody>
      </p:sp>
      <p:sp>
        <p:nvSpPr>
          <p:cNvPr id="8" name="Date Placeholder 7"/>
          <p:cNvSpPr>
            <a:spLocks noGrp="1"/>
          </p:cNvSpPr>
          <p:nvPr>
            <p:ph type="dt" sz="half" idx="10"/>
          </p:nvPr>
        </p:nvSpPr>
        <p:spPr/>
        <p:txBody>
          <a:bodyPr/>
          <a:lstStyle/>
          <a:p>
            <a:r>
              <a:rPr lang="en-US" dirty="0"/>
              <a:t>Revised: July 2024</a:t>
            </a:r>
          </a:p>
        </p:txBody>
      </p:sp>
      <p:sp>
        <p:nvSpPr>
          <p:cNvPr id="7" name="Footer Placeholder 6"/>
          <p:cNvSpPr>
            <a:spLocks noGrp="1"/>
          </p:cNvSpPr>
          <p:nvPr>
            <p:ph type="ftr" sz="quarter" idx="11"/>
          </p:nvPr>
        </p:nvSpPr>
        <p:spPr/>
        <p:txBody>
          <a:bodyPr/>
          <a:lstStyle/>
          <a:p>
            <a:pPr algn="ctr"/>
            <a:r>
              <a:rPr lang="en-US" dirty="0"/>
              <a:t>Copyright © 2024. All Rights Reserved.</a:t>
            </a:r>
          </a:p>
        </p:txBody>
      </p:sp>
      <p:sp>
        <p:nvSpPr>
          <p:cNvPr id="9" name="Slide Number Placeholder 8"/>
          <p:cNvSpPr>
            <a:spLocks noGrp="1"/>
          </p:cNvSpPr>
          <p:nvPr>
            <p:ph type="sldNum" sz="quarter" idx="12"/>
          </p:nvPr>
        </p:nvSpPr>
        <p:spPr/>
        <p:txBody>
          <a:bodyPr/>
          <a:lstStyle/>
          <a:p>
            <a:fld id="{D57F1E4F-1CFF-5643-939E-217C01CDF565}" type="slidenum">
              <a:rPr lang="en-US" smtClean="0"/>
              <a:pPr/>
              <a:t>14</a:t>
            </a:fld>
            <a:endParaRPr lang="en-US" dirty="0"/>
          </a:p>
        </p:txBody>
      </p:sp>
      <p:sp>
        <p:nvSpPr>
          <p:cNvPr id="5" name="TextBox 4">
            <a:extLst>
              <a:ext uri="{FF2B5EF4-FFF2-40B4-BE49-F238E27FC236}">
                <a16:creationId xmlns:a16="http://schemas.microsoft.com/office/drawing/2014/main" id="{38FDA205-A51D-493C-A93A-F32DFE05900D}"/>
              </a:ext>
            </a:extLst>
          </p:cNvPr>
          <p:cNvSpPr txBox="1"/>
          <p:nvPr/>
        </p:nvSpPr>
        <p:spPr>
          <a:xfrm>
            <a:off x="615297" y="1671694"/>
            <a:ext cx="1099485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404040"/>
                </a:solidFill>
                <a:latin typeface="Goudy Old Style"/>
              </a:rPr>
              <a:t>The National Membership Application has two types of items: </a:t>
            </a:r>
            <a:endParaRPr lang="en-US" sz="2000" dirty="0">
              <a:solidFill>
                <a:srgbClr val="000000"/>
              </a:solidFill>
              <a:latin typeface="Calibri" panose="020F0502020204030204"/>
              <a:cs typeface="Calibri" panose="020F0502020204030204"/>
            </a:endParaRPr>
          </a:p>
          <a:p>
            <a:r>
              <a:rPr lang="en-US" sz="2000" b="1" dirty="0">
                <a:solidFill>
                  <a:srgbClr val="404040"/>
                </a:solidFill>
                <a:latin typeface="Goudy Old Style"/>
              </a:rPr>
              <a:t>Required</a:t>
            </a:r>
            <a:r>
              <a:rPr lang="en-US" sz="2000" dirty="0">
                <a:solidFill>
                  <a:srgbClr val="404040"/>
                </a:solidFill>
                <a:latin typeface="Goudy Old Style"/>
              </a:rPr>
              <a:t> (by the Society) and </a:t>
            </a:r>
            <a:r>
              <a:rPr lang="en-US" sz="2000" b="1" dirty="0">
                <a:solidFill>
                  <a:srgbClr val="404040"/>
                </a:solidFill>
                <a:latin typeface="Goudy Old Style"/>
              </a:rPr>
              <a:t>Custom</a:t>
            </a:r>
            <a:r>
              <a:rPr lang="en-US" sz="2000" dirty="0">
                <a:solidFill>
                  <a:srgbClr val="404040"/>
                </a:solidFill>
                <a:latin typeface="Goudy Old Style"/>
              </a:rPr>
              <a:t> (inserted by the circle).</a:t>
            </a:r>
            <a:r>
              <a:rPr lang="en-US" sz="2000" dirty="0">
                <a:latin typeface="Goudy Old Style"/>
              </a:rPr>
              <a:t>​</a:t>
            </a:r>
            <a:endParaRPr lang="en-US" sz="2000" dirty="0">
              <a:cs typeface="Calibri"/>
            </a:endParaRPr>
          </a:p>
        </p:txBody>
      </p:sp>
      <p:sp>
        <p:nvSpPr>
          <p:cNvPr id="6" name="Rectangle: Rounded Corners 5">
            <a:extLst>
              <a:ext uri="{FF2B5EF4-FFF2-40B4-BE49-F238E27FC236}">
                <a16:creationId xmlns:a16="http://schemas.microsoft.com/office/drawing/2014/main" id="{D8A43EFF-5EF6-4E25-B8C1-4DEEC94C28EE}"/>
              </a:ext>
            </a:extLst>
          </p:cNvPr>
          <p:cNvSpPr/>
          <p:nvPr/>
        </p:nvSpPr>
        <p:spPr>
          <a:xfrm>
            <a:off x="618123" y="2894096"/>
            <a:ext cx="5163551" cy="253665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B7C7A3F9-149A-4124-8404-D3CCE736C489}"/>
              </a:ext>
            </a:extLst>
          </p:cNvPr>
          <p:cNvSpPr/>
          <p:nvPr/>
        </p:nvSpPr>
        <p:spPr>
          <a:xfrm>
            <a:off x="6453438" y="2894096"/>
            <a:ext cx="5163551" cy="253665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BE8853EC-4A76-410D-B61C-B3E7BECB316E}"/>
              </a:ext>
            </a:extLst>
          </p:cNvPr>
          <p:cNvSpPr txBox="1"/>
          <p:nvPr/>
        </p:nvSpPr>
        <p:spPr>
          <a:xfrm>
            <a:off x="804111" y="3070058"/>
            <a:ext cx="4764218"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404040"/>
                </a:solidFill>
                <a:latin typeface="Goudy Old Style"/>
              </a:rPr>
              <a:t>Required</a:t>
            </a:r>
            <a:r>
              <a:rPr lang="en-US" sz="2000" dirty="0">
                <a:solidFill>
                  <a:srgbClr val="404040"/>
                </a:solidFill>
                <a:latin typeface="Goudy Old Style"/>
              </a:rPr>
              <a:t> items include the basic membership information (name, email, address, etc.) that is required and cannot be changed. The default application has the required items. If the circle does not change any fields, this is the application your prospective members will see.</a:t>
            </a:r>
            <a:endParaRPr lang="en-US" sz="2000" dirty="0"/>
          </a:p>
        </p:txBody>
      </p:sp>
      <p:sp>
        <p:nvSpPr>
          <p:cNvPr id="12" name="TextBox 11">
            <a:extLst>
              <a:ext uri="{FF2B5EF4-FFF2-40B4-BE49-F238E27FC236}">
                <a16:creationId xmlns:a16="http://schemas.microsoft.com/office/drawing/2014/main" id="{B459772A-CD8F-41F2-BDF9-10F9965F1655}"/>
              </a:ext>
            </a:extLst>
          </p:cNvPr>
          <p:cNvSpPr txBox="1"/>
          <p:nvPr/>
        </p:nvSpPr>
        <p:spPr>
          <a:xfrm>
            <a:off x="6699584" y="3070058"/>
            <a:ext cx="4758488"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404040"/>
                </a:solidFill>
                <a:latin typeface="Goudy Old Style"/>
              </a:rPr>
              <a:t>Custom </a:t>
            </a:r>
            <a:r>
              <a:rPr lang="en-US" sz="2000" dirty="0">
                <a:solidFill>
                  <a:srgbClr val="404040"/>
                </a:solidFill>
                <a:latin typeface="Goudy Old Style"/>
              </a:rPr>
              <a:t>items are those that the circle chooses to select and add to the application. Only the items selected and approved by the circle will appear on the application seen by individuals on your campus. Circles are limited to the options shown and cannot create items specific to only their campus.</a:t>
            </a:r>
            <a:endParaRPr lang="en-US" sz="2000" dirty="0">
              <a:cs typeface="Calibri"/>
            </a:endParaRPr>
          </a:p>
        </p:txBody>
      </p:sp>
    </p:spTree>
    <p:extLst>
      <p:ext uri="{BB962C8B-B14F-4D97-AF65-F5344CB8AC3E}">
        <p14:creationId xmlns:p14="http://schemas.microsoft.com/office/powerpoint/2010/main" val="2516267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E5FB-A26A-40F6-81E6-547E7DD38B24}"/>
              </a:ext>
            </a:extLst>
          </p:cNvPr>
          <p:cNvSpPr>
            <a:spLocks noGrp="1"/>
          </p:cNvSpPr>
          <p:nvPr>
            <p:ph type="title"/>
          </p:nvPr>
        </p:nvSpPr>
        <p:spPr/>
        <p:txBody>
          <a:bodyPr>
            <a:normAutofit fontScale="90000"/>
          </a:bodyPr>
          <a:lstStyle/>
          <a:p>
            <a:r>
              <a:rPr lang="en-US" b="1" dirty="0"/>
              <a:t>Application Creation</a:t>
            </a:r>
            <a:endParaRPr lang="en-US" dirty="0"/>
          </a:p>
        </p:txBody>
      </p:sp>
      <p:sp>
        <p:nvSpPr>
          <p:cNvPr id="4" name="Date Placeholder 3">
            <a:extLst>
              <a:ext uri="{FF2B5EF4-FFF2-40B4-BE49-F238E27FC236}">
                <a16:creationId xmlns:a16="http://schemas.microsoft.com/office/drawing/2014/main" id="{68D5EF89-7A7E-45E7-A23D-2607A1F9EA28}"/>
              </a:ext>
            </a:extLst>
          </p:cNvPr>
          <p:cNvSpPr>
            <a:spLocks noGrp="1"/>
          </p:cNvSpPr>
          <p:nvPr>
            <p:ph type="dt" sz="half" idx="10"/>
          </p:nvPr>
        </p:nvSpPr>
        <p:spPr/>
        <p:txBody>
          <a:bodyPr/>
          <a:lstStyle/>
          <a:p>
            <a:pPr algn="ctr"/>
            <a:r>
              <a:rPr lang="en-US" dirty="0"/>
              <a:t>Revised: July 2024</a:t>
            </a:r>
          </a:p>
        </p:txBody>
      </p:sp>
      <p:sp>
        <p:nvSpPr>
          <p:cNvPr id="5" name="Footer Placeholder 4">
            <a:extLst>
              <a:ext uri="{FF2B5EF4-FFF2-40B4-BE49-F238E27FC236}">
                <a16:creationId xmlns:a16="http://schemas.microsoft.com/office/drawing/2014/main" id="{5E00CF89-9A9B-46C0-A6AB-9BC484FF2994}"/>
              </a:ext>
            </a:extLst>
          </p:cNvPr>
          <p:cNvSpPr>
            <a:spLocks noGrp="1"/>
          </p:cNvSpPr>
          <p:nvPr>
            <p:ph type="ftr" sz="quarter" idx="11"/>
          </p:nvPr>
        </p:nvSpPr>
        <p:spPr/>
        <p:txBody>
          <a:bodyPr/>
          <a:lstStyle/>
          <a:p>
            <a:pPr algn="ctr"/>
            <a:r>
              <a:rPr lang="en-US" dirty="0"/>
              <a:t>Copyright © 2024. All Rights Reserved.</a:t>
            </a:r>
          </a:p>
        </p:txBody>
      </p:sp>
      <p:sp>
        <p:nvSpPr>
          <p:cNvPr id="6" name="Slide Number Placeholder 5">
            <a:extLst>
              <a:ext uri="{FF2B5EF4-FFF2-40B4-BE49-F238E27FC236}">
                <a16:creationId xmlns:a16="http://schemas.microsoft.com/office/drawing/2014/main" id="{814BCF9F-39F3-4BC1-ADA4-20F9A88413FE}"/>
              </a:ext>
            </a:extLst>
          </p:cNvPr>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10" name="Picture 9">
            <a:extLst>
              <a:ext uri="{FF2B5EF4-FFF2-40B4-BE49-F238E27FC236}">
                <a16:creationId xmlns:a16="http://schemas.microsoft.com/office/drawing/2014/main" id="{6E4E50ED-805D-486B-9AA1-D355926D5C2C}"/>
              </a:ext>
            </a:extLst>
          </p:cNvPr>
          <p:cNvPicPr>
            <a:picLocks noChangeAspect="1"/>
          </p:cNvPicPr>
          <p:nvPr/>
        </p:nvPicPr>
        <p:blipFill>
          <a:blip r:embed="rId3"/>
          <a:stretch>
            <a:fillRect/>
          </a:stretch>
        </p:blipFill>
        <p:spPr>
          <a:xfrm>
            <a:off x="615297" y="1559423"/>
            <a:ext cx="11336977" cy="373915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95081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EF79-1DA7-4F64-9590-A1458223FA29}"/>
              </a:ext>
            </a:extLst>
          </p:cNvPr>
          <p:cNvSpPr>
            <a:spLocks noGrp="1"/>
          </p:cNvSpPr>
          <p:nvPr>
            <p:ph type="title"/>
          </p:nvPr>
        </p:nvSpPr>
        <p:spPr/>
        <p:txBody>
          <a:bodyPr>
            <a:normAutofit fontScale="90000"/>
          </a:bodyPr>
          <a:lstStyle/>
          <a:p>
            <a:r>
              <a:rPr lang="en-US" b="1" dirty="0"/>
              <a:t>Application Creation</a:t>
            </a:r>
            <a:endParaRPr lang="en-US" dirty="0"/>
          </a:p>
        </p:txBody>
      </p:sp>
      <p:sp>
        <p:nvSpPr>
          <p:cNvPr id="4" name="Date Placeholder 3">
            <a:extLst>
              <a:ext uri="{FF2B5EF4-FFF2-40B4-BE49-F238E27FC236}">
                <a16:creationId xmlns:a16="http://schemas.microsoft.com/office/drawing/2014/main" id="{14E3274F-C1F2-4799-BC97-83CC117A45C1}"/>
              </a:ext>
            </a:extLst>
          </p:cNvPr>
          <p:cNvSpPr>
            <a:spLocks noGrp="1"/>
          </p:cNvSpPr>
          <p:nvPr>
            <p:ph type="dt" sz="half" idx="10"/>
          </p:nvPr>
        </p:nvSpPr>
        <p:spPr/>
        <p:txBody>
          <a:bodyPr/>
          <a:lstStyle/>
          <a:p>
            <a:pPr algn="ctr"/>
            <a:r>
              <a:rPr lang="en-US" dirty="0"/>
              <a:t>Revised: July 2024</a:t>
            </a:r>
          </a:p>
        </p:txBody>
      </p:sp>
      <p:sp>
        <p:nvSpPr>
          <p:cNvPr id="5" name="Footer Placeholder 4">
            <a:extLst>
              <a:ext uri="{FF2B5EF4-FFF2-40B4-BE49-F238E27FC236}">
                <a16:creationId xmlns:a16="http://schemas.microsoft.com/office/drawing/2014/main" id="{32A01561-46A3-45E6-A989-5B7DC7E1859B}"/>
              </a:ext>
            </a:extLst>
          </p:cNvPr>
          <p:cNvSpPr>
            <a:spLocks noGrp="1"/>
          </p:cNvSpPr>
          <p:nvPr>
            <p:ph type="ftr" sz="quarter" idx="11"/>
          </p:nvPr>
        </p:nvSpPr>
        <p:spPr/>
        <p:txBody>
          <a:bodyPr/>
          <a:lstStyle/>
          <a:p>
            <a:pPr algn="ctr"/>
            <a:r>
              <a:rPr lang="en-US" dirty="0"/>
              <a:t>Copyright © 2024. All Rights Reserved.</a:t>
            </a:r>
          </a:p>
        </p:txBody>
      </p:sp>
      <p:sp>
        <p:nvSpPr>
          <p:cNvPr id="6" name="Slide Number Placeholder 5">
            <a:extLst>
              <a:ext uri="{FF2B5EF4-FFF2-40B4-BE49-F238E27FC236}">
                <a16:creationId xmlns:a16="http://schemas.microsoft.com/office/drawing/2014/main" id="{C4CBE9EC-1EF8-4105-A768-68459B3793A3}"/>
              </a:ext>
            </a:extLst>
          </p:cNvPr>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10" name="Picture 9">
            <a:extLst>
              <a:ext uri="{FF2B5EF4-FFF2-40B4-BE49-F238E27FC236}">
                <a16:creationId xmlns:a16="http://schemas.microsoft.com/office/drawing/2014/main" id="{05786246-3268-4478-9DD9-814ABFDFE5FA}"/>
              </a:ext>
            </a:extLst>
          </p:cNvPr>
          <p:cNvPicPr>
            <a:picLocks noChangeAspect="1"/>
          </p:cNvPicPr>
          <p:nvPr/>
        </p:nvPicPr>
        <p:blipFill>
          <a:blip r:embed="rId3"/>
          <a:stretch>
            <a:fillRect/>
          </a:stretch>
        </p:blipFill>
        <p:spPr>
          <a:xfrm>
            <a:off x="445353" y="1411505"/>
            <a:ext cx="11301293" cy="321987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88363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83F3F-85D4-496F-A587-03067DB422C8}"/>
              </a:ext>
            </a:extLst>
          </p:cNvPr>
          <p:cNvSpPr>
            <a:spLocks noGrp="1"/>
          </p:cNvSpPr>
          <p:nvPr>
            <p:ph type="title"/>
          </p:nvPr>
        </p:nvSpPr>
        <p:spPr/>
        <p:txBody>
          <a:bodyPr>
            <a:normAutofit fontScale="90000"/>
          </a:bodyPr>
          <a:lstStyle/>
          <a:p>
            <a:r>
              <a:rPr lang="en-US" b="1" dirty="0"/>
              <a:t>Application Creation</a:t>
            </a:r>
            <a:endParaRPr lang="en-US" dirty="0"/>
          </a:p>
        </p:txBody>
      </p:sp>
      <p:sp>
        <p:nvSpPr>
          <p:cNvPr id="3" name="Content Placeholder 2">
            <a:extLst>
              <a:ext uri="{FF2B5EF4-FFF2-40B4-BE49-F238E27FC236}">
                <a16:creationId xmlns:a16="http://schemas.microsoft.com/office/drawing/2014/main" id="{5086355E-D98D-4199-A0CA-DDDEF20462E8}"/>
              </a:ext>
            </a:extLst>
          </p:cNvPr>
          <p:cNvSpPr>
            <a:spLocks noGrp="1"/>
          </p:cNvSpPr>
          <p:nvPr>
            <p:ph idx="1"/>
          </p:nvPr>
        </p:nvSpPr>
        <p:spPr>
          <a:xfrm>
            <a:off x="615297" y="1182346"/>
            <a:ext cx="11058258" cy="4994336"/>
          </a:xfrm>
        </p:spPr>
        <p:txBody>
          <a:bodyPr/>
          <a:lstStyle/>
          <a:p>
            <a:r>
              <a:rPr lang="en-US" b="1" dirty="0"/>
              <a:t>Select Your Circle</a:t>
            </a:r>
          </a:p>
          <a:p>
            <a:endParaRPr lang="en-US" dirty="0"/>
          </a:p>
          <a:p>
            <a:endParaRPr lang="en-US" dirty="0"/>
          </a:p>
          <a:p>
            <a:endParaRPr lang="en-US" dirty="0"/>
          </a:p>
          <a:p>
            <a:endParaRPr lang="en-US" dirty="0"/>
          </a:p>
          <a:p>
            <a:r>
              <a:rPr lang="en-US" b="1" dirty="0"/>
              <a:t>Enter Your Dates. All Dates are Required Fields</a:t>
            </a:r>
          </a:p>
          <a:p>
            <a:endParaRPr lang="en-US" dirty="0"/>
          </a:p>
        </p:txBody>
      </p:sp>
      <p:sp>
        <p:nvSpPr>
          <p:cNvPr id="4" name="Date Placeholder 3">
            <a:extLst>
              <a:ext uri="{FF2B5EF4-FFF2-40B4-BE49-F238E27FC236}">
                <a16:creationId xmlns:a16="http://schemas.microsoft.com/office/drawing/2014/main" id="{5745B8AC-CED4-4220-895D-F26EE2B5D96C}"/>
              </a:ext>
            </a:extLst>
          </p:cNvPr>
          <p:cNvSpPr>
            <a:spLocks noGrp="1"/>
          </p:cNvSpPr>
          <p:nvPr>
            <p:ph type="dt" sz="half" idx="10"/>
          </p:nvPr>
        </p:nvSpPr>
        <p:spPr/>
        <p:txBody>
          <a:bodyPr/>
          <a:lstStyle/>
          <a:p>
            <a:pPr algn="ctr"/>
            <a:r>
              <a:rPr lang="en-US" dirty="0"/>
              <a:t>Revised: July 2024</a:t>
            </a:r>
          </a:p>
        </p:txBody>
      </p:sp>
      <p:sp>
        <p:nvSpPr>
          <p:cNvPr id="5" name="Footer Placeholder 4">
            <a:extLst>
              <a:ext uri="{FF2B5EF4-FFF2-40B4-BE49-F238E27FC236}">
                <a16:creationId xmlns:a16="http://schemas.microsoft.com/office/drawing/2014/main" id="{32DF4931-EAFD-4A98-8844-A3DF4F361B78}"/>
              </a:ext>
            </a:extLst>
          </p:cNvPr>
          <p:cNvSpPr>
            <a:spLocks noGrp="1"/>
          </p:cNvSpPr>
          <p:nvPr>
            <p:ph type="ftr" sz="quarter" idx="11"/>
          </p:nvPr>
        </p:nvSpPr>
        <p:spPr/>
        <p:txBody>
          <a:bodyPr/>
          <a:lstStyle/>
          <a:p>
            <a:pPr algn="ctr"/>
            <a:r>
              <a:rPr lang="en-US" dirty="0"/>
              <a:t>Copyright © 2024. All Rights Reserved.</a:t>
            </a:r>
          </a:p>
        </p:txBody>
      </p:sp>
      <p:sp>
        <p:nvSpPr>
          <p:cNvPr id="6" name="Slide Number Placeholder 5">
            <a:extLst>
              <a:ext uri="{FF2B5EF4-FFF2-40B4-BE49-F238E27FC236}">
                <a16:creationId xmlns:a16="http://schemas.microsoft.com/office/drawing/2014/main" id="{A54A3FA8-5476-4CA0-B2FF-0C36D59DB819}"/>
              </a:ext>
            </a:extLst>
          </p:cNvPr>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8" name="Picture 7">
            <a:extLst>
              <a:ext uri="{FF2B5EF4-FFF2-40B4-BE49-F238E27FC236}">
                <a16:creationId xmlns:a16="http://schemas.microsoft.com/office/drawing/2014/main" id="{048C5FCF-3506-484A-B153-CB072EA09A36}"/>
              </a:ext>
            </a:extLst>
          </p:cNvPr>
          <p:cNvPicPr>
            <a:picLocks noChangeAspect="1"/>
          </p:cNvPicPr>
          <p:nvPr/>
        </p:nvPicPr>
        <p:blipFill>
          <a:blip r:embed="rId3"/>
          <a:stretch>
            <a:fillRect/>
          </a:stretch>
        </p:blipFill>
        <p:spPr>
          <a:xfrm>
            <a:off x="685810" y="1609725"/>
            <a:ext cx="6000750" cy="1819275"/>
          </a:xfrm>
          <a:prstGeom prst="rect">
            <a:avLst/>
          </a:prstGeom>
        </p:spPr>
      </p:pic>
      <p:pic>
        <p:nvPicPr>
          <p:cNvPr id="10" name="Picture 9">
            <a:extLst>
              <a:ext uri="{FF2B5EF4-FFF2-40B4-BE49-F238E27FC236}">
                <a16:creationId xmlns:a16="http://schemas.microsoft.com/office/drawing/2014/main" id="{107B299B-8326-457D-B8AA-9B047F290ED1}"/>
              </a:ext>
            </a:extLst>
          </p:cNvPr>
          <p:cNvPicPr>
            <a:picLocks noChangeAspect="1"/>
          </p:cNvPicPr>
          <p:nvPr/>
        </p:nvPicPr>
        <p:blipFill>
          <a:blip r:embed="rId4"/>
          <a:stretch>
            <a:fillRect/>
          </a:stretch>
        </p:blipFill>
        <p:spPr>
          <a:xfrm>
            <a:off x="685811" y="3975122"/>
            <a:ext cx="6754242" cy="1910794"/>
          </a:xfrm>
          <a:prstGeom prst="rect">
            <a:avLst/>
          </a:prstGeom>
        </p:spPr>
      </p:pic>
      <p:sp>
        <p:nvSpPr>
          <p:cNvPr id="11" name="TextBox 10">
            <a:extLst>
              <a:ext uri="{FF2B5EF4-FFF2-40B4-BE49-F238E27FC236}">
                <a16:creationId xmlns:a16="http://schemas.microsoft.com/office/drawing/2014/main" id="{4E168B59-491F-4725-B86D-9EC11851BB02}"/>
              </a:ext>
            </a:extLst>
          </p:cNvPr>
          <p:cNvSpPr txBox="1"/>
          <p:nvPr/>
        </p:nvSpPr>
        <p:spPr>
          <a:xfrm>
            <a:off x="7009519" y="4347263"/>
            <a:ext cx="4249271" cy="307777"/>
          </a:xfrm>
          <a:prstGeom prst="rect">
            <a:avLst/>
          </a:prstGeom>
          <a:noFill/>
        </p:spPr>
        <p:txBody>
          <a:bodyPr wrap="square" rtlCol="0">
            <a:spAutoFit/>
          </a:bodyPr>
          <a:lstStyle/>
          <a:p>
            <a:r>
              <a:rPr lang="en-US" sz="1400" dirty="0">
                <a:latin typeface="Goudy Old Style" panose="02020502050305020303" pitchFamily="18" charset="0"/>
              </a:rPr>
              <a:t>This cannot be changed, so be sure!</a:t>
            </a:r>
          </a:p>
        </p:txBody>
      </p:sp>
      <p:sp>
        <p:nvSpPr>
          <p:cNvPr id="12" name="TextBox 11">
            <a:extLst>
              <a:ext uri="{FF2B5EF4-FFF2-40B4-BE49-F238E27FC236}">
                <a16:creationId xmlns:a16="http://schemas.microsoft.com/office/drawing/2014/main" id="{143552B3-67B8-44A1-ADB4-7B5BF55C27EE}"/>
              </a:ext>
            </a:extLst>
          </p:cNvPr>
          <p:cNvSpPr txBox="1"/>
          <p:nvPr/>
        </p:nvSpPr>
        <p:spPr>
          <a:xfrm>
            <a:off x="7009519" y="4630366"/>
            <a:ext cx="4249271" cy="307777"/>
          </a:xfrm>
          <a:prstGeom prst="rect">
            <a:avLst/>
          </a:prstGeom>
          <a:noFill/>
        </p:spPr>
        <p:txBody>
          <a:bodyPr wrap="square" rtlCol="0">
            <a:spAutoFit/>
          </a:bodyPr>
          <a:lstStyle/>
          <a:p>
            <a:r>
              <a:rPr lang="en-US" sz="1400" dirty="0">
                <a:latin typeface="Goudy Old Style" panose="02020502050305020303" pitchFamily="18" charset="0"/>
              </a:rPr>
              <a:t>Give yourself time to review, accept, and approve.</a:t>
            </a:r>
          </a:p>
        </p:txBody>
      </p:sp>
      <p:sp>
        <p:nvSpPr>
          <p:cNvPr id="13" name="TextBox 12">
            <a:extLst>
              <a:ext uri="{FF2B5EF4-FFF2-40B4-BE49-F238E27FC236}">
                <a16:creationId xmlns:a16="http://schemas.microsoft.com/office/drawing/2014/main" id="{0E9E5002-2E6F-468B-8359-5809AAD819E3}"/>
              </a:ext>
            </a:extLst>
          </p:cNvPr>
          <p:cNvSpPr txBox="1"/>
          <p:nvPr/>
        </p:nvSpPr>
        <p:spPr>
          <a:xfrm>
            <a:off x="7009519" y="4869973"/>
            <a:ext cx="5747111" cy="307777"/>
          </a:xfrm>
          <a:prstGeom prst="rect">
            <a:avLst/>
          </a:prstGeom>
          <a:noFill/>
        </p:spPr>
        <p:txBody>
          <a:bodyPr wrap="square" rtlCol="0">
            <a:spAutoFit/>
          </a:bodyPr>
          <a:lstStyle/>
          <a:p>
            <a:r>
              <a:rPr lang="en-US" sz="1400" dirty="0">
                <a:latin typeface="Goudy Old Style" panose="02020502050305020303" pitchFamily="18" charset="0"/>
              </a:rPr>
              <a:t>This date must be no less than 14 calendar days before the ceremony. </a:t>
            </a:r>
            <a:r>
              <a:rPr lang="en-US" sz="1400" b="1" dirty="0">
                <a:solidFill>
                  <a:srgbClr val="FF0000"/>
                </a:solidFill>
                <a:latin typeface="Goudy Old Style" panose="02020502050305020303" pitchFamily="18" charset="0"/>
              </a:rPr>
              <a:t>#</a:t>
            </a:r>
          </a:p>
        </p:txBody>
      </p:sp>
      <p:sp>
        <p:nvSpPr>
          <p:cNvPr id="14" name="TextBox 13">
            <a:extLst>
              <a:ext uri="{FF2B5EF4-FFF2-40B4-BE49-F238E27FC236}">
                <a16:creationId xmlns:a16="http://schemas.microsoft.com/office/drawing/2014/main" id="{3C9524C2-5740-41CB-AFE0-45C698937E96}"/>
              </a:ext>
            </a:extLst>
          </p:cNvPr>
          <p:cNvSpPr txBox="1"/>
          <p:nvPr/>
        </p:nvSpPr>
        <p:spPr>
          <a:xfrm>
            <a:off x="7009519" y="5148100"/>
            <a:ext cx="4868716" cy="307777"/>
          </a:xfrm>
          <a:prstGeom prst="rect">
            <a:avLst/>
          </a:prstGeom>
          <a:noFill/>
        </p:spPr>
        <p:txBody>
          <a:bodyPr wrap="square" rtlCol="0">
            <a:spAutoFit/>
          </a:bodyPr>
          <a:lstStyle/>
          <a:p>
            <a:r>
              <a:rPr lang="en-US" sz="1400" dirty="0">
                <a:latin typeface="Goudy Old Style" panose="02020502050305020303" pitchFamily="18" charset="0"/>
              </a:rPr>
              <a:t>Once this limit is reached, no more applications will be allowed.</a:t>
            </a:r>
          </a:p>
        </p:txBody>
      </p:sp>
      <p:sp>
        <p:nvSpPr>
          <p:cNvPr id="15" name="TextBox 14">
            <a:extLst>
              <a:ext uri="{FF2B5EF4-FFF2-40B4-BE49-F238E27FC236}">
                <a16:creationId xmlns:a16="http://schemas.microsoft.com/office/drawing/2014/main" id="{A5C67345-5B28-4FC8-87DF-B97508EA4F56}"/>
              </a:ext>
            </a:extLst>
          </p:cNvPr>
          <p:cNvSpPr txBox="1"/>
          <p:nvPr/>
        </p:nvSpPr>
        <p:spPr>
          <a:xfrm>
            <a:off x="7009519" y="5417357"/>
            <a:ext cx="4868716" cy="523220"/>
          </a:xfrm>
          <a:prstGeom prst="rect">
            <a:avLst/>
          </a:prstGeom>
          <a:noFill/>
        </p:spPr>
        <p:txBody>
          <a:bodyPr wrap="square" rtlCol="0">
            <a:spAutoFit/>
          </a:bodyPr>
          <a:lstStyle/>
          <a:p>
            <a:r>
              <a:rPr lang="en-US" sz="1400" dirty="0">
                <a:latin typeface="Goudy Old Style" panose="02020502050305020303" pitchFamily="18" charset="0"/>
              </a:rPr>
              <a:t>Circles select to use the payment portal or have applicants pay the circle.</a:t>
            </a:r>
          </a:p>
        </p:txBody>
      </p:sp>
      <p:sp>
        <p:nvSpPr>
          <p:cNvPr id="9" name="TextBox 8">
            <a:extLst>
              <a:ext uri="{FF2B5EF4-FFF2-40B4-BE49-F238E27FC236}">
                <a16:creationId xmlns:a16="http://schemas.microsoft.com/office/drawing/2014/main" id="{F1487438-8A84-43C4-8548-B934FFE96DCC}"/>
              </a:ext>
            </a:extLst>
          </p:cNvPr>
          <p:cNvSpPr txBox="1"/>
          <p:nvPr/>
        </p:nvSpPr>
        <p:spPr>
          <a:xfrm>
            <a:off x="7207624" y="1320619"/>
            <a:ext cx="4369079" cy="2585323"/>
          </a:xfrm>
          <a:prstGeom prst="rect">
            <a:avLst/>
          </a:prstGeom>
          <a:noFill/>
        </p:spPr>
        <p:txBody>
          <a:bodyPr wrap="square" rtlCol="0">
            <a:spAutoFit/>
          </a:bodyPr>
          <a:lstStyle/>
          <a:p>
            <a:r>
              <a:rPr lang="en-US" b="1" dirty="0">
                <a:latin typeface="Goudy Old Style" panose="02020502050305020303" pitchFamily="18" charset="0"/>
              </a:rPr>
              <a:t>NOTE: </a:t>
            </a:r>
            <a:r>
              <a:rPr lang="en-US" dirty="0">
                <a:latin typeface="Goudy Old Style" panose="02020502050305020303" pitchFamily="18" charset="0"/>
              </a:rPr>
              <a:t>Circle may only have one (1) application process open at a time. If you have an open application, you will not be able to start another one.</a:t>
            </a:r>
          </a:p>
          <a:p>
            <a:endParaRPr lang="en-US" dirty="0">
              <a:latin typeface="Goudy Old Style" panose="02020502050305020303" pitchFamily="18" charset="0"/>
            </a:endParaRPr>
          </a:p>
          <a:p>
            <a:r>
              <a:rPr lang="en-US" dirty="0">
                <a:latin typeface="Goudy Old Style" panose="02020502050305020303" pitchFamily="18" charset="0"/>
              </a:rPr>
              <a:t>If this drop-down does not appear, it means the system has recognized you as the circle officer, and you need to proceed to set the dates.</a:t>
            </a:r>
          </a:p>
        </p:txBody>
      </p:sp>
      <p:cxnSp>
        <p:nvCxnSpPr>
          <p:cNvPr id="16" name="Connector: Elbow 15">
            <a:extLst>
              <a:ext uri="{FF2B5EF4-FFF2-40B4-BE49-F238E27FC236}">
                <a16:creationId xmlns:a16="http://schemas.microsoft.com/office/drawing/2014/main" id="{7738FD34-685A-4173-A8B8-9EACC97438D5}"/>
              </a:ext>
            </a:extLst>
          </p:cNvPr>
          <p:cNvCxnSpPr>
            <a:cxnSpLocks/>
          </p:cNvCxnSpPr>
          <p:nvPr/>
        </p:nvCxnSpPr>
        <p:spPr>
          <a:xfrm rot="10800000">
            <a:off x="4272198" y="2444329"/>
            <a:ext cx="2935427" cy="657525"/>
          </a:xfrm>
          <a:prstGeom prst="bentConnector3">
            <a:avLst>
              <a:gd name="adj1" fmla="val 50000"/>
            </a:avLst>
          </a:prstGeom>
          <a:ln w="2222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81A45C6-E673-40E8-82C5-C03618B1393A}"/>
              </a:ext>
            </a:extLst>
          </p:cNvPr>
          <p:cNvSpPr txBox="1"/>
          <p:nvPr/>
        </p:nvSpPr>
        <p:spPr>
          <a:xfrm>
            <a:off x="695995" y="5675654"/>
            <a:ext cx="5747111" cy="523220"/>
          </a:xfrm>
          <a:prstGeom prst="rect">
            <a:avLst/>
          </a:prstGeom>
          <a:noFill/>
        </p:spPr>
        <p:txBody>
          <a:bodyPr wrap="square" rtlCol="0">
            <a:spAutoFit/>
          </a:bodyPr>
          <a:lstStyle/>
          <a:p>
            <a:r>
              <a:rPr lang="en-US" sz="1400" b="1" dirty="0">
                <a:solidFill>
                  <a:srgbClr val="FF0000"/>
                </a:solidFill>
                <a:latin typeface="Goudy Old Style" panose="02020502050305020303" pitchFamily="18" charset="0"/>
              </a:rPr>
              <a:t># The application closes at 12:01 a.m. Eastern. Set your application for the date </a:t>
            </a:r>
            <a:r>
              <a:rPr lang="en-US" sz="1400" b="1" u="sng" dirty="0">
                <a:solidFill>
                  <a:srgbClr val="FF0000"/>
                </a:solidFill>
                <a:latin typeface="Goudy Old Style" panose="02020502050305020303" pitchFamily="18" charset="0"/>
              </a:rPr>
              <a:t>after</a:t>
            </a:r>
            <a:r>
              <a:rPr lang="en-US" sz="1400" b="1" dirty="0">
                <a:solidFill>
                  <a:srgbClr val="FF0000"/>
                </a:solidFill>
                <a:latin typeface="Goudy Old Style" panose="02020502050305020303" pitchFamily="18" charset="0"/>
              </a:rPr>
              <a:t> you want it to close. Ex: For Dec. 1, set the date to Dec 2.</a:t>
            </a:r>
          </a:p>
        </p:txBody>
      </p:sp>
    </p:spTree>
    <p:extLst>
      <p:ext uri="{BB962C8B-B14F-4D97-AF65-F5344CB8AC3E}">
        <p14:creationId xmlns:p14="http://schemas.microsoft.com/office/powerpoint/2010/main" val="2813144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83F3F-85D4-496F-A587-03067DB422C8}"/>
              </a:ext>
            </a:extLst>
          </p:cNvPr>
          <p:cNvSpPr>
            <a:spLocks noGrp="1"/>
          </p:cNvSpPr>
          <p:nvPr>
            <p:ph type="title"/>
          </p:nvPr>
        </p:nvSpPr>
        <p:spPr/>
        <p:txBody>
          <a:bodyPr>
            <a:normAutofit fontScale="90000"/>
          </a:bodyPr>
          <a:lstStyle/>
          <a:p>
            <a:r>
              <a:rPr lang="en-US" b="1" dirty="0"/>
              <a:t>Application Creation – Local Dues</a:t>
            </a:r>
            <a:endParaRPr lang="en-US" dirty="0"/>
          </a:p>
        </p:txBody>
      </p:sp>
      <p:sp>
        <p:nvSpPr>
          <p:cNvPr id="4" name="Date Placeholder 3">
            <a:extLst>
              <a:ext uri="{FF2B5EF4-FFF2-40B4-BE49-F238E27FC236}">
                <a16:creationId xmlns:a16="http://schemas.microsoft.com/office/drawing/2014/main" id="{5745B8AC-CED4-4220-895D-F26EE2B5D96C}"/>
              </a:ext>
            </a:extLst>
          </p:cNvPr>
          <p:cNvSpPr>
            <a:spLocks noGrp="1"/>
          </p:cNvSpPr>
          <p:nvPr>
            <p:ph type="dt" sz="half" idx="10"/>
          </p:nvPr>
        </p:nvSpPr>
        <p:spPr/>
        <p:txBody>
          <a:bodyPr/>
          <a:lstStyle/>
          <a:p>
            <a:pPr algn="ctr"/>
            <a:r>
              <a:rPr lang="en-US" dirty="0"/>
              <a:t>Revised: July 2024</a:t>
            </a:r>
          </a:p>
        </p:txBody>
      </p:sp>
      <p:sp>
        <p:nvSpPr>
          <p:cNvPr id="5" name="Footer Placeholder 4">
            <a:extLst>
              <a:ext uri="{FF2B5EF4-FFF2-40B4-BE49-F238E27FC236}">
                <a16:creationId xmlns:a16="http://schemas.microsoft.com/office/drawing/2014/main" id="{32DF4931-EAFD-4A98-8844-A3DF4F361B78}"/>
              </a:ext>
            </a:extLst>
          </p:cNvPr>
          <p:cNvSpPr>
            <a:spLocks noGrp="1"/>
          </p:cNvSpPr>
          <p:nvPr>
            <p:ph type="ftr" sz="quarter" idx="11"/>
          </p:nvPr>
        </p:nvSpPr>
        <p:spPr/>
        <p:txBody>
          <a:bodyPr/>
          <a:lstStyle/>
          <a:p>
            <a:pPr algn="ctr"/>
            <a:r>
              <a:rPr lang="en-US" dirty="0"/>
              <a:t>Copyright © 2024. All Rights Reserved.</a:t>
            </a:r>
          </a:p>
        </p:txBody>
      </p:sp>
      <p:sp>
        <p:nvSpPr>
          <p:cNvPr id="6" name="Slide Number Placeholder 5">
            <a:extLst>
              <a:ext uri="{FF2B5EF4-FFF2-40B4-BE49-F238E27FC236}">
                <a16:creationId xmlns:a16="http://schemas.microsoft.com/office/drawing/2014/main" id="{A54A3FA8-5476-4CA0-B2FF-0C36D59DB819}"/>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
        <p:nvSpPr>
          <p:cNvPr id="9" name="TextBox 8">
            <a:extLst>
              <a:ext uri="{FF2B5EF4-FFF2-40B4-BE49-F238E27FC236}">
                <a16:creationId xmlns:a16="http://schemas.microsoft.com/office/drawing/2014/main" id="{F1487438-8A84-43C4-8548-B934FFE96DCC}"/>
              </a:ext>
            </a:extLst>
          </p:cNvPr>
          <p:cNvSpPr txBox="1"/>
          <p:nvPr/>
        </p:nvSpPr>
        <p:spPr>
          <a:xfrm>
            <a:off x="615297" y="1315292"/>
            <a:ext cx="10961407" cy="1477328"/>
          </a:xfrm>
          <a:prstGeom prst="rect">
            <a:avLst/>
          </a:prstGeom>
          <a:noFill/>
        </p:spPr>
        <p:txBody>
          <a:bodyPr wrap="square" rtlCol="0">
            <a:spAutoFit/>
          </a:bodyPr>
          <a:lstStyle/>
          <a:p>
            <a:r>
              <a:rPr lang="en-US" dirty="0">
                <a:latin typeface="Goudy Old Style"/>
              </a:rPr>
              <a:t>O</a:t>
            </a:r>
            <a:r>
              <a:rPr lang="el-GR" dirty="0">
                <a:latin typeface="Goudy Old Style"/>
              </a:rPr>
              <a:t>Δ</a:t>
            </a:r>
            <a:r>
              <a:rPr lang="en-US" dirty="0">
                <a:latin typeface="Goudy Old Style"/>
              </a:rPr>
              <a:t>K can now collect one-time local dues for circles in addition to the National Initiation Fee. Once initiation is complete and the Society ensures that all prospective members participated, O</a:t>
            </a:r>
            <a:r>
              <a:rPr lang="el-GR" dirty="0">
                <a:latin typeface="Goudy Old Style"/>
              </a:rPr>
              <a:t>Δ</a:t>
            </a:r>
            <a:r>
              <a:rPr lang="en-US" dirty="0">
                <a:latin typeface="Goudy Old Style"/>
              </a:rPr>
              <a:t>K will send the local dues as either a check or an electronic payment to the circle. </a:t>
            </a:r>
            <a:r>
              <a:rPr lang="en-US" i="1" dirty="0">
                <a:latin typeface="Goudy Old Style"/>
              </a:rPr>
              <a:t>Members pay a $4 service fee regardless of whether local dues are added. </a:t>
            </a:r>
          </a:p>
          <a:p>
            <a:endParaRPr lang="en-US" i="1" dirty="0">
              <a:latin typeface="Goudy Old Style"/>
            </a:endParaRPr>
          </a:p>
          <a:p>
            <a:r>
              <a:rPr lang="en-US" b="1" dirty="0">
                <a:latin typeface="Goudy Old Style"/>
              </a:rPr>
              <a:t>To opt in to this while creating your circle’s application: </a:t>
            </a:r>
            <a:endParaRPr lang="en-US" b="1" dirty="0">
              <a:latin typeface="Goudy Old Style" panose="02020502050305020303" pitchFamily="18" charset="0"/>
            </a:endParaRPr>
          </a:p>
        </p:txBody>
      </p:sp>
      <p:pic>
        <p:nvPicPr>
          <p:cNvPr id="19" name="Picture 18">
            <a:extLst>
              <a:ext uri="{FF2B5EF4-FFF2-40B4-BE49-F238E27FC236}">
                <a16:creationId xmlns:a16="http://schemas.microsoft.com/office/drawing/2014/main" id="{81E74A9A-2F9D-4FA0-82A4-43ACFC35A1A4}"/>
              </a:ext>
            </a:extLst>
          </p:cNvPr>
          <p:cNvPicPr>
            <a:picLocks noChangeAspect="1"/>
          </p:cNvPicPr>
          <p:nvPr/>
        </p:nvPicPr>
        <p:blipFill>
          <a:blip r:embed="rId3"/>
          <a:stretch>
            <a:fillRect/>
          </a:stretch>
        </p:blipFill>
        <p:spPr>
          <a:xfrm>
            <a:off x="615297" y="2856342"/>
            <a:ext cx="5696745" cy="3277057"/>
          </a:xfrm>
          <a:prstGeom prst="rect">
            <a:avLst/>
          </a:prstGeom>
        </p:spPr>
      </p:pic>
      <p:cxnSp>
        <p:nvCxnSpPr>
          <p:cNvPr id="22" name="Straight Arrow Connector 21">
            <a:extLst>
              <a:ext uri="{FF2B5EF4-FFF2-40B4-BE49-F238E27FC236}">
                <a16:creationId xmlns:a16="http://schemas.microsoft.com/office/drawing/2014/main" id="{52C4D927-44BD-4350-A60B-4060D779AF4F}"/>
              </a:ext>
            </a:extLst>
          </p:cNvPr>
          <p:cNvCxnSpPr>
            <a:cxnSpLocks/>
          </p:cNvCxnSpPr>
          <p:nvPr/>
        </p:nvCxnSpPr>
        <p:spPr>
          <a:xfrm flipH="1">
            <a:off x="6096000" y="4714077"/>
            <a:ext cx="1014881" cy="0"/>
          </a:xfrm>
          <a:prstGeom prst="straightConnector1">
            <a:avLst/>
          </a:prstGeom>
          <a:ln w="28575">
            <a:tailEnd type="triangle"/>
          </a:ln>
        </p:spPr>
        <p:style>
          <a:lnRef idx="2">
            <a:schemeClr val="accent6"/>
          </a:lnRef>
          <a:fillRef idx="0">
            <a:schemeClr val="accent6"/>
          </a:fillRef>
          <a:effectRef idx="1">
            <a:schemeClr val="accent6"/>
          </a:effectRef>
          <a:fontRef idx="minor">
            <a:schemeClr val="tx1"/>
          </a:fontRef>
        </p:style>
      </p:cxnSp>
      <p:sp>
        <p:nvSpPr>
          <p:cNvPr id="26" name="Rectangle 25">
            <a:extLst>
              <a:ext uri="{FF2B5EF4-FFF2-40B4-BE49-F238E27FC236}">
                <a16:creationId xmlns:a16="http://schemas.microsoft.com/office/drawing/2014/main" id="{DD7CDBFA-255A-46BE-9529-CA579C42B7AB}"/>
              </a:ext>
            </a:extLst>
          </p:cNvPr>
          <p:cNvSpPr/>
          <p:nvPr/>
        </p:nvSpPr>
        <p:spPr>
          <a:xfrm>
            <a:off x="7374981" y="4494870"/>
            <a:ext cx="1387559" cy="369332"/>
          </a:xfrm>
          <a:prstGeom prst="rect">
            <a:avLst/>
          </a:prstGeom>
        </p:spPr>
        <p:txBody>
          <a:bodyPr wrap="none">
            <a:spAutoFit/>
          </a:bodyPr>
          <a:lstStyle/>
          <a:p>
            <a:r>
              <a:rPr lang="en-US" dirty="0">
                <a:latin typeface="Goudy Old Style"/>
              </a:rPr>
              <a:t>Choose “yes”</a:t>
            </a:r>
            <a:endParaRPr lang="en-US" dirty="0"/>
          </a:p>
        </p:txBody>
      </p:sp>
      <p:cxnSp>
        <p:nvCxnSpPr>
          <p:cNvPr id="27" name="Straight Arrow Connector 26">
            <a:extLst>
              <a:ext uri="{FF2B5EF4-FFF2-40B4-BE49-F238E27FC236}">
                <a16:creationId xmlns:a16="http://schemas.microsoft.com/office/drawing/2014/main" id="{168358E6-7305-446A-8071-561CEA2E3083}"/>
              </a:ext>
            </a:extLst>
          </p:cNvPr>
          <p:cNvCxnSpPr>
            <a:cxnSpLocks/>
          </p:cNvCxnSpPr>
          <p:nvPr/>
        </p:nvCxnSpPr>
        <p:spPr>
          <a:xfrm flipH="1">
            <a:off x="6096000" y="5190588"/>
            <a:ext cx="1014881" cy="0"/>
          </a:xfrm>
          <a:prstGeom prst="straightConnector1">
            <a:avLst/>
          </a:prstGeom>
          <a:ln w="28575">
            <a:tailEnd type="triangle"/>
          </a:ln>
        </p:spPr>
        <p:style>
          <a:lnRef idx="2">
            <a:schemeClr val="accent6"/>
          </a:lnRef>
          <a:fillRef idx="0">
            <a:schemeClr val="accent6"/>
          </a:fillRef>
          <a:effectRef idx="1">
            <a:schemeClr val="accent6"/>
          </a:effectRef>
          <a:fontRef idx="minor">
            <a:schemeClr val="tx1"/>
          </a:fontRef>
        </p:style>
      </p:cxnSp>
      <p:sp>
        <p:nvSpPr>
          <p:cNvPr id="28" name="Rectangle 27">
            <a:extLst>
              <a:ext uri="{FF2B5EF4-FFF2-40B4-BE49-F238E27FC236}">
                <a16:creationId xmlns:a16="http://schemas.microsoft.com/office/drawing/2014/main" id="{0EB9FEEE-9E9B-4724-9EDD-9DDB1307A98D}"/>
              </a:ext>
            </a:extLst>
          </p:cNvPr>
          <p:cNvSpPr/>
          <p:nvPr/>
        </p:nvSpPr>
        <p:spPr>
          <a:xfrm>
            <a:off x="7374981" y="4971381"/>
            <a:ext cx="1387559" cy="369332"/>
          </a:xfrm>
          <a:prstGeom prst="rect">
            <a:avLst/>
          </a:prstGeom>
        </p:spPr>
        <p:txBody>
          <a:bodyPr wrap="none">
            <a:spAutoFit/>
          </a:bodyPr>
          <a:lstStyle/>
          <a:p>
            <a:r>
              <a:rPr lang="en-US" dirty="0">
                <a:latin typeface="Goudy Old Style"/>
              </a:rPr>
              <a:t>Choose “yes”</a:t>
            </a:r>
            <a:endParaRPr lang="en-US" dirty="0"/>
          </a:p>
        </p:txBody>
      </p:sp>
      <p:cxnSp>
        <p:nvCxnSpPr>
          <p:cNvPr id="29" name="Straight Arrow Connector 28">
            <a:extLst>
              <a:ext uri="{FF2B5EF4-FFF2-40B4-BE49-F238E27FC236}">
                <a16:creationId xmlns:a16="http://schemas.microsoft.com/office/drawing/2014/main" id="{6878C182-4BC7-4544-B629-99F0F43606B8}"/>
              </a:ext>
            </a:extLst>
          </p:cNvPr>
          <p:cNvCxnSpPr>
            <a:cxnSpLocks/>
          </p:cNvCxnSpPr>
          <p:nvPr/>
        </p:nvCxnSpPr>
        <p:spPr>
          <a:xfrm flipH="1">
            <a:off x="6096000" y="5677947"/>
            <a:ext cx="1014881" cy="0"/>
          </a:xfrm>
          <a:prstGeom prst="straightConnector1">
            <a:avLst/>
          </a:prstGeom>
          <a:ln w="28575">
            <a:tailEnd type="triangle"/>
          </a:ln>
        </p:spPr>
        <p:style>
          <a:lnRef idx="2">
            <a:schemeClr val="accent6"/>
          </a:lnRef>
          <a:fillRef idx="0">
            <a:schemeClr val="accent6"/>
          </a:fillRef>
          <a:effectRef idx="1">
            <a:schemeClr val="accent6"/>
          </a:effectRef>
          <a:fontRef idx="minor">
            <a:schemeClr val="tx1"/>
          </a:fontRef>
        </p:style>
      </p:cxnSp>
      <p:sp>
        <p:nvSpPr>
          <p:cNvPr id="30" name="Rectangle 29">
            <a:extLst>
              <a:ext uri="{FF2B5EF4-FFF2-40B4-BE49-F238E27FC236}">
                <a16:creationId xmlns:a16="http://schemas.microsoft.com/office/drawing/2014/main" id="{C7EE77EA-392F-498C-8B51-1F9DFA999079}"/>
              </a:ext>
            </a:extLst>
          </p:cNvPr>
          <p:cNvSpPr/>
          <p:nvPr/>
        </p:nvSpPr>
        <p:spPr>
          <a:xfrm>
            <a:off x="7374981" y="5458740"/>
            <a:ext cx="3008003" cy="369332"/>
          </a:xfrm>
          <a:prstGeom prst="rect">
            <a:avLst/>
          </a:prstGeom>
        </p:spPr>
        <p:txBody>
          <a:bodyPr wrap="none">
            <a:spAutoFit/>
          </a:bodyPr>
          <a:lstStyle/>
          <a:p>
            <a:r>
              <a:rPr lang="en-US" dirty="0">
                <a:latin typeface="Goudy Old Style"/>
              </a:rPr>
              <a:t>Enter the amount of local dues</a:t>
            </a:r>
            <a:endParaRPr lang="en-US" dirty="0"/>
          </a:p>
        </p:txBody>
      </p:sp>
    </p:spTree>
    <p:extLst>
      <p:ext uri="{BB962C8B-B14F-4D97-AF65-F5344CB8AC3E}">
        <p14:creationId xmlns:p14="http://schemas.microsoft.com/office/powerpoint/2010/main" val="3716792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 Creation</a:t>
            </a:r>
          </a:p>
        </p:txBody>
      </p:sp>
      <p:sp>
        <p:nvSpPr>
          <p:cNvPr id="3" name="Content Placeholder 2"/>
          <p:cNvSpPr>
            <a:spLocks noGrp="1"/>
          </p:cNvSpPr>
          <p:nvPr>
            <p:ph idx="1"/>
          </p:nvPr>
        </p:nvSpPr>
        <p:spPr>
          <a:xfrm>
            <a:off x="682076" y="1797693"/>
            <a:ext cx="11041396" cy="4235584"/>
          </a:xfrm>
        </p:spPr>
        <p:txBody>
          <a:bodyPr vert="horz" lIns="0" tIns="45720" rIns="0" bIns="45720" rtlCol="0" anchor="t">
            <a:normAutofit/>
          </a:bodyPr>
          <a:lstStyle/>
          <a:p>
            <a:pPr marL="0" indent="0">
              <a:buNone/>
            </a:pPr>
            <a:r>
              <a:rPr lang="en-US" i="1" dirty="0"/>
              <a:t>How Custom Questions Work </a:t>
            </a:r>
          </a:p>
          <a:p>
            <a:pPr marL="0" indent="0">
              <a:buNone/>
            </a:pPr>
            <a:r>
              <a:rPr lang="en-US" dirty="0">
                <a:latin typeface="Goudy Old Style"/>
              </a:rPr>
              <a:t>The national application is dynamic using conditional logic. It </a:t>
            </a:r>
            <a:r>
              <a:rPr lang="en-US" i="1" dirty="0">
                <a:latin typeface="Goudy Old Style"/>
              </a:rPr>
              <a:t>changes </a:t>
            </a:r>
            <a:r>
              <a:rPr lang="en-US" dirty="0">
                <a:latin typeface="Goudy Old Style"/>
              </a:rPr>
              <a:t>based on the first two (2) choices made by the applicant.</a:t>
            </a:r>
          </a:p>
          <a:p>
            <a:pPr marL="0" indent="0">
              <a:buNone/>
            </a:pPr>
            <a:r>
              <a:rPr lang="en-US" dirty="0"/>
              <a:t>When first opened in a web browser, </a:t>
            </a:r>
            <a:r>
              <a:rPr lang="en-US" u="sng" dirty="0"/>
              <a:t>ALL applicants see the same application</a:t>
            </a:r>
            <a:r>
              <a:rPr lang="en-US" dirty="0"/>
              <a:t>.</a:t>
            </a:r>
          </a:p>
          <a:p>
            <a:pPr marL="457200" indent="-457200">
              <a:buClr>
                <a:schemeClr val="tx2">
                  <a:lumMod val="25000"/>
                </a:schemeClr>
              </a:buClr>
              <a:buFont typeface="+mj-lt"/>
              <a:buAutoNum type="arabicPeriod"/>
            </a:pPr>
            <a:r>
              <a:rPr lang="en-US" dirty="0"/>
              <a:t>The </a:t>
            </a:r>
            <a:r>
              <a:rPr lang="en-US" b="1" dirty="0"/>
              <a:t>first </a:t>
            </a:r>
            <a:r>
              <a:rPr lang="en-US" dirty="0"/>
              <a:t>change occurs when they select College/University. This narrows their choices to only that circle. </a:t>
            </a:r>
          </a:p>
          <a:p>
            <a:pPr marL="457200" indent="-457200">
              <a:buClr>
                <a:schemeClr val="tx2">
                  <a:lumMod val="25000"/>
                </a:schemeClr>
              </a:buClr>
              <a:buFont typeface="+mj-lt"/>
              <a:buAutoNum type="arabicPeriod"/>
            </a:pPr>
            <a:r>
              <a:rPr lang="en-US" dirty="0">
                <a:latin typeface="Goudy Old Style"/>
              </a:rPr>
              <a:t>The s</a:t>
            </a:r>
            <a:r>
              <a:rPr lang="en-US" b="1" dirty="0">
                <a:latin typeface="Goudy Old Style"/>
              </a:rPr>
              <a:t>econd </a:t>
            </a:r>
            <a:r>
              <a:rPr lang="en-US" dirty="0">
                <a:latin typeface="Goudy Old Style"/>
              </a:rPr>
              <a:t>change occurs when they choose the Initiation Class.  Juniors and Seniors may see a different application depending on the selection made in the Special Request Fields.</a:t>
            </a:r>
          </a:p>
          <a:p>
            <a:pPr marL="909828" lvl="1" indent="-457200">
              <a:buFont typeface="Arial" panose="020B0604020202020204" pitchFamily="34" charset="0"/>
              <a:buChar char="•"/>
            </a:pPr>
            <a:r>
              <a:rPr lang="en-US" dirty="0">
                <a:latin typeface="Goudy Old Style"/>
              </a:rPr>
              <a:t>The application a prospective member sees will be determined by the “Class” they select.  For example, if an applicant selects “Junior,” s/he will receive the application with academic data and custom questions.  If the applicant chooses "Faculty/Staff," s/he will receive an application that has only the fields the circle requires for them.</a:t>
            </a:r>
            <a:endParaRPr lang="en-US" dirty="0"/>
          </a:p>
          <a:p>
            <a:endParaRPr lang="en-US" dirty="0">
              <a:cs typeface="Calibri"/>
            </a:endParaRPr>
          </a:p>
          <a:p>
            <a:endParaRPr lang="en-US" i="1" dirty="0"/>
          </a:p>
          <a:p>
            <a:endParaRPr lang="en-US" dirty="0"/>
          </a:p>
          <a:p>
            <a:pPr marL="0" indent="0">
              <a:buNone/>
            </a:pPr>
            <a:endParaRPr lang="en-US" dirty="0"/>
          </a:p>
        </p:txBody>
      </p:sp>
      <p:sp>
        <p:nvSpPr>
          <p:cNvPr id="10" name="Date Placeholder 9"/>
          <p:cNvSpPr>
            <a:spLocks noGrp="1"/>
          </p:cNvSpPr>
          <p:nvPr>
            <p:ph type="dt" sz="half" idx="10"/>
          </p:nvPr>
        </p:nvSpPr>
        <p:spPr/>
        <p:txBody>
          <a:bodyPr/>
          <a:lstStyle/>
          <a:p>
            <a:r>
              <a:rPr lang="en-US" dirty="0"/>
              <a:t>Revised: July 2024</a:t>
            </a:r>
          </a:p>
        </p:txBody>
      </p:sp>
      <p:sp>
        <p:nvSpPr>
          <p:cNvPr id="9" name="Footer Placeholder 8"/>
          <p:cNvSpPr>
            <a:spLocks noGrp="1"/>
          </p:cNvSpPr>
          <p:nvPr>
            <p:ph type="ftr" sz="quarter" idx="11"/>
          </p:nvPr>
        </p:nvSpPr>
        <p:spPr/>
        <p:txBody>
          <a:bodyPr/>
          <a:lstStyle/>
          <a:p>
            <a:pPr algn="ctr"/>
            <a:r>
              <a:rPr lang="en-US" dirty="0"/>
              <a:t>Copyright © 2024. All Rights Reserved.</a:t>
            </a:r>
          </a:p>
        </p:txBody>
      </p:sp>
      <p:sp>
        <p:nvSpPr>
          <p:cNvPr id="11" name="Slide Number Placeholder 10"/>
          <p:cNvSpPr>
            <a:spLocks noGrp="1"/>
          </p:cNvSpPr>
          <p:nvPr>
            <p:ph type="sldNum" sz="quarter" idx="12"/>
          </p:nvPr>
        </p:nvSpPr>
        <p:spPr/>
        <p:txBody>
          <a:bodyPr/>
          <a:lstStyle/>
          <a:p>
            <a:fld id="{D57F1E4F-1CFF-5643-939E-217C01CDF565}" type="slidenum">
              <a:rPr lang="en-US" dirty="0" smtClean="0"/>
              <a:pPr/>
              <a:t>19</a:t>
            </a:fld>
            <a:endParaRPr lang="en-US" dirty="0"/>
          </a:p>
        </p:txBody>
      </p:sp>
      <p:sp>
        <p:nvSpPr>
          <p:cNvPr id="12" name="Content Placeholder 2"/>
          <p:cNvSpPr txBox="1">
            <a:spLocks/>
          </p:cNvSpPr>
          <p:nvPr/>
        </p:nvSpPr>
        <p:spPr>
          <a:xfrm>
            <a:off x="612021" y="4086038"/>
            <a:ext cx="11041396" cy="134184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endParaRPr lang="en-US" sz="1700" dirty="0">
              <a:latin typeface="Goudy Old Style"/>
            </a:endParaRPr>
          </a:p>
          <a:p>
            <a:pPr marL="0" indent="0">
              <a:buNone/>
            </a:pPr>
            <a:endParaRPr lang="en-US" sz="1700" dirty="0">
              <a:latin typeface="Goudy Old Style"/>
            </a:endParaRPr>
          </a:p>
        </p:txBody>
      </p:sp>
      <p:sp>
        <p:nvSpPr>
          <p:cNvPr id="13" name="Title 1">
            <a:extLst>
              <a:ext uri="{FF2B5EF4-FFF2-40B4-BE49-F238E27FC236}">
                <a16:creationId xmlns:a16="http://schemas.microsoft.com/office/drawing/2014/main" id="{BBA85D80-E674-43F7-B1A8-2A7669CE858A}"/>
              </a:ext>
            </a:extLst>
          </p:cNvPr>
          <p:cNvSpPr txBox="1">
            <a:spLocks/>
          </p:cNvSpPr>
          <p:nvPr/>
        </p:nvSpPr>
        <p:spPr>
          <a:xfrm>
            <a:off x="612021" y="1071408"/>
            <a:ext cx="8622707" cy="702303"/>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Goudy Old Style" panose="02020502050305020303" pitchFamily="18" charset="0"/>
                <a:ea typeface="+mj-ea"/>
                <a:cs typeface="+mj-cs"/>
              </a:defRPr>
            </a:lvl1pPr>
          </a:lstStyle>
          <a:p>
            <a:r>
              <a:rPr lang="en-US" sz="3200" dirty="0"/>
              <a:t>Select Custom Questions</a:t>
            </a:r>
          </a:p>
        </p:txBody>
      </p:sp>
    </p:spTree>
    <p:extLst>
      <p:ext uri="{BB962C8B-B14F-4D97-AF65-F5344CB8AC3E}">
        <p14:creationId xmlns:p14="http://schemas.microsoft.com/office/powerpoint/2010/main" val="1750674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923" y="-49322"/>
            <a:ext cx="10951029" cy="1190625"/>
          </a:xfrm>
        </p:spPr>
        <p:txBody>
          <a:bodyPr/>
          <a:lstStyle/>
          <a:p>
            <a:r>
              <a:rPr lang="en-US" dirty="0"/>
              <a:t>Table of Contents</a:t>
            </a:r>
          </a:p>
        </p:txBody>
      </p:sp>
      <p:sp>
        <p:nvSpPr>
          <p:cNvPr id="7" name="Content Placeholder 6"/>
          <p:cNvSpPr>
            <a:spLocks noGrp="1"/>
          </p:cNvSpPr>
          <p:nvPr>
            <p:ph idx="1"/>
          </p:nvPr>
        </p:nvSpPr>
        <p:spPr>
          <a:xfrm>
            <a:off x="1007149" y="1279761"/>
            <a:ext cx="4453220" cy="4298478"/>
          </a:xfrm>
        </p:spPr>
        <p:txBody>
          <a:bodyPr numCol="1">
            <a:noAutofit/>
          </a:bodyPr>
          <a:lstStyle/>
          <a:p>
            <a:pPr>
              <a:lnSpc>
                <a:spcPct val="110000"/>
              </a:lnSpc>
            </a:pPr>
            <a:r>
              <a:rPr lang="en-US" sz="1800" dirty="0">
                <a:hlinkClick r:id="rId3" action="ppaction://hlinksldjump"/>
              </a:rPr>
              <a:t>What is MyODK?</a:t>
            </a:r>
            <a:endParaRPr lang="en-US" sz="1800" dirty="0"/>
          </a:p>
          <a:p>
            <a:pPr>
              <a:lnSpc>
                <a:spcPct val="110000"/>
              </a:lnSpc>
              <a:spcBef>
                <a:spcPts val="0"/>
              </a:spcBef>
              <a:spcAft>
                <a:spcPts val="0"/>
              </a:spcAft>
            </a:pPr>
            <a:r>
              <a:rPr lang="en-US" sz="1800" dirty="0">
                <a:hlinkClick r:id="rId4" action="ppaction://hlinksldjump"/>
              </a:rPr>
              <a:t>How to Access a MyODK Account </a:t>
            </a:r>
            <a:endParaRPr lang="en-US" sz="1800" dirty="0"/>
          </a:p>
          <a:p>
            <a:pPr lvl="1">
              <a:lnSpc>
                <a:spcPct val="110000"/>
              </a:lnSpc>
              <a:spcBef>
                <a:spcPts val="0"/>
              </a:spcBef>
              <a:spcAft>
                <a:spcPts val="0"/>
              </a:spcAft>
              <a:buClrTx/>
              <a:buFont typeface="Arial" panose="020B0604020202020204" pitchFamily="34" charset="0"/>
              <a:buChar char="•"/>
            </a:pPr>
            <a:r>
              <a:rPr lang="en-US" dirty="0"/>
              <a:t>Log In Credentials</a:t>
            </a:r>
          </a:p>
          <a:p>
            <a:pPr lvl="1">
              <a:lnSpc>
                <a:spcPct val="110000"/>
              </a:lnSpc>
              <a:spcBef>
                <a:spcPts val="0"/>
              </a:spcBef>
              <a:spcAft>
                <a:spcPts val="0"/>
              </a:spcAft>
              <a:buClrTx/>
              <a:buFont typeface="Arial" panose="020B0604020202020204" pitchFamily="34" charset="0"/>
              <a:buChar char="•"/>
            </a:pPr>
            <a:r>
              <a:rPr lang="en-US" dirty="0"/>
              <a:t>Edit Your Account</a:t>
            </a:r>
          </a:p>
          <a:p>
            <a:pPr>
              <a:lnSpc>
                <a:spcPct val="110000"/>
              </a:lnSpc>
            </a:pPr>
            <a:r>
              <a:rPr lang="en-US" sz="1800" dirty="0">
                <a:hlinkClick r:id="rId5" action="ppaction://hlinksldjump"/>
              </a:rPr>
              <a:t>Circle Executive Dashboard</a:t>
            </a:r>
          </a:p>
          <a:p>
            <a:pPr>
              <a:lnSpc>
                <a:spcPct val="110000"/>
              </a:lnSpc>
            </a:pPr>
            <a:r>
              <a:rPr lang="en-US" sz="1800" dirty="0">
                <a:hlinkClick r:id="rId5" action="ppaction://hlinksldjump"/>
              </a:rPr>
              <a:t>Creating Your Membership Applications</a:t>
            </a:r>
            <a:endParaRPr lang="en-US" sz="1800" dirty="0"/>
          </a:p>
          <a:p>
            <a:pPr lvl="1">
              <a:lnSpc>
                <a:spcPct val="110000"/>
              </a:lnSpc>
              <a:spcBef>
                <a:spcPts val="0"/>
              </a:spcBef>
              <a:spcAft>
                <a:spcPts val="0"/>
              </a:spcAft>
              <a:buClrTx/>
              <a:buFont typeface="Arial" panose="020B0604020202020204" pitchFamily="34" charset="0"/>
              <a:buChar char="•"/>
            </a:pPr>
            <a:r>
              <a:rPr lang="en-US" dirty="0"/>
              <a:t>Application Development Process</a:t>
            </a:r>
          </a:p>
          <a:p>
            <a:pPr lvl="1">
              <a:lnSpc>
                <a:spcPct val="110000"/>
              </a:lnSpc>
              <a:spcBef>
                <a:spcPts val="0"/>
              </a:spcBef>
              <a:spcAft>
                <a:spcPts val="0"/>
              </a:spcAft>
              <a:buClrTx/>
              <a:buFont typeface="Arial" panose="020B0604020202020204" pitchFamily="34" charset="0"/>
              <a:buChar char="•"/>
            </a:pPr>
            <a:r>
              <a:rPr lang="en-US" dirty="0"/>
              <a:t>Application Structure</a:t>
            </a:r>
          </a:p>
          <a:p>
            <a:pPr lvl="1">
              <a:lnSpc>
                <a:spcPct val="110000"/>
              </a:lnSpc>
              <a:spcBef>
                <a:spcPts val="0"/>
              </a:spcBef>
              <a:spcAft>
                <a:spcPts val="0"/>
              </a:spcAft>
              <a:buClrTx/>
              <a:buFont typeface="Arial" panose="020B0604020202020204" pitchFamily="34" charset="0"/>
              <a:buChar char="•"/>
            </a:pPr>
            <a:r>
              <a:rPr lang="en-US" dirty="0"/>
              <a:t>Application Management</a:t>
            </a:r>
          </a:p>
          <a:p>
            <a:pPr lvl="1">
              <a:lnSpc>
                <a:spcPct val="110000"/>
              </a:lnSpc>
              <a:spcBef>
                <a:spcPts val="0"/>
              </a:spcBef>
              <a:spcAft>
                <a:spcPts val="0"/>
              </a:spcAft>
              <a:buClrTx/>
              <a:buFont typeface="Arial" panose="020B0604020202020204" pitchFamily="34" charset="0"/>
              <a:buChar char="•"/>
            </a:pPr>
            <a:r>
              <a:rPr lang="en-US" dirty="0"/>
              <a:t>Application Creation</a:t>
            </a:r>
          </a:p>
          <a:p>
            <a:pPr lvl="2">
              <a:lnSpc>
                <a:spcPct val="110000"/>
              </a:lnSpc>
              <a:spcBef>
                <a:spcPts val="0"/>
              </a:spcBef>
              <a:spcAft>
                <a:spcPts val="0"/>
              </a:spcAft>
              <a:buClrTx/>
              <a:buFont typeface="Arial" panose="020B0604020202020204" pitchFamily="34" charset="0"/>
              <a:buChar char="•"/>
            </a:pPr>
            <a:r>
              <a:rPr lang="en-US" sz="1800" dirty="0"/>
              <a:t>Set Dates</a:t>
            </a:r>
          </a:p>
          <a:p>
            <a:pPr lvl="2">
              <a:lnSpc>
                <a:spcPct val="110000"/>
              </a:lnSpc>
              <a:spcBef>
                <a:spcPts val="0"/>
              </a:spcBef>
              <a:spcAft>
                <a:spcPts val="0"/>
              </a:spcAft>
              <a:buClrTx/>
              <a:buFont typeface="Arial" panose="020B0604020202020204" pitchFamily="34" charset="0"/>
              <a:buChar char="•"/>
            </a:pPr>
            <a:r>
              <a:rPr lang="en-US" sz="1800" dirty="0"/>
              <a:t>Select Custom Questions</a:t>
            </a:r>
          </a:p>
          <a:p>
            <a:pPr lvl="1">
              <a:lnSpc>
                <a:spcPct val="110000"/>
              </a:lnSpc>
              <a:spcBef>
                <a:spcPts val="0"/>
              </a:spcBef>
              <a:spcAft>
                <a:spcPts val="0"/>
              </a:spcAft>
              <a:buClrTx/>
              <a:buFont typeface="Arial" panose="020B0604020202020204" pitchFamily="34" charset="0"/>
              <a:buChar char="•"/>
            </a:pPr>
            <a:r>
              <a:rPr lang="en-US" dirty="0"/>
              <a:t>Review and Submit</a:t>
            </a:r>
          </a:p>
          <a:p>
            <a:pPr lvl="1">
              <a:lnSpc>
                <a:spcPct val="110000"/>
              </a:lnSpc>
              <a:spcBef>
                <a:spcPts val="0"/>
              </a:spcBef>
              <a:spcAft>
                <a:spcPts val="0"/>
              </a:spcAft>
              <a:buClrTx/>
              <a:buFont typeface="Arial" panose="020B0604020202020204" pitchFamily="34" charset="0"/>
              <a:buChar char="•"/>
            </a:pPr>
            <a:r>
              <a:rPr lang="en-US" dirty="0"/>
              <a:t>Special or Surprise Initiation</a:t>
            </a:r>
          </a:p>
        </p:txBody>
      </p:sp>
      <p:sp>
        <p:nvSpPr>
          <p:cNvPr id="5" name="Date Placeholder 4"/>
          <p:cNvSpPr>
            <a:spLocks noGrp="1"/>
          </p:cNvSpPr>
          <p:nvPr>
            <p:ph type="dt" sz="half" idx="10"/>
          </p:nvPr>
        </p:nvSpPr>
        <p:spPr/>
        <p:txBody>
          <a:bodyPr/>
          <a:lstStyle/>
          <a:p>
            <a:r>
              <a:rPr lang="en-US" dirty="0"/>
              <a:t>Revised: July 2024</a:t>
            </a:r>
          </a:p>
        </p:txBody>
      </p:sp>
      <p:sp>
        <p:nvSpPr>
          <p:cNvPr id="4" name="Footer Placeholder 3"/>
          <p:cNvSpPr>
            <a:spLocks noGrp="1"/>
          </p:cNvSpPr>
          <p:nvPr>
            <p:ph type="ftr" sz="quarter" idx="11"/>
          </p:nvPr>
        </p:nvSpPr>
        <p:spPr/>
        <p:txBody>
          <a:bodyPr/>
          <a:lstStyle/>
          <a:p>
            <a:pPr algn="ctr"/>
            <a:r>
              <a:rPr lang="en-US" dirty="0"/>
              <a:t>Copyright © 2024. All Rights Reserved.</a:t>
            </a:r>
          </a:p>
        </p:txBody>
      </p:sp>
      <p:sp>
        <p:nvSpPr>
          <p:cNvPr id="6" name="Slide Number Placeholder 5"/>
          <p:cNvSpPr>
            <a:spLocks noGrp="1"/>
          </p:cNvSpPr>
          <p:nvPr>
            <p:ph type="sldNum" sz="quarter" idx="12"/>
          </p:nvPr>
        </p:nvSpPr>
        <p:spPr/>
        <p:txBody>
          <a:bodyPr/>
          <a:lstStyle/>
          <a:p>
            <a:fld id="{D57F1E4F-1CFF-5643-939E-217C01CDF565}" type="slidenum">
              <a:rPr lang="en-US" smtClean="0"/>
              <a:pPr/>
              <a:t>2</a:t>
            </a:fld>
            <a:endParaRPr lang="en-US" dirty="0"/>
          </a:p>
        </p:txBody>
      </p:sp>
      <p:sp>
        <p:nvSpPr>
          <p:cNvPr id="3" name="TextBox 2">
            <a:extLst>
              <a:ext uri="{FF2B5EF4-FFF2-40B4-BE49-F238E27FC236}">
                <a16:creationId xmlns:a16="http://schemas.microsoft.com/office/drawing/2014/main" id="{7623E9B3-BCC1-4C24-870B-83A563D82ADB}"/>
              </a:ext>
            </a:extLst>
          </p:cNvPr>
          <p:cNvSpPr txBox="1"/>
          <p:nvPr/>
        </p:nvSpPr>
        <p:spPr>
          <a:xfrm>
            <a:off x="5058561" y="318782"/>
            <a:ext cx="2407641" cy="645952"/>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EBC1EBF9-B389-45A7-AB29-793A5D1D66E0}"/>
              </a:ext>
            </a:extLst>
          </p:cNvPr>
          <p:cNvSpPr txBox="1"/>
          <p:nvPr/>
        </p:nvSpPr>
        <p:spPr>
          <a:xfrm>
            <a:off x="5812152" y="1293430"/>
            <a:ext cx="5067101" cy="3256276"/>
          </a:xfrm>
          <a:prstGeom prst="rect">
            <a:avLst/>
          </a:prstGeom>
          <a:noFill/>
        </p:spPr>
        <p:txBody>
          <a:bodyPr wrap="square" rtlCol="0">
            <a:spAutoFit/>
          </a:bodyPr>
          <a:lstStyle/>
          <a:p>
            <a:pPr>
              <a:lnSpc>
                <a:spcPct val="110000"/>
              </a:lnSpc>
              <a:spcBef>
                <a:spcPts val="0"/>
              </a:spcBef>
              <a:spcAft>
                <a:spcPts val="0"/>
              </a:spcAft>
            </a:pPr>
            <a:r>
              <a:rPr lang="en-US" dirty="0">
                <a:latin typeface="Goudy Old Style" panose="02020502050305020303" pitchFamily="18" charset="0"/>
                <a:hlinkClick r:id="rId6" action="ppaction://hlinksldjump"/>
              </a:rPr>
              <a:t>Application Review and Approval</a:t>
            </a:r>
            <a:endParaRPr lang="en-US" dirty="0">
              <a:latin typeface="Goudy Old Style" panose="02020502050305020303" pitchFamily="18" charset="0"/>
            </a:endParaRPr>
          </a:p>
          <a:p>
            <a:pPr lvl="1"/>
            <a:r>
              <a:rPr lang="en-US" dirty="0">
                <a:latin typeface="Goudy Old Style" panose="02020502050305020303" pitchFamily="18" charset="0"/>
              </a:rPr>
              <a:t>Step 1: Application Review</a:t>
            </a:r>
          </a:p>
          <a:p>
            <a:pPr lvl="1"/>
            <a:r>
              <a:rPr lang="en-US" dirty="0">
                <a:latin typeface="Goudy Old Style" panose="02020502050305020303" pitchFamily="18" charset="0"/>
              </a:rPr>
              <a:t>Step 2: Accept or Reject</a:t>
            </a:r>
          </a:p>
          <a:p>
            <a:pPr lvl="1"/>
            <a:r>
              <a:rPr lang="en-US" dirty="0">
                <a:latin typeface="Goudy Old Style" panose="02020502050305020303" pitchFamily="18" charset="0"/>
              </a:rPr>
              <a:t>Step 3: Membership Payment/Verification</a:t>
            </a:r>
          </a:p>
          <a:p>
            <a:pPr lvl="1"/>
            <a:r>
              <a:rPr lang="en-US" dirty="0">
                <a:latin typeface="Goudy Old Style" panose="02020502050305020303" pitchFamily="18" charset="0"/>
              </a:rPr>
              <a:t>Step 4: Certificate Order Form</a:t>
            </a:r>
          </a:p>
          <a:p>
            <a:pPr>
              <a:lnSpc>
                <a:spcPct val="120000"/>
              </a:lnSpc>
            </a:pPr>
            <a:endParaRPr lang="en-US" sz="1600" dirty="0">
              <a:latin typeface="Goudy Old Style" panose="02020502050305020303" pitchFamily="18" charset="0"/>
            </a:endParaRPr>
          </a:p>
          <a:p>
            <a:pPr>
              <a:lnSpc>
                <a:spcPct val="120000"/>
              </a:lnSpc>
            </a:pPr>
            <a:r>
              <a:rPr lang="en-US" dirty="0">
                <a:latin typeface="Goudy Old Style" panose="02020502050305020303" pitchFamily="18" charset="0"/>
                <a:hlinkClick r:id="rId7" action="ppaction://hlinksldjump"/>
              </a:rPr>
              <a:t>Instructions for Applicants</a:t>
            </a:r>
            <a:endParaRPr lang="en-US" dirty="0">
              <a:latin typeface="Goudy Old Style" panose="02020502050305020303" pitchFamily="18" charset="0"/>
            </a:endParaRPr>
          </a:p>
          <a:p>
            <a:pPr>
              <a:lnSpc>
                <a:spcPct val="110000"/>
              </a:lnSpc>
              <a:spcBef>
                <a:spcPts val="0"/>
              </a:spcBef>
              <a:spcAft>
                <a:spcPts val="0"/>
              </a:spcAft>
            </a:pPr>
            <a:endParaRPr lang="en-US" sz="1600" dirty="0">
              <a:latin typeface="Goudy Old Style" panose="02020502050305020303" pitchFamily="18" charset="0"/>
              <a:hlinkClick r:id="rId8" action="ppaction://hlinksldjump"/>
            </a:endParaRPr>
          </a:p>
          <a:p>
            <a:pPr>
              <a:lnSpc>
                <a:spcPct val="110000"/>
              </a:lnSpc>
            </a:pPr>
            <a:endParaRPr lang="en-US" sz="1600" dirty="0">
              <a:latin typeface="Goudy Old Style" panose="02020502050305020303" pitchFamily="18" charset="0"/>
            </a:endParaRPr>
          </a:p>
          <a:p>
            <a:pPr>
              <a:lnSpc>
                <a:spcPct val="110000"/>
              </a:lnSpc>
            </a:pPr>
            <a:endParaRPr lang="en-US" dirty="0"/>
          </a:p>
          <a:p>
            <a:endParaRPr lang="en-US" dirty="0"/>
          </a:p>
        </p:txBody>
      </p:sp>
      <p:sp>
        <p:nvSpPr>
          <p:cNvPr id="8" name="TextBox 7">
            <a:extLst>
              <a:ext uri="{FF2B5EF4-FFF2-40B4-BE49-F238E27FC236}">
                <a16:creationId xmlns:a16="http://schemas.microsoft.com/office/drawing/2014/main" id="{85B5F506-D999-49D1-8FD0-4EBB6AF4FF51}"/>
              </a:ext>
            </a:extLst>
          </p:cNvPr>
          <p:cNvSpPr txBox="1"/>
          <p:nvPr/>
        </p:nvSpPr>
        <p:spPr>
          <a:xfrm>
            <a:off x="8958242" y="5188132"/>
            <a:ext cx="2774760" cy="738664"/>
          </a:xfrm>
          <a:prstGeom prst="rect">
            <a:avLst/>
          </a:prstGeom>
          <a:noFill/>
        </p:spPr>
        <p:txBody>
          <a:bodyPr wrap="square" lIns="91440" tIns="45720" rIns="91440" bIns="45720" rtlCol="0" anchor="t">
            <a:spAutoFit/>
          </a:bodyPr>
          <a:lstStyle/>
          <a:p>
            <a:r>
              <a:rPr lang="en-US" sz="1400" b="1" dirty="0">
                <a:solidFill>
                  <a:srgbClr val="C00000"/>
                </a:solidFill>
                <a:latin typeface="Goudy Old Style"/>
              </a:rPr>
              <a:t>To return to the Table of Contents at any time, click the MyODK logo in the top right corner.</a:t>
            </a:r>
          </a:p>
        </p:txBody>
      </p:sp>
    </p:spTree>
    <p:extLst>
      <p:ext uri="{BB962C8B-B14F-4D97-AF65-F5344CB8AC3E}">
        <p14:creationId xmlns:p14="http://schemas.microsoft.com/office/powerpoint/2010/main" val="2887628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 Creation</a:t>
            </a:r>
          </a:p>
        </p:txBody>
      </p:sp>
      <p:sp>
        <p:nvSpPr>
          <p:cNvPr id="13" name="Date Placeholder 12"/>
          <p:cNvSpPr>
            <a:spLocks noGrp="1"/>
          </p:cNvSpPr>
          <p:nvPr>
            <p:ph type="dt" sz="half" idx="10"/>
          </p:nvPr>
        </p:nvSpPr>
        <p:spPr/>
        <p:txBody>
          <a:bodyPr/>
          <a:lstStyle/>
          <a:p>
            <a:r>
              <a:rPr lang="en-US" dirty="0"/>
              <a:t>Revised: July 2024</a:t>
            </a:r>
          </a:p>
        </p:txBody>
      </p:sp>
      <p:sp>
        <p:nvSpPr>
          <p:cNvPr id="12" name="Footer Placeholder 11"/>
          <p:cNvSpPr>
            <a:spLocks noGrp="1"/>
          </p:cNvSpPr>
          <p:nvPr>
            <p:ph type="ftr" sz="quarter" idx="11"/>
          </p:nvPr>
        </p:nvSpPr>
        <p:spPr/>
        <p:txBody>
          <a:bodyPr/>
          <a:lstStyle/>
          <a:p>
            <a:pPr algn="ctr"/>
            <a:r>
              <a:rPr lang="en-US" dirty="0"/>
              <a:t>Copyright © 2024. All Rights Reserved.</a:t>
            </a:r>
          </a:p>
        </p:txBody>
      </p:sp>
      <p:sp>
        <p:nvSpPr>
          <p:cNvPr id="14" name="Slide Number Placeholder 13"/>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3" name="Picture 2">
            <a:extLst>
              <a:ext uri="{FF2B5EF4-FFF2-40B4-BE49-F238E27FC236}">
                <a16:creationId xmlns:a16="http://schemas.microsoft.com/office/drawing/2014/main" id="{E13DC67E-363E-416C-A4E7-3632B0D5541A}"/>
              </a:ext>
            </a:extLst>
          </p:cNvPr>
          <p:cNvPicPr>
            <a:picLocks noChangeAspect="1"/>
          </p:cNvPicPr>
          <p:nvPr/>
        </p:nvPicPr>
        <p:blipFill rotWithShape="1">
          <a:blip r:embed="rId3"/>
          <a:srcRect t="577" b="81583"/>
          <a:stretch/>
        </p:blipFill>
        <p:spPr>
          <a:xfrm>
            <a:off x="4566952" y="1702010"/>
            <a:ext cx="7027489" cy="702303"/>
          </a:xfrm>
          <a:prstGeom prst="rect">
            <a:avLst/>
          </a:prstGeom>
        </p:spPr>
      </p:pic>
      <p:sp>
        <p:nvSpPr>
          <p:cNvPr id="5" name="TextBox 4">
            <a:extLst>
              <a:ext uri="{FF2B5EF4-FFF2-40B4-BE49-F238E27FC236}">
                <a16:creationId xmlns:a16="http://schemas.microsoft.com/office/drawing/2014/main" id="{0945C565-758B-4C74-8C49-54BD0238E04C}"/>
              </a:ext>
            </a:extLst>
          </p:cNvPr>
          <p:cNvSpPr txBox="1"/>
          <p:nvPr/>
        </p:nvSpPr>
        <p:spPr>
          <a:xfrm>
            <a:off x="649167" y="1255058"/>
            <a:ext cx="3429773" cy="1477328"/>
          </a:xfrm>
          <a:prstGeom prst="rect">
            <a:avLst/>
          </a:prstGeom>
          <a:noFill/>
        </p:spPr>
        <p:txBody>
          <a:bodyPr wrap="square" rtlCol="0">
            <a:spAutoFit/>
          </a:bodyPr>
          <a:lstStyle/>
          <a:p>
            <a:r>
              <a:rPr lang="en-US" dirty="0">
                <a:latin typeface="Goudy Old Style" panose="02020502050305020303" pitchFamily="18" charset="0"/>
              </a:rPr>
              <a:t>Custom Questions are set to ALL. </a:t>
            </a:r>
          </a:p>
          <a:p>
            <a:pPr marL="342900" indent="-342900">
              <a:buFont typeface="+mj-lt"/>
              <a:buAutoNum type="arabicPeriod"/>
            </a:pPr>
            <a:r>
              <a:rPr lang="en-US" dirty="0">
                <a:latin typeface="Goudy Old Style" panose="02020502050305020303" pitchFamily="18" charset="0"/>
              </a:rPr>
              <a:t>Unselect all</a:t>
            </a:r>
          </a:p>
          <a:p>
            <a:pPr marL="342900" indent="-342900">
              <a:buFont typeface="+mj-lt"/>
              <a:buAutoNum type="arabicPeriod"/>
            </a:pPr>
            <a:r>
              <a:rPr lang="en-US" dirty="0">
                <a:latin typeface="Goudy Old Style" panose="02020502050305020303" pitchFamily="18" charset="0"/>
              </a:rPr>
              <a:t>Select the items you want members to answer</a:t>
            </a:r>
          </a:p>
          <a:p>
            <a:pPr marL="342900" indent="-342900">
              <a:buFont typeface="+mj-lt"/>
              <a:buAutoNum type="arabicPeriod"/>
            </a:pPr>
            <a:endParaRPr lang="en-US" dirty="0"/>
          </a:p>
        </p:txBody>
      </p:sp>
      <p:cxnSp>
        <p:nvCxnSpPr>
          <p:cNvPr id="18" name="Connector: Elbow 17">
            <a:extLst>
              <a:ext uri="{FF2B5EF4-FFF2-40B4-BE49-F238E27FC236}">
                <a16:creationId xmlns:a16="http://schemas.microsoft.com/office/drawing/2014/main" id="{385EEE61-C2EF-4646-9C7D-331BFA294DEC}"/>
              </a:ext>
            </a:extLst>
          </p:cNvPr>
          <p:cNvCxnSpPr>
            <a:cxnSpLocks/>
          </p:cNvCxnSpPr>
          <p:nvPr/>
        </p:nvCxnSpPr>
        <p:spPr>
          <a:xfrm rot="10800000">
            <a:off x="2474259" y="1702010"/>
            <a:ext cx="4412316" cy="564940"/>
          </a:xfrm>
          <a:prstGeom prst="bentConnector3">
            <a:avLst>
              <a:gd name="adj1" fmla="val -5479"/>
            </a:avLst>
          </a:prstGeom>
          <a:ln w="2222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F59C0C89-79AE-4960-9310-17A2E5C7102A}"/>
              </a:ext>
            </a:extLst>
          </p:cNvPr>
          <p:cNvCxnSpPr>
            <a:cxnSpLocks/>
          </p:cNvCxnSpPr>
          <p:nvPr/>
        </p:nvCxnSpPr>
        <p:spPr>
          <a:xfrm rot="10800000">
            <a:off x="2893359" y="2295607"/>
            <a:ext cx="1787058" cy="684449"/>
          </a:xfrm>
          <a:prstGeom prst="bentConnector3">
            <a:avLst>
              <a:gd name="adj1" fmla="val 50000"/>
            </a:avLst>
          </a:prstGeom>
          <a:ln w="2222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ED6A40F-2DC5-4725-BDA5-17DCA9D7AC2E}"/>
              </a:ext>
            </a:extLst>
          </p:cNvPr>
          <p:cNvSpPr txBox="1"/>
          <p:nvPr/>
        </p:nvSpPr>
        <p:spPr>
          <a:xfrm>
            <a:off x="1199408" y="5638802"/>
            <a:ext cx="10395033" cy="369332"/>
          </a:xfrm>
          <a:prstGeom prst="rect">
            <a:avLst/>
          </a:prstGeom>
          <a:noFill/>
        </p:spPr>
        <p:txBody>
          <a:bodyPr wrap="square" rtlCol="0">
            <a:spAutoFit/>
          </a:bodyPr>
          <a:lstStyle/>
          <a:p>
            <a:r>
              <a:rPr lang="en-US" b="1" dirty="0">
                <a:latin typeface="Goudy Old Style" panose="02020502050305020303" pitchFamily="18" charset="0"/>
              </a:rPr>
              <a:t>NOTE: </a:t>
            </a:r>
            <a:r>
              <a:rPr lang="en-US" dirty="0">
                <a:latin typeface="Goudy Old Style" panose="02020502050305020303" pitchFamily="18" charset="0"/>
              </a:rPr>
              <a:t>Items with a carat “^” at the end will not appear for faculty, staff, alumni, and honorary applicants</a:t>
            </a:r>
          </a:p>
        </p:txBody>
      </p:sp>
      <p:pic>
        <p:nvPicPr>
          <p:cNvPr id="6" name="Picture 5">
            <a:extLst>
              <a:ext uri="{FF2B5EF4-FFF2-40B4-BE49-F238E27FC236}">
                <a16:creationId xmlns:a16="http://schemas.microsoft.com/office/drawing/2014/main" id="{53A714E0-6821-40C8-B2C3-99B832B8A077}"/>
              </a:ext>
            </a:extLst>
          </p:cNvPr>
          <p:cNvPicPr>
            <a:picLocks noChangeAspect="1"/>
          </p:cNvPicPr>
          <p:nvPr/>
        </p:nvPicPr>
        <p:blipFill>
          <a:blip r:embed="rId4"/>
          <a:stretch>
            <a:fillRect/>
          </a:stretch>
        </p:blipFill>
        <p:spPr>
          <a:xfrm>
            <a:off x="4566952" y="2369604"/>
            <a:ext cx="5836089" cy="2941125"/>
          </a:xfrm>
          <a:prstGeom prst="rect">
            <a:avLst/>
          </a:prstGeom>
        </p:spPr>
      </p:pic>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27CB3802-6004-4A16-A7F2-289BACC3C17D}"/>
                  </a:ext>
                </a:extLst>
              </p14:cNvPr>
              <p14:cNvContentPartPr/>
              <p14:nvPr/>
            </p14:nvContentPartPr>
            <p14:xfrm>
              <a:off x="8276821" y="2695390"/>
              <a:ext cx="262800" cy="38160"/>
            </p14:xfrm>
          </p:contentPart>
        </mc:Choice>
        <mc:Fallback xmlns="">
          <p:pic>
            <p:nvPicPr>
              <p:cNvPr id="7" name="Ink 6">
                <a:extLst>
                  <a:ext uri="{FF2B5EF4-FFF2-40B4-BE49-F238E27FC236}">
                    <a16:creationId xmlns:a16="http://schemas.microsoft.com/office/drawing/2014/main" id="{27CB3802-6004-4A16-A7F2-289BACC3C17D}"/>
                  </a:ext>
                </a:extLst>
              </p:cNvPr>
              <p:cNvPicPr/>
              <p:nvPr/>
            </p:nvPicPr>
            <p:blipFill>
              <a:blip r:embed="rId6"/>
              <a:stretch>
                <a:fillRect/>
              </a:stretch>
            </p:blipFill>
            <p:spPr>
              <a:xfrm>
                <a:off x="8222821" y="2587750"/>
                <a:ext cx="3704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BBC0FC2F-7BDF-4371-9D7A-1B9C023F4B6B}"/>
                  </a:ext>
                </a:extLst>
              </p14:cNvPr>
              <p14:cNvContentPartPr/>
              <p14:nvPr/>
            </p14:nvContentPartPr>
            <p14:xfrm>
              <a:off x="9262501" y="2884750"/>
              <a:ext cx="189720" cy="25200"/>
            </p14:xfrm>
          </p:contentPart>
        </mc:Choice>
        <mc:Fallback xmlns="">
          <p:pic>
            <p:nvPicPr>
              <p:cNvPr id="8" name="Ink 7">
                <a:extLst>
                  <a:ext uri="{FF2B5EF4-FFF2-40B4-BE49-F238E27FC236}">
                    <a16:creationId xmlns:a16="http://schemas.microsoft.com/office/drawing/2014/main" id="{BBC0FC2F-7BDF-4371-9D7A-1B9C023F4B6B}"/>
                  </a:ext>
                </a:extLst>
              </p:cNvPr>
              <p:cNvPicPr/>
              <p:nvPr/>
            </p:nvPicPr>
            <p:blipFill>
              <a:blip r:embed="rId8"/>
              <a:stretch>
                <a:fillRect/>
              </a:stretch>
            </p:blipFill>
            <p:spPr>
              <a:xfrm>
                <a:off x="9208501" y="2776750"/>
                <a:ext cx="29736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2C8B09D5-C0AD-486E-9361-4A7C11404187}"/>
                  </a:ext>
                </a:extLst>
              </p14:cNvPr>
              <p14:cNvContentPartPr/>
              <p14:nvPr/>
            </p14:nvContentPartPr>
            <p14:xfrm>
              <a:off x="7362421" y="3040270"/>
              <a:ext cx="174960" cy="36720"/>
            </p14:xfrm>
          </p:contentPart>
        </mc:Choice>
        <mc:Fallback xmlns="">
          <p:pic>
            <p:nvPicPr>
              <p:cNvPr id="9" name="Ink 8">
                <a:extLst>
                  <a:ext uri="{FF2B5EF4-FFF2-40B4-BE49-F238E27FC236}">
                    <a16:creationId xmlns:a16="http://schemas.microsoft.com/office/drawing/2014/main" id="{2C8B09D5-C0AD-486E-9361-4A7C11404187}"/>
                  </a:ext>
                </a:extLst>
              </p:cNvPr>
              <p:cNvPicPr/>
              <p:nvPr/>
            </p:nvPicPr>
            <p:blipFill>
              <a:blip r:embed="rId10"/>
              <a:stretch>
                <a:fillRect/>
              </a:stretch>
            </p:blipFill>
            <p:spPr>
              <a:xfrm>
                <a:off x="7308781" y="2932270"/>
                <a:ext cx="28260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5D630A47-16F5-4603-B426-61F3E6273146}"/>
                  </a:ext>
                </a:extLst>
              </p14:cNvPr>
              <p14:cNvContentPartPr/>
              <p14:nvPr/>
            </p14:nvContentPartPr>
            <p14:xfrm>
              <a:off x="3194341" y="5829910"/>
              <a:ext cx="1338480" cy="72720"/>
            </p14:xfrm>
          </p:contentPart>
        </mc:Choice>
        <mc:Fallback xmlns="">
          <p:pic>
            <p:nvPicPr>
              <p:cNvPr id="10" name="Ink 9">
                <a:extLst>
                  <a:ext uri="{FF2B5EF4-FFF2-40B4-BE49-F238E27FC236}">
                    <a16:creationId xmlns:a16="http://schemas.microsoft.com/office/drawing/2014/main" id="{5D630A47-16F5-4603-B426-61F3E6273146}"/>
                  </a:ext>
                </a:extLst>
              </p:cNvPr>
              <p:cNvPicPr/>
              <p:nvPr/>
            </p:nvPicPr>
            <p:blipFill>
              <a:blip r:embed="rId12"/>
              <a:stretch>
                <a:fillRect/>
              </a:stretch>
            </p:blipFill>
            <p:spPr>
              <a:xfrm>
                <a:off x="3140341" y="5722270"/>
                <a:ext cx="1446120" cy="288360"/>
              </a:xfrm>
              <a:prstGeom prst="rect">
                <a:avLst/>
              </a:prstGeom>
            </p:spPr>
          </p:pic>
        </mc:Fallback>
      </mc:AlternateContent>
    </p:spTree>
    <p:extLst>
      <p:ext uri="{BB962C8B-B14F-4D97-AF65-F5344CB8AC3E}">
        <p14:creationId xmlns:p14="http://schemas.microsoft.com/office/powerpoint/2010/main" val="1061043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7671-D0FE-4463-93F0-C8CCE44E058D}"/>
              </a:ext>
            </a:extLst>
          </p:cNvPr>
          <p:cNvSpPr>
            <a:spLocks noGrp="1"/>
          </p:cNvSpPr>
          <p:nvPr>
            <p:ph type="title"/>
          </p:nvPr>
        </p:nvSpPr>
        <p:spPr/>
        <p:txBody>
          <a:bodyPr>
            <a:normAutofit fontScale="90000"/>
          </a:bodyPr>
          <a:lstStyle/>
          <a:p>
            <a:r>
              <a:rPr lang="en-US" dirty="0"/>
              <a:t>Application Creation</a:t>
            </a:r>
          </a:p>
        </p:txBody>
      </p:sp>
      <p:sp>
        <p:nvSpPr>
          <p:cNvPr id="3" name="Content Placeholder 2">
            <a:extLst>
              <a:ext uri="{FF2B5EF4-FFF2-40B4-BE49-F238E27FC236}">
                <a16:creationId xmlns:a16="http://schemas.microsoft.com/office/drawing/2014/main" id="{DD213AF0-7AA7-49C5-8A5B-5AD3A5B23E76}"/>
              </a:ext>
            </a:extLst>
          </p:cNvPr>
          <p:cNvSpPr>
            <a:spLocks noGrp="1"/>
          </p:cNvSpPr>
          <p:nvPr>
            <p:ph idx="1"/>
          </p:nvPr>
        </p:nvSpPr>
        <p:spPr>
          <a:xfrm>
            <a:off x="566871" y="1302809"/>
            <a:ext cx="11058258" cy="4023360"/>
          </a:xfrm>
        </p:spPr>
        <p:txBody>
          <a:bodyPr vert="horz" lIns="0" tIns="45720" rIns="0" bIns="45720" rtlCol="0" anchor="t">
            <a:normAutofit/>
          </a:bodyPr>
          <a:lstStyle/>
          <a:p>
            <a:r>
              <a:rPr lang="en-US" b="1" dirty="0"/>
              <a:t>Review the Application Questions</a:t>
            </a:r>
          </a:p>
          <a:p>
            <a:r>
              <a:rPr lang="en-US" sz="1600" b="1" dirty="0">
                <a:solidFill>
                  <a:srgbClr val="C00000"/>
                </a:solidFill>
                <a:latin typeface="Goudy Old Style"/>
              </a:rPr>
              <a:t>This is a crucial step. You cannot change questions once the application set-up is complete.</a:t>
            </a:r>
          </a:p>
        </p:txBody>
      </p:sp>
      <p:sp>
        <p:nvSpPr>
          <p:cNvPr id="4" name="Date Placeholder 3">
            <a:extLst>
              <a:ext uri="{FF2B5EF4-FFF2-40B4-BE49-F238E27FC236}">
                <a16:creationId xmlns:a16="http://schemas.microsoft.com/office/drawing/2014/main" id="{C01CBA7D-3C62-4615-A013-2C168DC162D4}"/>
              </a:ext>
            </a:extLst>
          </p:cNvPr>
          <p:cNvSpPr>
            <a:spLocks noGrp="1"/>
          </p:cNvSpPr>
          <p:nvPr>
            <p:ph type="dt" sz="half" idx="10"/>
          </p:nvPr>
        </p:nvSpPr>
        <p:spPr/>
        <p:txBody>
          <a:bodyPr/>
          <a:lstStyle/>
          <a:p>
            <a:pPr algn="ctr"/>
            <a:r>
              <a:rPr lang="en-US" dirty="0"/>
              <a:t>Revised: July 2024</a:t>
            </a:r>
          </a:p>
        </p:txBody>
      </p:sp>
      <p:sp>
        <p:nvSpPr>
          <p:cNvPr id="5" name="Footer Placeholder 4">
            <a:extLst>
              <a:ext uri="{FF2B5EF4-FFF2-40B4-BE49-F238E27FC236}">
                <a16:creationId xmlns:a16="http://schemas.microsoft.com/office/drawing/2014/main" id="{C4984B94-49AE-4BAC-8AF7-6C6ED7702A2E}"/>
              </a:ext>
            </a:extLst>
          </p:cNvPr>
          <p:cNvSpPr>
            <a:spLocks noGrp="1"/>
          </p:cNvSpPr>
          <p:nvPr>
            <p:ph type="ftr" sz="quarter" idx="11"/>
          </p:nvPr>
        </p:nvSpPr>
        <p:spPr/>
        <p:txBody>
          <a:bodyPr/>
          <a:lstStyle/>
          <a:p>
            <a:pPr algn="ctr"/>
            <a:r>
              <a:rPr lang="en-US" dirty="0"/>
              <a:t>Copyright © 2024. All Rights Reserved.</a:t>
            </a:r>
          </a:p>
        </p:txBody>
      </p:sp>
      <p:sp>
        <p:nvSpPr>
          <p:cNvPr id="6" name="Slide Number Placeholder 5">
            <a:extLst>
              <a:ext uri="{FF2B5EF4-FFF2-40B4-BE49-F238E27FC236}">
                <a16:creationId xmlns:a16="http://schemas.microsoft.com/office/drawing/2014/main" id="{00599407-D501-40E8-9367-9FEF1F92F6E4}"/>
              </a:ext>
            </a:extLst>
          </p:cNvPr>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8" name="Picture 7">
            <a:extLst>
              <a:ext uri="{FF2B5EF4-FFF2-40B4-BE49-F238E27FC236}">
                <a16:creationId xmlns:a16="http://schemas.microsoft.com/office/drawing/2014/main" id="{F3D41BEF-810C-4C89-9A37-21B277FBEF0C}"/>
              </a:ext>
            </a:extLst>
          </p:cNvPr>
          <p:cNvPicPr>
            <a:picLocks noChangeAspect="1"/>
          </p:cNvPicPr>
          <p:nvPr/>
        </p:nvPicPr>
        <p:blipFill rotWithShape="1">
          <a:blip r:embed="rId3"/>
          <a:srcRect t="35336"/>
          <a:stretch/>
        </p:blipFill>
        <p:spPr>
          <a:xfrm>
            <a:off x="566870" y="3429000"/>
            <a:ext cx="10853737" cy="2390774"/>
          </a:xfrm>
          <a:prstGeom prst="rect">
            <a:avLst/>
          </a:prstGeom>
        </p:spPr>
      </p:pic>
      <p:pic>
        <p:nvPicPr>
          <p:cNvPr id="9" name="Picture 8">
            <a:extLst>
              <a:ext uri="{FF2B5EF4-FFF2-40B4-BE49-F238E27FC236}">
                <a16:creationId xmlns:a16="http://schemas.microsoft.com/office/drawing/2014/main" id="{B7DF3760-D55E-4D0F-87EA-B18E558AA1B5}"/>
              </a:ext>
            </a:extLst>
          </p:cNvPr>
          <p:cNvPicPr>
            <a:picLocks noChangeAspect="1"/>
          </p:cNvPicPr>
          <p:nvPr/>
        </p:nvPicPr>
        <p:blipFill rotWithShape="1">
          <a:blip r:embed="rId4"/>
          <a:srcRect l="3674"/>
          <a:stretch/>
        </p:blipFill>
        <p:spPr>
          <a:xfrm>
            <a:off x="699911" y="2059392"/>
            <a:ext cx="3488267" cy="1304226"/>
          </a:xfrm>
          <a:prstGeom prst="rect">
            <a:avLst/>
          </a:prstGeom>
        </p:spPr>
      </p:pic>
    </p:spTree>
    <p:extLst>
      <p:ext uri="{BB962C8B-B14F-4D97-AF65-F5344CB8AC3E}">
        <p14:creationId xmlns:p14="http://schemas.microsoft.com/office/powerpoint/2010/main" val="2857387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89B01-9E97-416B-851C-D93A9DF85BD0}"/>
              </a:ext>
            </a:extLst>
          </p:cNvPr>
          <p:cNvSpPr/>
          <p:nvPr/>
        </p:nvSpPr>
        <p:spPr>
          <a:xfrm>
            <a:off x="484094" y="2850776"/>
            <a:ext cx="11487579" cy="3388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dirty="0"/>
              <a:t>Special or Surprise Initiation</a:t>
            </a:r>
          </a:p>
        </p:txBody>
      </p:sp>
      <p:sp>
        <p:nvSpPr>
          <p:cNvPr id="3" name="Content Placeholder 2"/>
          <p:cNvSpPr>
            <a:spLocks noGrp="1"/>
          </p:cNvSpPr>
          <p:nvPr>
            <p:ph idx="1"/>
          </p:nvPr>
        </p:nvSpPr>
        <p:spPr>
          <a:xfrm>
            <a:off x="615297" y="1166100"/>
            <a:ext cx="11356376" cy="1765359"/>
          </a:xfrm>
        </p:spPr>
        <p:txBody>
          <a:bodyPr vert="horz" lIns="0" tIns="45720" rIns="0" bIns="45720" rtlCol="0" anchor="t">
            <a:normAutofit fontScale="85000" lnSpcReduction="20000"/>
          </a:bodyPr>
          <a:lstStyle/>
          <a:p>
            <a:pPr marL="0" indent="0">
              <a:buNone/>
            </a:pPr>
            <a:r>
              <a:rPr lang="en-US" sz="1600" dirty="0">
                <a:latin typeface="Goudy Old Style"/>
              </a:rPr>
              <a:t>Many circles want to surprise a faculty member, alumnus, or honorary member with initiation into </a:t>
            </a:r>
            <a:r>
              <a:rPr lang="en-US" sz="1600" dirty="0">
                <a:solidFill>
                  <a:srgbClr val="616161"/>
                </a:solidFill>
                <a:latin typeface="Goudy Old Style"/>
                <a:cs typeface="Calibri"/>
              </a:rPr>
              <a:t>ODK</a:t>
            </a:r>
            <a:r>
              <a:rPr lang="en-US" sz="1600" dirty="0">
                <a:latin typeface="Goudy Old Style"/>
              </a:rPr>
              <a:t>. That is perfectly fine to do. Please note the following:</a:t>
            </a:r>
          </a:p>
          <a:p>
            <a:pPr marL="0" indent="0">
              <a:buNone/>
            </a:pPr>
            <a:r>
              <a:rPr lang="en-US" sz="1600" b="1" dirty="0"/>
              <a:t>This is the ONLY time you can complete an application for the individual.  </a:t>
            </a:r>
          </a:p>
          <a:p>
            <a:pPr marL="0" indent="0">
              <a:buNone/>
            </a:pPr>
            <a:r>
              <a:rPr lang="en-US" sz="1600" dirty="0">
                <a:solidFill>
                  <a:srgbClr val="C00000"/>
                </a:solidFill>
                <a:latin typeface="Goudy Old Style"/>
              </a:rPr>
              <a:t>This shall not be used for student initiates.</a:t>
            </a:r>
            <a:r>
              <a:rPr lang="en-US" sz="1600" dirty="0">
                <a:solidFill>
                  <a:srgbClr val="FF0000"/>
                </a:solidFill>
                <a:latin typeface="Goudy Old Style"/>
              </a:rPr>
              <a:t> </a:t>
            </a:r>
            <a:r>
              <a:rPr lang="en-US" sz="1600" b="1" dirty="0">
                <a:latin typeface="Goudy Old Style"/>
              </a:rPr>
              <a:t>This form should be used for NEW Circle Advisors.</a:t>
            </a:r>
          </a:p>
          <a:p>
            <a:pPr marL="0" indent="0">
              <a:buNone/>
            </a:pPr>
            <a:r>
              <a:rPr lang="en-US" sz="1600" b="1" dirty="0"/>
              <a:t>To complete a Special Application, select the button in the Application Management dashboard. Before starting the application, make sure you have the required information about the person. </a:t>
            </a:r>
          </a:p>
          <a:p>
            <a:pPr marL="0" indent="0">
              <a:buNone/>
            </a:pPr>
            <a:r>
              <a:rPr lang="en-US" sz="1600" b="1" dirty="0">
                <a:solidFill>
                  <a:srgbClr val="C00000"/>
                </a:solidFill>
                <a:latin typeface="Goudy Old Style"/>
              </a:rPr>
              <a:t>NEW!</a:t>
            </a:r>
            <a:r>
              <a:rPr lang="en-US" sz="1600" b="1" dirty="0">
                <a:latin typeface="Goudy Old Style"/>
              </a:rPr>
              <a:t> One additional feature is that you can search the database to see if the person you are inviting is already a member.</a:t>
            </a:r>
          </a:p>
        </p:txBody>
      </p:sp>
      <p:sp>
        <p:nvSpPr>
          <p:cNvPr id="10" name="Date Placeholder 9"/>
          <p:cNvSpPr>
            <a:spLocks noGrp="1"/>
          </p:cNvSpPr>
          <p:nvPr>
            <p:ph type="dt" sz="half" idx="10"/>
          </p:nvPr>
        </p:nvSpPr>
        <p:spPr/>
        <p:txBody>
          <a:bodyPr/>
          <a:lstStyle/>
          <a:p>
            <a:r>
              <a:rPr lang="en-US" dirty="0"/>
              <a:t>Revised: July 2024</a:t>
            </a:r>
          </a:p>
        </p:txBody>
      </p:sp>
      <p:sp>
        <p:nvSpPr>
          <p:cNvPr id="9" name="Footer Placeholder 8"/>
          <p:cNvSpPr>
            <a:spLocks noGrp="1"/>
          </p:cNvSpPr>
          <p:nvPr>
            <p:ph type="ftr" sz="quarter" idx="11"/>
          </p:nvPr>
        </p:nvSpPr>
        <p:spPr/>
        <p:txBody>
          <a:bodyPr/>
          <a:lstStyle/>
          <a:p>
            <a:pPr algn="ctr"/>
            <a:r>
              <a:rPr lang="en-US" dirty="0"/>
              <a:t>Copyright © 2024. All Rights Reserved.</a:t>
            </a:r>
          </a:p>
        </p:txBody>
      </p:sp>
      <p:sp>
        <p:nvSpPr>
          <p:cNvPr id="11" name="Slide Number Placeholder 10"/>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5" name="Picture 4">
            <a:extLst>
              <a:ext uri="{FF2B5EF4-FFF2-40B4-BE49-F238E27FC236}">
                <a16:creationId xmlns:a16="http://schemas.microsoft.com/office/drawing/2014/main" id="{817144A3-3A24-4AAB-A728-4145FA455CA0}"/>
              </a:ext>
            </a:extLst>
          </p:cNvPr>
          <p:cNvPicPr>
            <a:picLocks noChangeAspect="1"/>
          </p:cNvPicPr>
          <p:nvPr/>
        </p:nvPicPr>
        <p:blipFill>
          <a:blip r:embed="rId3"/>
          <a:stretch>
            <a:fillRect/>
          </a:stretch>
        </p:blipFill>
        <p:spPr>
          <a:xfrm>
            <a:off x="615297" y="3016369"/>
            <a:ext cx="11191221" cy="1250832"/>
          </a:xfrm>
          <a:prstGeom prst="rect">
            <a:avLst/>
          </a:prstGeom>
        </p:spPr>
      </p:pic>
      <p:pic>
        <p:nvPicPr>
          <p:cNvPr id="6" name="Picture 5">
            <a:extLst>
              <a:ext uri="{FF2B5EF4-FFF2-40B4-BE49-F238E27FC236}">
                <a16:creationId xmlns:a16="http://schemas.microsoft.com/office/drawing/2014/main" id="{2E04E2F2-8D1D-4AAC-AEF4-70A904AF7C0C}"/>
              </a:ext>
            </a:extLst>
          </p:cNvPr>
          <p:cNvPicPr>
            <a:picLocks noChangeAspect="1"/>
          </p:cNvPicPr>
          <p:nvPr/>
        </p:nvPicPr>
        <p:blipFill>
          <a:blip r:embed="rId4"/>
          <a:stretch>
            <a:fillRect/>
          </a:stretch>
        </p:blipFill>
        <p:spPr>
          <a:xfrm>
            <a:off x="615297" y="4417607"/>
            <a:ext cx="10210800" cy="1724025"/>
          </a:xfrm>
          <a:prstGeom prst="rect">
            <a:avLst/>
          </a:prstGeom>
        </p:spPr>
      </p:pic>
    </p:spTree>
    <p:extLst>
      <p:ext uri="{BB962C8B-B14F-4D97-AF65-F5344CB8AC3E}">
        <p14:creationId xmlns:p14="http://schemas.microsoft.com/office/powerpoint/2010/main" val="2437587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Application Review and Approval</a:t>
            </a:r>
          </a:p>
        </p:txBody>
      </p:sp>
      <p:sp>
        <p:nvSpPr>
          <p:cNvPr id="9" name="Text Placeholder 8"/>
          <p:cNvSpPr>
            <a:spLocks noGrp="1"/>
          </p:cNvSpPr>
          <p:nvPr>
            <p:ph type="body" idx="1"/>
          </p:nvPr>
        </p:nvSpPr>
        <p:spPr/>
        <p:txBody>
          <a:bodyPr/>
          <a:lstStyle/>
          <a:p>
            <a:r>
              <a:rPr lang="en-US" cap="small" dirty="0"/>
              <a:t>Four Steps to Application Processing</a:t>
            </a:r>
          </a:p>
        </p:txBody>
      </p:sp>
      <p:sp>
        <p:nvSpPr>
          <p:cNvPr id="5" name="Date Placeholder 4"/>
          <p:cNvSpPr>
            <a:spLocks noGrp="1"/>
          </p:cNvSpPr>
          <p:nvPr>
            <p:ph type="dt" sz="half" idx="10"/>
          </p:nvPr>
        </p:nvSpPr>
        <p:spPr/>
        <p:txBody>
          <a:bodyPr/>
          <a:lstStyle/>
          <a:p>
            <a:pPr algn="ctr"/>
            <a:r>
              <a:rPr lang="en-US" dirty="0"/>
              <a:t>Revised: July 2024</a:t>
            </a:r>
          </a:p>
        </p:txBody>
      </p:sp>
      <p:sp>
        <p:nvSpPr>
          <p:cNvPr id="6" name="Footer Placeholder 5"/>
          <p:cNvSpPr>
            <a:spLocks noGrp="1"/>
          </p:cNvSpPr>
          <p:nvPr>
            <p:ph type="ftr" sz="quarter" idx="11"/>
          </p:nvPr>
        </p:nvSpPr>
        <p:spPr/>
        <p:txBody>
          <a:bodyPr/>
          <a:lstStyle/>
          <a:p>
            <a:pPr algn="ctr"/>
            <a:r>
              <a:rPr lang="en-US" dirty="0"/>
              <a:t>Copyright © 2024. All Rights Reserved.</a:t>
            </a:r>
          </a:p>
        </p:txBody>
      </p:sp>
      <p:sp>
        <p:nvSpPr>
          <p:cNvPr id="7" name="Slide Number Placeholder 6"/>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3338732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 Review and Approval</a:t>
            </a:r>
          </a:p>
        </p:txBody>
      </p:sp>
      <p:sp>
        <p:nvSpPr>
          <p:cNvPr id="3" name="Content Placeholder 2"/>
          <p:cNvSpPr>
            <a:spLocks noGrp="1"/>
          </p:cNvSpPr>
          <p:nvPr>
            <p:ph idx="1"/>
          </p:nvPr>
        </p:nvSpPr>
        <p:spPr>
          <a:xfrm>
            <a:off x="615297" y="1390438"/>
            <a:ext cx="7480953" cy="4351338"/>
          </a:xfrm>
        </p:spPr>
        <p:txBody>
          <a:bodyPr vert="horz" lIns="0" tIns="45720" rIns="0" bIns="45720" rtlCol="0" anchor="t">
            <a:normAutofit fontScale="77500" lnSpcReduction="20000"/>
          </a:bodyPr>
          <a:lstStyle/>
          <a:p>
            <a:pPr>
              <a:lnSpc>
                <a:spcPct val="120000"/>
              </a:lnSpc>
            </a:pPr>
            <a:r>
              <a:rPr lang="en-US" dirty="0"/>
              <a:t>There are four (4) steps in the Application Review and Approval Process:</a:t>
            </a:r>
          </a:p>
          <a:p>
            <a:pPr lvl="1">
              <a:lnSpc>
                <a:spcPct val="120000"/>
              </a:lnSpc>
            </a:pPr>
            <a:r>
              <a:rPr lang="en-US" dirty="0"/>
              <a:t>Step 1 - Review Applications</a:t>
            </a:r>
          </a:p>
          <a:p>
            <a:pPr lvl="1">
              <a:lnSpc>
                <a:spcPct val="120000"/>
              </a:lnSpc>
            </a:pPr>
            <a:r>
              <a:rPr lang="en-US" dirty="0"/>
              <a:t>Step 2 - Accept/Reject Applications</a:t>
            </a:r>
          </a:p>
          <a:p>
            <a:pPr lvl="1">
              <a:lnSpc>
                <a:spcPct val="120000"/>
              </a:lnSpc>
            </a:pPr>
            <a:r>
              <a:rPr lang="en-US" dirty="0"/>
              <a:t>Step 3 - Verify Payment and Approve for Membership</a:t>
            </a:r>
          </a:p>
          <a:p>
            <a:pPr lvl="1">
              <a:lnSpc>
                <a:spcPct val="120000"/>
              </a:lnSpc>
            </a:pPr>
            <a:r>
              <a:rPr lang="en-US" dirty="0"/>
              <a:t>Step 4 – Submit the Certificate Order</a:t>
            </a:r>
          </a:p>
          <a:p>
            <a:pPr>
              <a:lnSpc>
                <a:spcPct val="120000"/>
              </a:lnSpc>
            </a:pPr>
            <a:r>
              <a:rPr lang="en-US" b="1" dirty="0">
                <a:latin typeface="Goudy Old Style"/>
              </a:rPr>
              <a:t>For on-campus or in-person initiation ceremonies</a:t>
            </a:r>
            <a:r>
              <a:rPr lang="en-US" dirty="0">
                <a:latin typeface="Goudy Old Style"/>
              </a:rPr>
              <a:t>: All of these steps should be completed no less than 14 calendar days prior to your initiation ceremony.  This ensures that </a:t>
            </a:r>
            <a:r>
              <a:rPr lang="en-US" dirty="0">
                <a:latin typeface="Symbol"/>
                <a:sym typeface="Symbol"/>
              </a:rPr>
              <a:t>ODK</a:t>
            </a:r>
            <a:r>
              <a:rPr lang="en-US" dirty="0">
                <a:latin typeface="Goudy Old Style"/>
              </a:rPr>
              <a:t> can process your order, print certificates, and ship them to you in time. Many times this takes less than 14 days.  The minimum time allowed is seven (7) days before the ceremony.</a:t>
            </a:r>
            <a:endParaRPr lang="en-US" dirty="0"/>
          </a:p>
          <a:p>
            <a:pPr>
              <a:lnSpc>
                <a:spcPct val="120000"/>
              </a:lnSpc>
            </a:pPr>
            <a:r>
              <a:rPr lang="en-US" dirty="0"/>
              <a:t>Only circle officers are permitted to access applications.  Applications can be printed or downloaded for a committee to review.</a:t>
            </a:r>
          </a:p>
          <a:p>
            <a:pPr>
              <a:lnSpc>
                <a:spcPct val="120000"/>
              </a:lnSpc>
            </a:pPr>
            <a:r>
              <a:rPr lang="en-US" dirty="0"/>
              <a:t>Advisors can download a spreadsheet of application information to provide to officers or committees as well.</a:t>
            </a:r>
          </a:p>
          <a:p>
            <a:endParaRPr lang="en-US" dirty="0"/>
          </a:p>
        </p:txBody>
      </p:sp>
      <p:sp>
        <p:nvSpPr>
          <p:cNvPr id="8" name="Date Placeholder 7"/>
          <p:cNvSpPr>
            <a:spLocks noGrp="1"/>
          </p:cNvSpPr>
          <p:nvPr>
            <p:ph type="dt" sz="half" idx="10"/>
          </p:nvPr>
        </p:nvSpPr>
        <p:spPr/>
        <p:txBody>
          <a:bodyPr/>
          <a:lstStyle/>
          <a:p>
            <a:r>
              <a:rPr lang="en-US" dirty="0"/>
              <a:t>Revised: July 2024</a:t>
            </a:r>
          </a:p>
        </p:txBody>
      </p:sp>
      <p:sp>
        <p:nvSpPr>
          <p:cNvPr id="7" name="Footer Placeholder 6"/>
          <p:cNvSpPr>
            <a:spLocks noGrp="1"/>
          </p:cNvSpPr>
          <p:nvPr>
            <p:ph type="ftr" sz="quarter" idx="11"/>
          </p:nvPr>
        </p:nvSpPr>
        <p:spPr/>
        <p:txBody>
          <a:bodyPr/>
          <a:lstStyle/>
          <a:p>
            <a:pPr algn="ctr"/>
            <a:r>
              <a:rPr lang="en-US" dirty="0"/>
              <a:t>Copyright © 2024. All Rights Reserved.</a:t>
            </a:r>
          </a:p>
        </p:txBody>
      </p:sp>
      <p:sp>
        <p:nvSpPr>
          <p:cNvPr id="9" name="Slide Number Placeholder 8"/>
          <p:cNvSpPr>
            <a:spLocks noGrp="1"/>
          </p:cNvSpPr>
          <p:nvPr>
            <p:ph type="sldNum" sz="quarter" idx="12"/>
          </p:nvPr>
        </p:nvSpPr>
        <p:spPr/>
        <p:txBody>
          <a:bodyPr/>
          <a:lstStyle/>
          <a:p>
            <a:fld id="{D57F1E4F-1CFF-5643-939E-217C01CDF565}" type="slidenum">
              <a:rPr lang="en-US" smtClean="0"/>
              <a:pPr/>
              <a:t>24</a:t>
            </a:fld>
            <a:endParaRPr lang="en-US" dirty="0"/>
          </a:p>
        </p:txBody>
      </p:sp>
      <p:sp>
        <p:nvSpPr>
          <p:cNvPr id="4" name="Rectangle 3"/>
          <p:cNvSpPr/>
          <p:nvPr/>
        </p:nvSpPr>
        <p:spPr>
          <a:xfrm>
            <a:off x="8589764" y="1434320"/>
            <a:ext cx="3248025" cy="3868816"/>
          </a:xfrm>
          <a:prstGeom prst="rect">
            <a:avLst/>
          </a:prstGeom>
        </p:spPr>
        <p:txBody>
          <a:bodyPr wrap="square">
            <a:spAutoFit/>
          </a:bodyPr>
          <a:lstStyle/>
          <a:p>
            <a:pPr>
              <a:lnSpc>
                <a:spcPct val="110000"/>
              </a:lnSpc>
              <a:defRPr/>
            </a:pPr>
            <a:r>
              <a:rPr lang="en-US" altLang="en-US" sz="1600" b="1" dirty="0">
                <a:latin typeface="Goudy Old Style" panose="02020502050305020303" pitchFamily="18" charset="0"/>
              </a:rPr>
              <a:t>IMPORTANT NOTICE: </a:t>
            </a:r>
            <a:r>
              <a:rPr lang="en-US" sz="1600" b="1" dirty="0">
                <a:solidFill>
                  <a:srgbClr val="FF0000"/>
                </a:solidFill>
                <a:latin typeface="Goudy Old Style" panose="02020502050305020303" pitchFamily="18" charset="0"/>
              </a:rPr>
              <a:t>Circle advisors or other members of the circle </a:t>
            </a:r>
            <a:r>
              <a:rPr lang="en-US" sz="1600" b="1" u="sng" dirty="0">
                <a:solidFill>
                  <a:srgbClr val="FF0000"/>
                </a:solidFill>
                <a:latin typeface="Goudy Old Style" panose="02020502050305020303" pitchFamily="18" charset="0"/>
              </a:rPr>
              <a:t>are not permitted to complete an application for the initiate</a:t>
            </a:r>
            <a:r>
              <a:rPr lang="en-US" sz="1600" b="1" dirty="0">
                <a:solidFill>
                  <a:srgbClr val="FF0000"/>
                </a:solidFill>
                <a:latin typeface="Goudy Old Style" panose="02020502050305020303" pitchFamily="18" charset="0"/>
              </a:rPr>
              <a:t>.  </a:t>
            </a:r>
            <a:r>
              <a:rPr lang="en-US" sz="1600" b="1" dirty="0">
                <a:latin typeface="Goudy Old Style" panose="02020502050305020303" pitchFamily="18" charset="0"/>
              </a:rPr>
              <a:t>This includes FACULTY/STAFF and ALUMNI* because the application constitutes a contract and includes permissions that the member must accept. A third party may no longer complete the application for the initiate. A third party can complete Honorary and Special Initiates* but MUST include all required information accurately submitted.</a:t>
            </a:r>
            <a:endParaRPr lang="en-US" sz="1600" dirty="0">
              <a:latin typeface="Goudy Old Style" panose="02020502050305020303" pitchFamily="18" charset="0"/>
            </a:endParaRPr>
          </a:p>
        </p:txBody>
      </p:sp>
      <p:sp>
        <p:nvSpPr>
          <p:cNvPr id="5" name="TextBox 4">
            <a:extLst>
              <a:ext uri="{FF2B5EF4-FFF2-40B4-BE49-F238E27FC236}">
                <a16:creationId xmlns:a16="http://schemas.microsoft.com/office/drawing/2014/main" id="{C1D18C13-70C7-4264-9EA2-DA91BE198EBA}"/>
              </a:ext>
            </a:extLst>
          </p:cNvPr>
          <p:cNvSpPr txBox="1"/>
          <p:nvPr/>
        </p:nvSpPr>
        <p:spPr>
          <a:xfrm>
            <a:off x="7172587" y="5909572"/>
            <a:ext cx="4921350" cy="400110"/>
          </a:xfrm>
          <a:prstGeom prst="rect">
            <a:avLst/>
          </a:prstGeom>
          <a:noFill/>
        </p:spPr>
        <p:txBody>
          <a:bodyPr wrap="square" rtlCol="0">
            <a:spAutoFit/>
          </a:bodyPr>
          <a:lstStyle/>
          <a:p>
            <a:r>
              <a:rPr lang="en-US" sz="1000" dirty="0">
                <a:latin typeface="Goudy Old Style" panose="02020502050305020303" pitchFamily="18" charset="0"/>
              </a:rPr>
              <a:t>*If the circle seeks to surprise a Faculty/Staff or Alumni member with induction into </a:t>
            </a:r>
            <a:r>
              <a:rPr lang="en-US" sz="1000" dirty="0">
                <a:latin typeface="Symbol"/>
                <a:sym typeface="Symbol"/>
              </a:rPr>
              <a:t>ODK</a:t>
            </a:r>
            <a:r>
              <a:rPr lang="en-US" sz="1000" dirty="0">
                <a:latin typeface="Goudy Old Style" panose="02020502050305020303" pitchFamily="18" charset="0"/>
              </a:rPr>
              <a:t>, then a circle advisor may complete the application form for that individual. </a:t>
            </a:r>
          </a:p>
        </p:txBody>
      </p:sp>
    </p:spTree>
    <p:extLst>
      <p:ext uri="{BB962C8B-B14F-4D97-AF65-F5344CB8AC3E}">
        <p14:creationId xmlns:p14="http://schemas.microsoft.com/office/powerpoint/2010/main" val="2138308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1: Application Review</a:t>
            </a:r>
          </a:p>
        </p:txBody>
      </p:sp>
      <p:sp>
        <p:nvSpPr>
          <p:cNvPr id="4" name="Date Placeholder 3"/>
          <p:cNvSpPr>
            <a:spLocks noGrp="1"/>
          </p:cNvSpPr>
          <p:nvPr>
            <p:ph type="dt" sz="half" idx="10"/>
          </p:nvPr>
        </p:nvSpPr>
        <p:spPr/>
        <p:txBody>
          <a:bodyPr/>
          <a:lstStyle/>
          <a:p>
            <a:r>
              <a:rPr lang="en-US" dirty="0"/>
              <a:t>Revised: July 2024</a:t>
            </a:r>
          </a:p>
        </p:txBody>
      </p:sp>
      <p:sp>
        <p:nvSpPr>
          <p:cNvPr id="3" name="Footer Placeholder 2"/>
          <p:cNvSpPr>
            <a:spLocks noGrp="1"/>
          </p:cNvSpPr>
          <p:nvPr>
            <p:ph type="ftr" sz="quarter" idx="11"/>
          </p:nvPr>
        </p:nvSpPr>
        <p:spPr/>
        <p:txBody>
          <a:bodyPr/>
          <a:lstStyle/>
          <a:p>
            <a:pPr algn="ctr"/>
            <a:r>
              <a:rPr lang="en-US" dirty="0"/>
              <a:t>Copyright © 2024. All Rights Reserved.</a:t>
            </a:r>
          </a:p>
        </p:txBody>
      </p:sp>
      <p:sp>
        <p:nvSpPr>
          <p:cNvPr id="8" name="Slide Number Placeholder 7"/>
          <p:cNvSpPr>
            <a:spLocks noGrp="1"/>
          </p:cNvSpPr>
          <p:nvPr>
            <p:ph type="sldNum" sz="quarter" idx="12"/>
          </p:nvPr>
        </p:nvSpPr>
        <p:spPr/>
        <p:txBody>
          <a:bodyPr/>
          <a:lstStyle/>
          <a:p>
            <a:fld id="{D57F1E4F-1CFF-5643-939E-217C01CDF565}" type="slidenum">
              <a:rPr lang="en-US" smtClean="0"/>
              <a:pPr/>
              <a:t>25</a:t>
            </a:fld>
            <a:endParaRPr lang="en-US" dirty="0"/>
          </a:p>
        </p:txBody>
      </p:sp>
      <p:pic>
        <p:nvPicPr>
          <p:cNvPr id="12" name="Picture 11">
            <a:extLst>
              <a:ext uri="{FF2B5EF4-FFF2-40B4-BE49-F238E27FC236}">
                <a16:creationId xmlns:a16="http://schemas.microsoft.com/office/drawing/2014/main" id="{78C81766-DA17-46FF-A332-E93F185CD5A5}"/>
              </a:ext>
            </a:extLst>
          </p:cNvPr>
          <p:cNvPicPr>
            <a:picLocks noChangeAspect="1"/>
          </p:cNvPicPr>
          <p:nvPr/>
        </p:nvPicPr>
        <p:blipFill>
          <a:blip r:embed="rId3"/>
          <a:stretch>
            <a:fillRect/>
          </a:stretch>
        </p:blipFill>
        <p:spPr>
          <a:xfrm>
            <a:off x="615297" y="2948592"/>
            <a:ext cx="10990729" cy="3097743"/>
          </a:xfrm>
          <a:prstGeom prst="rect">
            <a:avLst/>
          </a:prstGeom>
        </p:spPr>
      </p:pic>
      <p:pic>
        <p:nvPicPr>
          <p:cNvPr id="13" name="Picture 12">
            <a:extLst>
              <a:ext uri="{FF2B5EF4-FFF2-40B4-BE49-F238E27FC236}">
                <a16:creationId xmlns:a16="http://schemas.microsoft.com/office/drawing/2014/main" id="{F210C6B4-8684-4445-A281-6DDD6B867D37}"/>
              </a:ext>
            </a:extLst>
          </p:cNvPr>
          <p:cNvPicPr>
            <a:picLocks noChangeAspect="1"/>
          </p:cNvPicPr>
          <p:nvPr/>
        </p:nvPicPr>
        <p:blipFill>
          <a:blip r:embed="rId4"/>
          <a:stretch>
            <a:fillRect/>
          </a:stretch>
        </p:blipFill>
        <p:spPr>
          <a:xfrm>
            <a:off x="585974" y="1191643"/>
            <a:ext cx="9144000" cy="1047964"/>
          </a:xfrm>
          <a:prstGeom prst="rect">
            <a:avLst/>
          </a:prstGeom>
        </p:spPr>
      </p:pic>
      <p:sp>
        <p:nvSpPr>
          <p:cNvPr id="14" name="TextBox 13">
            <a:extLst>
              <a:ext uri="{FF2B5EF4-FFF2-40B4-BE49-F238E27FC236}">
                <a16:creationId xmlns:a16="http://schemas.microsoft.com/office/drawing/2014/main" id="{C860F6FC-FFDB-4EF2-BAC1-38D6C0373C62}"/>
              </a:ext>
            </a:extLst>
          </p:cNvPr>
          <p:cNvSpPr txBox="1"/>
          <p:nvPr/>
        </p:nvSpPr>
        <p:spPr>
          <a:xfrm>
            <a:off x="3422885" y="1811160"/>
            <a:ext cx="5316905" cy="369332"/>
          </a:xfrm>
          <a:prstGeom prst="rect">
            <a:avLst/>
          </a:prstGeom>
          <a:noFill/>
        </p:spPr>
        <p:txBody>
          <a:bodyPr wrap="none" rtlCol="0">
            <a:spAutoFit/>
          </a:bodyPr>
          <a:lstStyle/>
          <a:p>
            <a:r>
              <a:rPr lang="en-US" dirty="0">
                <a:latin typeface="Goudy Old Style" panose="02020502050305020303" pitchFamily="18" charset="0"/>
              </a:rPr>
              <a:t>To access applications, select Application Management</a:t>
            </a:r>
          </a:p>
        </p:txBody>
      </p:sp>
      <p:cxnSp>
        <p:nvCxnSpPr>
          <p:cNvPr id="16" name="Straight Arrow Connector 15">
            <a:extLst>
              <a:ext uri="{FF2B5EF4-FFF2-40B4-BE49-F238E27FC236}">
                <a16:creationId xmlns:a16="http://schemas.microsoft.com/office/drawing/2014/main" id="{A317CC49-6452-40E6-97B4-674F25EF910E}"/>
              </a:ext>
            </a:extLst>
          </p:cNvPr>
          <p:cNvCxnSpPr/>
          <p:nvPr/>
        </p:nvCxnSpPr>
        <p:spPr>
          <a:xfrm flipH="1">
            <a:off x="2548200" y="2008094"/>
            <a:ext cx="813565"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1" name="TextBox 20">
            <a:extLst>
              <a:ext uri="{FF2B5EF4-FFF2-40B4-BE49-F238E27FC236}">
                <a16:creationId xmlns:a16="http://schemas.microsoft.com/office/drawing/2014/main" id="{F82BEF03-2A3F-43DD-98D8-0F4E7D3FA9CD}"/>
              </a:ext>
            </a:extLst>
          </p:cNvPr>
          <p:cNvSpPr txBox="1"/>
          <p:nvPr/>
        </p:nvSpPr>
        <p:spPr>
          <a:xfrm>
            <a:off x="585974" y="2302261"/>
            <a:ext cx="10922535" cy="646331"/>
          </a:xfrm>
          <a:prstGeom prst="rect">
            <a:avLst/>
          </a:prstGeom>
          <a:noFill/>
        </p:spPr>
        <p:txBody>
          <a:bodyPr wrap="square" rtlCol="0">
            <a:spAutoFit/>
          </a:bodyPr>
          <a:lstStyle/>
          <a:p>
            <a:r>
              <a:rPr lang="en-US" dirty="0">
                <a:latin typeface="Goudy Old Style" panose="02020502050305020303" pitchFamily="18" charset="0"/>
              </a:rPr>
              <a:t>Start by filtering by initiation date. (Although you can have only one application active, uncleared data from previous applications may still appear if you do not filter by the initiation date.</a:t>
            </a:r>
          </a:p>
        </p:txBody>
      </p:sp>
      <p:sp>
        <p:nvSpPr>
          <p:cNvPr id="24" name="Oval 23"/>
          <p:cNvSpPr/>
          <p:nvPr/>
        </p:nvSpPr>
        <p:spPr>
          <a:xfrm>
            <a:off x="3686185" y="4211781"/>
            <a:ext cx="2772385" cy="9328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2106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Correcting the Personal Data</a:t>
            </a:r>
          </a:p>
        </p:txBody>
      </p:sp>
      <p:sp>
        <p:nvSpPr>
          <p:cNvPr id="3" name="Content Placeholder 2"/>
          <p:cNvSpPr>
            <a:spLocks noGrp="1"/>
          </p:cNvSpPr>
          <p:nvPr>
            <p:ph idx="1"/>
          </p:nvPr>
        </p:nvSpPr>
        <p:spPr>
          <a:xfrm>
            <a:off x="521293" y="1845734"/>
            <a:ext cx="5718142" cy="4023360"/>
          </a:xfrm>
        </p:spPr>
        <p:txBody>
          <a:bodyPr/>
          <a:lstStyle/>
          <a:p>
            <a:pPr marL="457200" indent="-457200">
              <a:buFont typeface="+mj-lt"/>
              <a:buAutoNum type="arabicPeriod"/>
            </a:pPr>
            <a:r>
              <a:rPr lang="en-US" dirty="0"/>
              <a:t>Open the Application</a:t>
            </a:r>
          </a:p>
          <a:p>
            <a:pPr marL="457200" indent="-457200">
              <a:buFont typeface="+mj-lt"/>
              <a:buAutoNum type="arabicPeriod"/>
            </a:pPr>
            <a:r>
              <a:rPr lang="en-US" dirty="0"/>
              <a:t>Select and Open the Member Application</a:t>
            </a:r>
          </a:p>
          <a:p>
            <a:pPr marL="457200" indent="-457200">
              <a:buFont typeface="+mj-lt"/>
              <a:buAutoNum type="arabicPeriod"/>
            </a:pPr>
            <a:r>
              <a:rPr lang="en-US" dirty="0"/>
              <a:t>Locate the item with the issue </a:t>
            </a:r>
          </a:p>
          <a:p>
            <a:pPr marL="457200" indent="-457200">
              <a:buFont typeface="+mj-lt"/>
              <a:buAutoNum type="arabicPeriod"/>
            </a:pPr>
            <a:r>
              <a:rPr lang="en-US" dirty="0"/>
              <a:t>Change the information (e.g. correct the name spelling)</a:t>
            </a:r>
          </a:p>
          <a:p>
            <a:pPr marL="457200" indent="-457200">
              <a:buFont typeface="+mj-lt"/>
              <a:buAutoNum type="arabicPeriod"/>
            </a:pPr>
            <a:r>
              <a:rPr lang="en-US" dirty="0"/>
              <a:t>Scroll to Bottom, Select Save Changes</a:t>
            </a:r>
          </a:p>
          <a:p>
            <a:pPr marL="457200" indent="-457200">
              <a:buFont typeface="+mj-lt"/>
              <a:buAutoNum type="arabicPeriod"/>
            </a:pPr>
            <a:endParaRPr lang="en-US" dirty="0"/>
          </a:p>
          <a:p>
            <a:pPr marL="0" indent="0">
              <a:buNone/>
            </a:pPr>
            <a:r>
              <a:rPr lang="en-US" dirty="0">
                <a:solidFill>
                  <a:srgbClr val="FF0000"/>
                </a:solidFill>
              </a:rPr>
              <a:t>NOTE: Once the application has been submitted, the information in Custom/Initiate Questions cannot be changed.</a:t>
            </a:r>
          </a:p>
          <a:p>
            <a:endParaRPr lang="en-US" dirty="0"/>
          </a:p>
        </p:txBody>
      </p:sp>
      <p:sp>
        <p:nvSpPr>
          <p:cNvPr id="10" name="Date Placeholder 9"/>
          <p:cNvSpPr>
            <a:spLocks noGrp="1"/>
          </p:cNvSpPr>
          <p:nvPr>
            <p:ph type="dt" sz="half" idx="10"/>
          </p:nvPr>
        </p:nvSpPr>
        <p:spPr/>
        <p:txBody>
          <a:bodyPr/>
          <a:lstStyle/>
          <a:p>
            <a:r>
              <a:rPr lang="en-US" dirty="0"/>
              <a:t>Revised: July 2024</a:t>
            </a:r>
          </a:p>
        </p:txBody>
      </p:sp>
      <p:sp>
        <p:nvSpPr>
          <p:cNvPr id="9" name="Footer Placeholder 8"/>
          <p:cNvSpPr>
            <a:spLocks noGrp="1"/>
          </p:cNvSpPr>
          <p:nvPr>
            <p:ph type="ftr" sz="quarter" idx="11"/>
          </p:nvPr>
        </p:nvSpPr>
        <p:spPr/>
        <p:txBody>
          <a:bodyPr/>
          <a:lstStyle/>
          <a:p>
            <a:r>
              <a:rPr lang="en-US" dirty="0"/>
              <a:t>Copyright © 2024. All Rights Reserved.</a:t>
            </a:r>
          </a:p>
        </p:txBody>
      </p:sp>
      <p:sp>
        <p:nvSpPr>
          <p:cNvPr id="11" name="Slide Number Placeholder 10"/>
          <p:cNvSpPr>
            <a:spLocks noGrp="1"/>
          </p:cNvSpPr>
          <p:nvPr>
            <p:ph type="sldNum" sz="quarter" idx="12"/>
          </p:nvPr>
        </p:nvSpPr>
        <p:spPr/>
        <p:txBody>
          <a:bodyPr/>
          <a:lstStyle/>
          <a:p>
            <a:fld id="{D57F1E4F-1CFF-5643-939E-217C01CDF565}" type="slidenum">
              <a:rPr lang="en-US" smtClean="0"/>
              <a:pPr/>
              <a:t>26</a:t>
            </a:fld>
            <a:endParaRPr lang="en-US" dirty="0"/>
          </a:p>
        </p:txBody>
      </p:sp>
      <p:sp>
        <p:nvSpPr>
          <p:cNvPr id="5" name="TextBox 4"/>
          <p:cNvSpPr txBox="1"/>
          <p:nvPr/>
        </p:nvSpPr>
        <p:spPr>
          <a:xfrm>
            <a:off x="540206" y="1202746"/>
            <a:ext cx="10949796" cy="646331"/>
          </a:xfrm>
          <a:prstGeom prst="rect">
            <a:avLst/>
          </a:prstGeom>
          <a:noFill/>
        </p:spPr>
        <p:txBody>
          <a:bodyPr wrap="square" lIns="91440" tIns="45720" rIns="91440" bIns="45720" rtlCol="0" anchor="t">
            <a:spAutoFit/>
          </a:bodyPr>
          <a:lstStyle/>
          <a:p>
            <a:r>
              <a:rPr lang="en-US" dirty="0">
                <a:solidFill>
                  <a:schemeClr val="tx2">
                    <a:lumMod val="50000"/>
                  </a:schemeClr>
                </a:solidFill>
                <a:latin typeface="Goudy Old Style"/>
              </a:rPr>
              <a:t>If you find a problem with the information provided on a National Membership Application, you can ask the individual to change their Personal Data, or an officer may edit the information BEFORE you submit the final order.</a:t>
            </a:r>
          </a:p>
        </p:txBody>
      </p:sp>
      <p:pic>
        <p:nvPicPr>
          <p:cNvPr id="13" name="Picture 12">
            <a:extLst>
              <a:ext uri="{FF2B5EF4-FFF2-40B4-BE49-F238E27FC236}">
                <a16:creationId xmlns:a16="http://schemas.microsoft.com/office/drawing/2014/main" id="{C9BE0BF1-B757-4A47-9343-D0E096DE10FD}"/>
              </a:ext>
            </a:extLst>
          </p:cNvPr>
          <p:cNvPicPr>
            <a:picLocks noChangeAspect="1"/>
          </p:cNvPicPr>
          <p:nvPr/>
        </p:nvPicPr>
        <p:blipFill>
          <a:blip r:embed="rId3"/>
          <a:stretch>
            <a:fillRect/>
          </a:stretch>
        </p:blipFill>
        <p:spPr>
          <a:xfrm>
            <a:off x="7322410" y="1873684"/>
            <a:ext cx="3993497" cy="901333"/>
          </a:xfrm>
          <a:prstGeom prst="rect">
            <a:avLst/>
          </a:prstGeom>
        </p:spPr>
      </p:pic>
      <p:pic>
        <p:nvPicPr>
          <p:cNvPr id="14" name="Picture 13">
            <a:extLst>
              <a:ext uri="{FF2B5EF4-FFF2-40B4-BE49-F238E27FC236}">
                <a16:creationId xmlns:a16="http://schemas.microsoft.com/office/drawing/2014/main" id="{B27E46D2-E492-4943-994D-0760C5B5E457}"/>
              </a:ext>
            </a:extLst>
          </p:cNvPr>
          <p:cNvPicPr>
            <a:picLocks noChangeAspect="1"/>
          </p:cNvPicPr>
          <p:nvPr/>
        </p:nvPicPr>
        <p:blipFill>
          <a:blip r:embed="rId4"/>
          <a:stretch>
            <a:fillRect/>
          </a:stretch>
        </p:blipFill>
        <p:spPr>
          <a:xfrm>
            <a:off x="7322410" y="3054424"/>
            <a:ext cx="2614613" cy="1619250"/>
          </a:xfrm>
          <a:prstGeom prst="rect">
            <a:avLst/>
          </a:prstGeom>
        </p:spPr>
      </p:pic>
      <p:cxnSp>
        <p:nvCxnSpPr>
          <p:cNvPr id="16" name="Straight Arrow Connector 15">
            <a:extLst>
              <a:ext uri="{FF2B5EF4-FFF2-40B4-BE49-F238E27FC236}">
                <a16:creationId xmlns:a16="http://schemas.microsoft.com/office/drawing/2014/main" id="{B9C64542-DED0-4D82-A086-CEE6B86EE47B}"/>
              </a:ext>
            </a:extLst>
          </p:cNvPr>
          <p:cNvCxnSpPr/>
          <p:nvPr/>
        </p:nvCxnSpPr>
        <p:spPr>
          <a:xfrm>
            <a:off x="3263153" y="2062917"/>
            <a:ext cx="3935506" cy="261433"/>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7" name="Straight Arrow Connector 16">
            <a:extLst>
              <a:ext uri="{FF2B5EF4-FFF2-40B4-BE49-F238E27FC236}">
                <a16:creationId xmlns:a16="http://schemas.microsoft.com/office/drawing/2014/main" id="{879FA5E1-3A96-44FE-B8E8-759EF94C846C}"/>
              </a:ext>
            </a:extLst>
          </p:cNvPr>
          <p:cNvCxnSpPr>
            <a:cxnSpLocks/>
          </p:cNvCxnSpPr>
          <p:nvPr/>
        </p:nvCxnSpPr>
        <p:spPr>
          <a:xfrm>
            <a:off x="3998259" y="2967338"/>
            <a:ext cx="3324151" cy="1566313"/>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pic>
        <p:nvPicPr>
          <p:cNvPr id="19" name="Picture 18">
            <a:extLst>
              <a:ext uri="{FF2B5EF4-FFF2-40B4-BE49-F238E27FC236}">
                <a16:creationId xmlns:a16="http://schemas.microsoft.com/office/drawing/2014/main" id="{F759D0A9-8FD0-42BE-BD8A-3E2FE0457BC2}"/>
              </a:ext>
            </a:extLst>
          </p:cNvPr>
          <p:cNvPicPr>
            <a:picLocks noChangeAspect="1"/>
          </p:cNvPicPr>
          <p:nvPr/>
        </p:nvPicPr>
        <p:blipFill>
          <a:blip r:embed="rId5"/>
          <a:stretch>
            <a:fillRect/>
          </a:stretch>
        </p:blipFill>
        <p:spPr>
          <a:xfrm>
            <a:off x="7397251" y="4953081"/>
            <a:ext cx="3159219" cy="1079969"/>
          </a:xfrm>
          <a:prstGeom prst="rect">
            <a:avLst/>
          </a:prstGeom>
        </p:spPr>
      </p:pic>
      <p:cxnSp>
        <p:nvCxnSpPr>
          <p:cNvPr id="20" name="Straight Arrow Connector 19">
            <a:extLst>
              <a:ext uri="{FF2B5EF4-FFF2-40B4-BE49-F238E27FC236}">
                <a16:creationId xmlns:a16="http://schemas.microsoft.com/office/drawing/2014/main" id="{0214D41D-37C7-4B9D-9160-06AC9017D368}"/>
              </a:ext>
            </a:extLst>
          </p:cNvPr>
          <p:cNvCxnSpPr>
            <a:cxnSpLocks/>
          </p:cNvCxnSpPr>
          <p:nvPr/>
        </p:nvCxnSpPr>
        <p:spPr>
          <a:xfrm>
            <a:off x="4869591" y="4164048"/>
            <a:ext cx="2527660" cy="936361"/>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10085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2: Accept or Reject</a:t>
            </a:r>
          </a:p>
        </p:txBody>
      </p:sp>
      <p:sp>
        <p:nvSpPr>
          <p:cNvPr id="4" name="Date Placeholder 3"/>
          <p:cNvSpPr>
            <a:spLocks noGrp="1"/>
          </p:cNvSpPr>
          <p:nvPr>
            <p:ph type="dt" sz="half" idx="10"/>
          </p:nvPr>
        </p:nvSpPr>
        <p:spPr/>
        <p:txBody>
          <a:bodyPr/>
          <a:lstStyle/>
          <a:p>
            <a:pPr algn="ctr"/>
            <a:r>
              <a:rPr lang="en-US" dirty="0"/>
              <a:t>Revised: July 2024</a:t>
            </a:r>
          </a:p>
        </p:txBody>
      </p:sp>
      <p:sp>
        <p:nvSpPr>
          <p:cNvPr id="5" name="Footer Placeholder 4"/>
          <p:cNvSpPr>
            <a:spLocks noGrp="1"/>
          </p:cNvSpPr>
          <p:nvPr>
            <p:ph type="ftr" sz="quarter" idx="11"/>
          </p:nvPr>
        </p:nvSpPr>
        <p:spPr/>
        <p:txBody>
          <a:bodyPr/>
          <a:lstStyle/>
          <a:p>
            <a:pPr algn="ctr"/>
            <a:r>
              <a:rPr lang="en-US" dirty="0"/>
              <a:t>Copyright © 2024. All Rights Reserved.</a:t>
            </a:r>
          </a:p>
        </p:txBody>
      </p:sp>
      <p:sp>
        <p:nvSpPr>
          <p:cNvPr id="6" name="Slide Number Placeholder 5"/>
          <p:cNvSpPr>
            <a:spLocks noGrp="1"/>
          </p:cNvSpPr>
          <p:nvPr>
            <p:ph type="sldNum" sz="quarter" idx="12"/>
          </p:nvPr>
        </p:nvSpPr>
        <p:spPr/>
        <p:txBody>
          <a:bodyPr/>
          <a:lstStyle/>
          <a:p>
            <a:fld id="{D57F1E4F-1CFF-5643-939E-217C01CDF565}" type="slidenum">
              <a:rPr lang="en-US" smtClean="0"/>
              <a:pPr/>
              <a:t>27</a:t>
            </a:fld>
            <a:endParaRPr lang="en-US" dirty="0"/>
          </a:p>
        </p:txBody>
      </p:sp>
      <p:sp>
        <p:nvSpPr>
          <p:cNvPr id="10" name="TextBox 9"/>
          <p:cNvSpPr txBox="1"/>
          <p:nvPr/>
        </p:nvSpPr>
        <p:spPr>
          <a:xfrm>
            <a:off x="597400" y="1204974"/>
            <a:ext cx="5392737" cy="2954655"/>
          </a:xfrm>
          <a:prstGeom prst="rect">
            <a:avLst/>
          </a:prstGeom>
          <a:noFill/>
        </p:spPr>
        <p:txBody>
          <a:bodyPr wrap="square" lIns="91440" tIns="45720" rIns="91440" bIns="45720" rtlCol="0" anchor="t">
            <a:spAutoFit/>
          </a:bodyPr>
          <a:lstStyle/>
          <a:p>
            <a:r>
              <a:rPr lang="en-US" sz="1400" dirty="0">
                <a:latin typeface="Goudy Old Style"/>
              </a:rPr>
              <a:t>Each circle has its own process by which they review and vote on candidates for membership.  Circles may choose to print applications to PDF and distribute them for review, or print hard copies.</a:t>
            </a:r>
          </a:p>
          <a:p>
            <a:r>
              <a:rPr lang="en-US" sz="1400" dirty="0">
                <a:latin typeface="Goudy Old Style" panose="02020502050305020303" pitchFamily="18" charset="0"/>
              </a:rPr>
              <a:t>a. Select applications to print</a:t>
            </a:r>
          </a:p>
          <a:p>
            <a:r>
              <a:rPr lang="en-US" sz="1400" dirty="0">
                <a:latin typeface="Goudy Old Style" panose="02020502050305020303" pitchFamily="18" charset="0"/>
              </a:rPr>
              <a:t>b. Click print applications</a:t>
            </a:r>
          </a:p>
          <a:p>
            <a:endParaRPr lang="en-US" sz="1400" dirty="0">
              <a:latin typeface="Goudy Old Style" panose="02020502050305020303" pitchFamily="18" charset="0"/>
            </a:endParaRPr>
          </a:p>
          <a:p>
            <a:pPr marL="285750" indent="-285750">
              <a:buFont typeface="Arial" panose="020B0604020202020204" pitchFamily="34" charset="0"/>
              <a:buChar char="•"/>
            </a:pPr>
            <a:r>
              <a:rPr lang="en-US" sz="1400" dirty="0">
                <a:latin typeface="Goudy Old Style" panose="02020502050305020303" pitchFamily="18" charset="0"/>
              </a:rPr>
              <a:t>Once all applications have been reviewed and the circle has voted, return to the Application or to the Applications panel to </a:t>
            </a:r>
            <a:r>
              <a:rPr lang="en-US" sz="1400" u="sng" dirty="0">
                <a:latin typeface="Goudy Old Style" panose="02020502050305020303" pitchFamily="18" charset="0"/>
              </a:rPr>
              <a:t>Accept or Reject </a:t>
            </a:r>
            <a:r>
              <a:rPr lang="en-US" sz="1400" dirty="0">
                <a:latin typeface="Goudy Old Style" panose="02020502050305020303" pitchFamily="18" charset="0"/>
              </a:rPr>
              <a:t>each application.</a:t>
            </a:r>
          </a:p>
          <a:p>
            <a:pPr marL="285750" indent="-285750">
              <a:buFont typeface="Arial" panose="020B0604020202020204" pitchFamily="34" charset="0"/>
              <a:buChar char="•"/>
            </a:pPr>
            <a:r>
              <a:rPr lang="en-US" altLang="en-US" sz="1400" dirty="0">
                <a:latin typeface="Goudy Old Style"/>
              </a:rPr>
              <a:t>Rejected applications will be removed from the list and stored for future reference.</a:t>
            </a:r>
          </a:p>
          <a:p>
            <a:pPr marL="285750" indent="-285750">
              <a:buFont typeface="Arial" panose="020B0604020202020204" pitchFamily="34" charset="0"/>
              <a:buChar char="•"/>
            </a:pPr>
            <a:r>
              <a:rPr lang="en-US" altLang="en-US" sz="1400" dirty="0">
                <a:latin typeface="Goudy Old Style" panose="02020502050305020303" pitchFamily="18" charset="0"/>
              </a:rPr>
              <a:t>Accepted applications will appear with the bold term “Accepted.” </a:t>
            </a:r>
          </a:p>
          <a:p>
            <a:endParaRPr lang="en-US" dirty="0"/>
          </a:p>
        </p:txBody>
      </p:sp>
      <p:pic>
        <p:nvPicPr>
          <p:cNvPr id="11" name="Picture 10">
            <a:extLst>
              <a:ext uri="{FF2B5EF4-FFF2-40B4-BE49-F238E27FC236}">
                <a16:creationId xmlns:a16="http://schemas.microsoft.com/office/drawing/2014/main" id="{2DFEDBB1-D711-4C33-AFE0-1F57BBF75A09}"/>
              </a:ext>
            </a:extLst>
          </p:cNvPr>
          <p:cNvPicPr>
            <a:picLocks noChangeAspect="1"/>
          </p:cNvPicPr>
          <p:nvPr/>
        </p:nvPicPr>
        <p:blipFill>
          <a:blip r:embed="rId3"/>
          <a:stretch>
            <a:fillRect/>
          </a:stretch>
        </p:blipFill>
        <p:spPr>
          <a:xfrm>
            <a:off x="6372490" y="1344628"/>
            <a:ext cx="4985803" cy="3928502"/>
          </a:xfrm>
          <a:prstGeom prst="rect">
            <a:avLst/>
          </a:prstGeom>
        </p:spPr>
      </p:pic>
      <p:cxnSp>
        <p:nvCxnSpPr>
          <p:cNvPr id="23" name="Straight Arrow Connector 22"/>
          <p:cNvCxnSpPr>
            <a:cxnSpLocks/>
          </p:cNvCxnSpPr>
          <p:nvPr/>
        </p:nvCxnSpPr>
        <p:spPr>
          <a:xfrm flipV="1">
            <a:off x="2584770" y="2084149"/>
            <a:ext cx="3920805" cy="160909"/>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V="1">
            <a:off x="2876550" y="1764642"/>
            <a:ext cx="3629025" cy="233769"/>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C00867ED-5BE5-491D-977B-211B13D33F88}"/>
              </a:ext>
            </a:extLst>
          </p:cNvPr>
          <p:cNvPicPr>
            <a:picLocks noChangeAspect="1"/>
          </p:cNvPicPr>
          <p:nvPr/>
        </p:nvPicPr>
        <p:blipFill>
          <a:blip r:embed="rId4"/>
          <a:stretch>
            <a:fillRect/>
          </a:stretch>
        </p:blipFill>
        <p:spPr>
          <a:xfrm>
            <a:off x="445770" y="4916119"/>
            <a:ext cx="10344150" cy="1155937"/>
          </a:xfrm>
          <a:prstGeom prst="rect">
            <a:avLst/>
          </a:prstGeom>
        </p:spPr>
      </p:pic>
      <p:cxnSp>
        <p:nvCxnSpPr>
          <p:cNvPr id="25" name="Connector: Elbow 24">
            <a:extLst>
              <a:ext uri="{FF2B5EF4-FFF2-40B4-BE49-F238E27FC236}">
                <a16:creationId xmlns:a16="http://schemas.microsoft.com/office/drawing/2014/main" id="{E848B1A2-8647-4340-BE7D-AC3465A3C05D}"/>
              </a:ext>
            </a:extLst>
          </p:cNvPr>
          <p:cNvCxnSpPr>
            <a:cxnSpLocks/>
          </p:cNvCxnSpPr>
          <p:nvPr/>
        </p:nvCxnSpPr>
        <p:spPr>
          <a:xfrm>
            <a:off x="2876550" y="1998411"/>
            <a:ext cx="4000500" cy="1773489"/>
          </a:xfrm>
          <a:prstGeom prst="bentConnector3">
            <a:avLst>
              <a:gd name="adj1" fmla="val 8357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56045469-6B51-49FA-B8F9-164F27631C72}"/>
              </a:ext>
            </a:extLst>
          </p:cNvPr>
          <p:cNvCxnSpPr>
            <a:cxnSpLocks/>
          </p:cNvCxnSpPr>
          <p:nvPr/>
        </p:nvCxnSpPr>
        <p:spPr>
          <a:xfrm rot="16200000" flipH="1">
            <a:off x="5098918" y="4147584"/>
            <a:ext cx="1297751" cy="484687"/>
          </a:xfrm>
          <a:prstGeom prst="bentConnector3">
            <a:avLst>
              <a:gd name="adj1" fmla="val 50000"/>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FD190C16-A3A1-408F-8E35-B224280B7BA6}"/>
              </a:ext>
            </a:extLst>
          </p:cNvPr>
          <p:cNvCxnSpPr>
            <a:cxnSpLocks/>
          </p:cNvCxnSpPr>
          <p:nvPr/>
        </p:nvCxnSpPr>
        <p:spPr>
          <a:xfrm rot="5400000">
            <a:off x="3907662" y="4055237"/>
            <a:ext cx="1881127" cy="1314450"/>
          </a:xfrm>
          <a:prstGeom prst="bentConnector3">
            <a:avLst>
              <a:gd name="adj1" fmla="val 50000"/>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7475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CCBE6D-B363-4DC0-A2D2-DC1C8C545C77}"/>
              </a:ext>
            </a:extLst>
          </p:cNvPr>
          <p:cNvPicPr>
            <a:picLocks noChangeAspect="1"/>
          </p:cNvPicPr>
          <p:nvPr/>
        </p:nvPicPr>
        <p:blipFill>
          <a:blip r:embed="rId3"/>
          <a:stretch>
            <a:fillRect/>
          </a:stretch>
        </p:blipFill>
        <p:spPr>
          <a:xfrm>
            <a:off x="608785" y="2623794"/>
            <a:ext cx="10364015" cy="2915108"/>
          </a:xfrm>
          <a:prstGeom prst="rect">
            <a:avLst/>
          </a:prstGeom>
        </p:spPr>
      </p:pic>
      <p:pic>
        <p:nvPicPr>
          <p:cNvPr id="13" name="Picture 12">
            <a:extLst>
              <a:ext uri="{FF2B5EF4-FFF2-40B4-BE49-F238E27FC236}">
                <a16:creationId xmlns:a16="http://schemas.microsoft.com/office/drawing/2014/main" id="{26B8EBFC-EDED-43EB-B7EB-95DC3C85B19C}"/>
              </a:ext>
            </a:extLst>
          </p:cNvPr>
          <p:cNvPicPr>
            <a:picLocks noChangeAspect="1"/>
          </p:cNvPicPr>
          <p:nvPr/>
        </p:nvPicPr>
        <p:blipFill>
          <a:blip r:embed="rId4"/>
          <a:stretch>
            <a:fillRect/>
          </a:stretch>
        </p:blipFill>
        <p:spPr>
          <a:xfrm>
            <a:off x="615297" y="1144077"/>
            <a:ext cx="10344150" cy="1155937"/>
          </a:xfrm>
          <a:prstGeom prst="rect">
            <a:avLst/>
          </a:prstGeom>
        </p:spPr>
      </p:pic>
      <p:sp>
        <p:nvSpPr>
          <p:cNvPr id="2" name="Title 1">
            <a:extLst>
              <a:ext uri="{FF2B5EF4-FFF2-40B4-BE49-F238E27FC236}">
                <a16:creationId xmlns:a16="http://schemas.microsoft.com/office/drawing/2014/main" id="{CE1B4A2C-630F-4A3D-B648-41744AF5C0D0}"/>
              </a:ext>
            </a:extLst>
          </p:cNvPr>
          <p:cNvSpPr>
            <a:spLocks noGrp="1"/>
          </p:cNvSpPr>
          <p:nvPr>
            <p:ph type="title"/>
          </p:nvPr>
        </p:nvSpPr>
        <p:spPr/>
        <p:txBody>
          <a:bodyPr>
            <a:normAutofit fontScale="90000"/>
          </a:bodyPr>
          <a:lstStyle/>
          <a:p>
            <a:r>
              <a:rPr lang="en-US" dirty="0"/>
              <a:t>Application Dashboard</a:t>
            </a:r>
          </a:p>
        </p:txBody>
      </p:sp>
      <p:sp>
        <p:nvSpPr>
          <p:cNvPr id="4" name="Date Placeholder 3">
            <a:extLst>
              <a:ext uri="{FF2B5EF4-FFF2-40B4-BE49-F238E27FC236}">
                <a16:creationId xmlns:a16="http://schemas.microsoft.com/office/drawing/2014/main" id="{48B58A4E-9421-4A22-A6C4-DAE72029760A}"/>
              </a:ext>
            </a:extLst>
          </p:cNvPr>
          <p:cNvSpPr>
            <a:spLocks noGrp="1"/>
          </p:cNvSpPr>
          <p:nvPr>
            <p:ph type="dt" sz="half" idx="10"/>
          </p:nvPr>
        </p:nvSpPr>
        <p:spPr/>
        <p:txBody>
          <a:bodyPr/>
          <a:lstStyle/>
          <a:p>
            <a:pPr algn="ctr"/>
            <a:r>
              <a:rPr lang="en-US" dirty="0"/>
              <a:t>Revised: July 2024</a:t>
            </a:r>
          </a:p>
        </p:txBody>
      </p:sp>
      <p:sp>
        <p:nvSpPr>
          <p:cNvPr id="5" name="Footer Placeholder 4">
            <a:extLst>
              <a:ext uri="{FF2B5EF4-FFF2-40B4-BE49-F238E27FC236}">
                <a16:creationId xmlns:a16="http://schemas.microsoft.com/office/drawing/2014/main" id="{7A8E57D0-5183-4FC8-9D02-2B0338E550FC}"/>
              </a:ext>
            </a:extLst>
          </p:cNvPr>
          <p:cNvSpPr>
            <a:spLocks noGrp="1"/>
          </p:cNvSpPr>
          <p:nvPr>
            <p:ph type="ftr" sz="quarter" idx="11"/>
          </p:nvPr>
        </p:nvSpPr>
        <p:spPr/>
        <p:txBody>
          <a:bodyPr/>
          <a:lstStyle/>
          <a:p>
            <a:pPr algn="ctr"/>
            <a:r>
              <a:rPr lang="en-US" dirty="0"/>
              <a:t>Copyright © 2024. All Rights Reserved.</a:t>
            </a:r>
          </a:p>
        </p:txBody>
      </p:sp>
      <p:sp>
        <p:nvSpPr>
          <p:cNvPr id="6" name="Slide Number Placeholder 5">
            <a:extLst>
              <a:ext uri="{FF2B5EF4-FFF2-40B4-BE49-F238E27FC236}">
                <a16:creationId xmlns:a16="http://schemas.microsoft.com/office/drawing/2014/main" id="{709C5511-5671-4C2E-B724-0489F4A2E979}"/>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
        <p:nvSpPr>
          <p:cNvPr id="10" name="Oval 9">
            <a:extLst>
              <a:ext uri="{FF2B5EF4-FFF2-40B4-BE49-F238E27FC236}">
                <a16:creationId xmlns:a16="http://schemas.microsoft.com/office/drawing/2014/main" id="{957A8C9B-2FA6-4870-A8B8-CA5686985B58}"/>
              </a:ext>
            </a:extLst>
          </p:cNvPr>
          <p:cNvSpPr/>
          <p:nvPr/>
        </p:nvSpPr>
        <p:spPr>
          <a:xfrm>
            <a:off x="8508989" y="2656275"/>
            <a:ext cx="2191962" cy="6054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1" name="Oval 10">
            <a:extLst>
              <a:ext uri="{FF2B5EF4-FFF2-40B4-BE49-F238E27FC236}">
                <a16:creationId xmlns:a16="http://schemas.microsoft.com/office/drawing/2014/main" id="{9931A72A-F884-4F77-9141-7DB9E4BE1BE6}"/>
              </a:ext>
            </a:extLst>
          </p:cNvPr>
          <p:cNvSpPr/>
          <p:nvPr/>
        </p:nvSpPr>
        <p:spPr>
          <a:xfrm>
            <a:off x="5902037" y="5048344"/>
            <a:ext cx="489348" cy="51312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2" name="Oval 11">
            <a:extLst>
              <a:ext uri="{FF2B5EF4-FFF2-40B4-BE49-F238E27FC236}">
                <a16:creationId xmlns:a16="http://schemas.microsoft.com/office/drawing/2014/main" id="{0C183259-3068-4DD7-B59F-886C9264CE49}"/>
              </a:ext>
            </a:extLst>
          </p:cNvPr>
          <p:cNvSpPr/>
          <p:nvPr/>
        </p:nvSpPr>
        <p:spPr>
          <a:xfrm>
            <a:off x="4926650" y="1375865"/>
            <a:ext cx="1464736" cy="8609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16" name="Straight Arrow Connector 15">
            <a:extLst>
              <a:ext uri="{FF2B5EF4-FFF2-40B4-BE49-F238E27FC236}">
                <a16:creationId xmlns:a16="http://schemas.microsoft.com/office/drawing/2014/main" id="{7E813BFE-9EA3-4FB5-8532-ECC87682B3E0}"/>
              </a:ext>
            </a:extLst>
          </p:cNvPr>
          <p:cNvCxnSpPr/>
          <p:nvPr/>
        </p:nvCxnSpPr>
        <p:spPr>
          <a:xfrm>
            <a:off x="6391386" y="2046423"/>
            <a:ext cx="2161309" cy="7474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Oval 16">
            <a:extLst>
              <a:ext uri="{FF2B5EF4-FFF2-40B4-BE49-F238E27FC236}">
                <a16:creationId xmlns:a16="http://schemas.microsoft.com/office/drawing/2014/main" id="{CCADBD3C-11D0-4B09-84CA-D3A7AB6AEBB0}"/>
              </a:ext>
            </a:extLst>
          </p:cNvPr>
          <p:cNvSpPr/>
          <p:nvPr/>
        </p:nvSpPr>
        <p:spPr>
          <a:xfrm>
            <a:off x="8508989" y="5002168"/>
            <a:ext cx="2191962" cy="6054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18" name="Straight Arrow Connector 17">
            <a:extLst>
              <a:ext uri="{FF2B5EF4-FFF2-40B4-BE49-F238E27FC236}">
                <a16:creationId xmlns:a16="http://schemas.microsoft.com/office/drawing/2014/main" id="{229852FC-8A0D-48EA-B36C-F61E3B48A1F5}"/>
              </a:ext>
            </a:extLst>
          </p:cNvPr>
          <p:cNvCxnSpPr>
            <a:cxnSpLocks/>
          </p:cNvCxnSpPr>
          <p:nvPr/>
        </p:nvCxnSpPr>
        <p:spPr>
          <a:xfrm>
            <a:off x="6305797" y="5304908"/>
            <a:ext cx="65314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15239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E0EB8-83A3-4436-B81A-CE92FE804920}"/>
              </a:ext>
            </a:extLst>
          </p:cNvPr>
          <p:cNvSpPr>
            <a:spLocks noGrp="1"/>
          </p:cNvSpPr>
          <p:nvPr>
            <p:ph type="title"/>
          </p:nvPr>
        </p:nvSpPr>
        <p:spPr/>
        <p:txBody>
          <a:bodyPr>
            <a:normAutofit fontScale="90000"/>
          </a:bodyPr>
          <a:lstStyle/>
          <a:p>
            <a:r>
              <a:rPr lang="en-US" dirty="0"/>
              <a:t>Application Status Messages</a:t>
            </a:r>
          </a:p>
        </p:txBody>
      </p:sp>
      <p:sp>
        <p:nvSpPr>
          <p:cNvPr id="3" name="Content Placeholder 2">
            <a:extLst>
              <a:ext uri="{FF2B5EF4-FFF2-40B4-BE49-F238E27FC236}">
                <a16:creationId xmlns:a16="http://schemas.microsoft.com/office/drawing/2014/main" id="{6E61DD60-C855-4398-BE54-7B424ED7032E}"/>
              </a:ext>
            </a:extLst>
          </p:cNvPr>
          <p:cNvSpPr>
            <a:spLocks noGrp="1"/>
          </p:cNvSpPr>
          <p:nvPr>
            <p:ph idx="1"/>
          </p:nvPr>
        </p:nvSpPr>
        <p:spPr>
          <a:xfrm>
            <a:off x="459092" y="1238701"/>
            <a:ext cx="7310304" cy="1447800"/>
          </a:xfrm>
        </p:spPr>
        <p:txBody>
          <a:bodyPr>
            <a:normAutofit/>
          </a:bodyPr>
          <a:lstStyle/>
          <a:p>
            <a:r>
              <a:rPr lang="en-US" dirty="0"/>
              <a:t>At each stage of the application process, the applicant will be notified of their status. The following are the messages they will see on their Applicant Dashboard.</a:t>
            </a:r>
          </a:p>
          <a:p>
            <a:pPr marL="0" indent="0">
              <a:buNone/>
            </a:pPr>
            <a:r>
              <a:rPr lang="en-US" dirty="0"/>
              <a:t>* There are different messages depending on the payment process.</a:t>
            </a:r>
          </a:p>
        </p:txBody>
      </p:sp>
      <p:sp>
        <p:nvSpPr>
          <p:cNvPr id="4" name="Date Placeholder 3">
            <a:extLst>
              <a:ext uri="{FF2B5EF4-FFF2-40B4-BE49-F238E27FC236}">
                <a16:creationId xmlns:a16="http://schemas.microsoft.com/office/drawing/2014/main" id="{29B323C1-41F8-4E80-95BC-60C43036B3A8}"/>
              </a:ext>
            </a:extLst>
          </p:cNvPr>
          <p:cNvSpPr>
            <a:spLocks noGrp="1"/>
          </p:cNvSpPr>
          <p:nvPr>
            <p:ph type="dt" sz="half" idx="10"/>
          </p:nvPr>
        </p:nvSpPr>
        <p:spPr/>
        <p:txBody>
          <a:bodyPr/>
          <a:lstStyle/>
          <a:p>
            <a:pPr algn="ctr"/>
            <a:r>
              <a:rPr lang="en-US" dirty="0"/>
              <a:t>Revised: July 2024</a:t>
            </a:r>
          </a:p>
        </p:txBody>
      </p:sp>
      <p:sp>
        <p:nvSpPr>
          <p:cNvPr id="5" name="Footer Placeholder 4">
            <a:extLst>
              <a:ext uri="{FF2B5EF4-FFF2-40B4-BE49-F238E27FC236}">
                <a16:creationId xmlns:a16="http://schemas.microsoft.com/office/drawing/2014/main" id="{494DEA20-1DE8-417B-8019-DEF2976CE483}"/>
              </a:ext>
            </a:extLst>
          </p:cNvPr>
          <p:cNvSpPr>
            <a:spLocks noGrp="1"/>
          </p:cNvSpPr>
          <p:nvPr>
            <p:ph type="ftr" sz="quarter" idx="11"/>
          </p:nvPr>
        </p:nvSpPr>
        <p:spPr/>
        <p:txBody>
          <a:bodyPr/>
          <a:lstStyle/>
          <a:p>
            <a:pPr algn="ctr"/>
            <a:r>
              <a:rPr lang="en-US" dirty="0"/>
              <a:t>Copyright © 2024. All Rights Reserved.</a:t>
            </a:r>
          </a:p>
        </p:txBody>
      </p:sp>
      <p:sp>
        <p:nvSpPr>
          <p:cNvPr id="6" name="Slide Number Placeholder 5">
            <a:extLst>
              <a:ext uri="{FF2B5EF4-FFF2-40B4-BE49-F238E27FC236}">
                <a16:creationId xmlns:a16="http://schemas.microsoft.com/office/drawing/2014/main" id="{5D2FA58C-51D1-4E00-B402-5A232295698B}"/>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
        <p:nvSpPr>
          <p:cNvPr id="8" name="TextBox 7">
            <a:extLst>
              <a:ext uri="{FF2B5EF4-FFF2-40B4-BE49-F238E27FC236}">
                <a16:creationId xmlns:a16="http://schemas.microsoft.com/office/drawing/2014/main" id="{3F310A2E-0806-4404-B971-20017E41CB26}"/>
              </a:ext>
            </a:extLst>
          </p:cNvPr>
          <p:cNvSpPr txBox="1"/>
          <p:nvPr/>
        </p:nvSpPr>
        <p:spPr>
          <a:xfrm>
            <a:off x="8426782" y="1119615"/>
            <a:ext cx="3158782" cy="276999"/>
          </a:xfrm>
          <a:prstGeom prst="rect">
            <a:avLst/>
          </a:prstGeom>
          <a:noFill/>
        </p:spPr>
        <p:txBody>
          <a:bodyPr wrap="square" rtlCol="0">
            <a:spAutoFit/>
          </a:bodyPr>
          <a:lstStyle/>
          <a:p>
            <a:r>
              <a:rPr lang="en-US" sz="1200" dirty="0">
                <a:solidFill>
                  <a:srgbClr val="FF0000"/>
                </a:solidFill>
                <a:latin typeface="Goudy Old Style" panose="02020502050305020303" pitchFamily="18" charset="0"/>
              </a:rPr>
              <a:t>This is what appears on the Applicant Dashboard</a:t>
            </a:r>
          </a:p>
        </p:txBody>
      </p:sp>
      <p:pic>
        <p:nvPicPr>
          <p:cNvPr id="9" name="Picture 8">
            <a:extLst>
              <a:ext uri="{FF2B5EF4-FFF2-40B4-BE49-F238E27FC236}">
                <a16:creationId xmlns:a16="http://schemas.microsoft.com/office/drawing/2014/main" id="{170CED56-2761-4190-9338-723356B2EC75}"/>
              </a:ext>
            </a:extLst>
          </p:cNvPr>
          <p:cNvPicPr>
            <a:picLocks noChangeAspect="1"/>
          </p:cNvPicPr>
          <p:nvPr/>
        </p:nvPicPr>
        <p:blipFill>
          <a:blip r:embed="rId3"/>
          <a:stretch>
            <a:fillRect/>
          </a:stretch>
        </p:blipFill>
        <p:spPr>
          <a:xfrm>
            <a:off x="8508989" y="1420782"/>
            <a:ext cx="3076575" cy="1447800"/>
          </a:xfrm>
          <a:prstGeom prst="rect">
            <a:avLst/>
          </a:prstGeom>
          <a:ln w="22225">
            <a:solidFill>
              <a:schemeClr val="tx1"/>
            </a:solidFill>
          </a:ln>
        </p:spPr>
      </p:pic>
      <p:graphicFrame>
        <p:nvGraphicFramePr>
          <p:cNvPr id="10" name="Table 9">
            <a:extLst>
              <a:ext uri="{FF2B5EF4-FFF2-40B4-BE49-F238E27FC236}">
                <a16:creationId xmlns:a16="http://schemas.microsoft.com/office/drawing/2014/main" id="{7D7F890C-E320-4645-B761-FBC3C2025924}"/>
              </a:ext>
            </a:extLst>
          </p:cNvPr>
          <p:cNvGraphicFramePr>
            <a:graphicFrameLocks noGrp="1"/>
          </p:cNvGraphicFramePr>
          <p:nvPr>
            <p:extLst>
              <p:ext uri="{D42A27DB-BD31-4B8C-83A1-F6EECF244321}">
                <p14:modId xmlns:p14="http://schemas.microsoft.com/office/powerpoint/2010/main" val="1582011843"/>
              </p:ext>
            </p:extLst>
          </p:nvPr>
        </p:nvGraphicFramePr>
        <p:xfrm>
          <a:off x="1365250" y="2979878"/>
          <a:ext cx="9483725" cy="3317240"/>
        </p:xfrm>
        <a:graphic>
          <a:graphicData uri="http://schemas.openxmlformats.org/drawingml/2006/table">
            <a:tbl>
              <a:tblPr firstRow="1" bandRow="1">
                <a:tableStyleId>{7E9639D4-E3E2-4D34-9284-5A2195B3D0D7}</a:tableStyleId>
              </a:tblPr>
              <a:tblGrid>
                <a:gridCol w="1663357">
                  <a:extLst>
                    <a:ext uri="{9D8B030D-6E8A-4147-A177-3AD203B41FA5}">
                      <a16:colId xmlns:a16="http://schemas.microsoft.com/office/drawing/2014/main" val="2259827588"/>
                    </a:ext>
                  </a:extLst>
                </a:gridCol>
                <a:gridCol w="2810218">
                  <a:extLst>
                    <a:ext uri="{9D8B030D-6E8A-4147-A177-3AD203B41FA5}">
                      <a16:colId xmlns:a16="http://schemas.microsoft.com/office/drawing/2014/main" val="1261658433"/>
                    </a:ext>
                  </a:extLst>
                </a:gridCol>
                <a:gridCol w="5010150">
                  <a:extLst>
                    <a:ext uri="{9D8B030D-6E8A-4147-A177-3AD203B41FA5}">
                      <a16:colId xmlns:a16="http://schemas.microsoft.com/office/drawing/2014/main" val="1657465428"/>
                    </a:ext>
                  </a:extLst>
                </a:gridCol>
              </a:tblGrid>
              <a:tr h="370840">
                <a:tc>
                  <a:txBody>
                    <a:bodyPr/>
                    <a:lstStyle/>
                    <a:p>
                      <a:r>
                        <a:rPr lang="en-US" dirty="0">
                          <a:latin typeface="Goudy Old Style" panose="02020502050305020303" pitchFamily="18" charset="0"/>
                        </a:rPr>
                        <a:t>Status</a:t>
                      </a:r>
                    </a:p>
                  </a:txBody>
                  <a:tcPr/>
                </a:tc>
                <a:tc>
                  <a:txBody>
                    <a:bodyPr/>
                    <a:lstStyle/>
                    <a:p>
                      <a:r>
                        <a:rPr lang="en-US" dirty="0">
                          <a:latin typeface="Goudy Old Style" panose="02020502050305020303" pitchFamily="18" charset="0"/>
                        </a:rPr>
                        <a:t>Dashboard Message</a:t>
                      </a:r>
                    </a:p>
                  </a:txBody>
                  <a:tcPr/>
                </a:tc>
                <a:tc>
                  <a:txBody>
                    <a:bodyPr/>
                    <a:lstStyle/>
                    <a:p>
                      <a:r>
                        <a:rPr lang="en-US" dirty="0">
                          <a:latin typeface="Goudy Old Style" panose="02020502050305020303" pitchFamily="18" charset="0"/>
                        </a:rPr>
                        <a:t>Confirmation Message</a:t>
                      </a:r>
                    </a:p>
                  </a:txBody>
                  <a:tcPr/>
                </a:tc>
                <a:extLst>
                  <a:ext uri="{0D108BD9-81ED-4DB2-BD59-A6C34878D82A}">
                    <a16:rowId xmlns:a16="http://schemas.microsoft.com/office/drawing/2014/main" val="531828071"/>
                  </a:ext>
                </a:extLst>
              </a:tr>
              <a:tr h="370840">
                <a:tc>
                  <a:txBody>
                    <a:bodyPr/>
                    <a:lstStyle/>
                    <a:p>
                      <a:r>
                        <a:rPr lang="en-US" sz="1400" dirty="0">
                          <a:latin typeface="Goudy Old Style" panose="02020502050305020303" pitchFamily="18" charset="0"/>
                        </a:rPr>
                        <a:t>STARTED</a:t>
                      </a:r>
                    </a:p>
                  </a:txBody>
                  <a:tcPr/>
                </a:tc>
                <a:tc>
                  <a:txBody>
                    <a:bodyPr/>
                    <a:lstStyle/>
                    <a:p>
                      <a:r>
                        <a:rPr lang="en-US" sz="1400" b="0" i="0" kern="1200" dirty="0">
                          <a:solidFill>
                            <a:schemeClr val="tx1"/>
                          </a:solidFill>
                          <a:effectLst/>
                          <a:latin typeface="Goudy Old Style" panose="02020502050305020303" pitchFamily="18" charset="0"/>
                          <a:ea typeface="+mn-ea"/>
                          <a:cs typeface="+mn-cs"/>
                        </a:rPr>
                        <a:t>(Application pending submission)</a:t>
                      </a:r>
                      <a:endParaRPr lang="en-US" sz="1400" dirty="0">
                        <a:latin typeface="Goudy Old Style" panose="02020502050305020303" pitchFamily="18" charset="0"/>
                      </a:endParaRPr>
                    </a:p>
                  </a:txBody>
                  <a:tcPr/>
                </a:tc>
                <a:tc>
                  <a:txBody>
                    <a:bodyPr/>
                    <a:lstStyle/>
                    <a:p>
                      <a:r>
                        <a:rPr lang="en-US" sz="1400" dirty="0">
                          <a:latin typeface="Goudy Old Style" panose="02020502050305020303" pitchFamily="18" charset="0"/>
                        </a:rPr>
                        <a:t>You have started the membership application.</a:t>
                      </a:r>
                    </a:p>
                  </a:txBody>
                  <a:tcPr/>
                </a:tc>
                <a:extLst>
                  <a:ext uri="{0D108BD9-81ED-4DB2-BD59-A6C34878D82A}">
                    <a16:rowId xmlns:a16="http://schemas.microsoft.com/office/drawing/2014/main" val="3450769831"/>
                  </a:ext>
                </a:extLst>
              </a:tr>
              <a:tr h="370840">
                <a:tc>
                  <a:txBody>
                    <a:bodyPr/>
                    <a:lstStyle/>
                    <a:p>
                      <a:r>
                        <a:rPr lang="en-US" sz="1400" dirty="0">
                          <a:latin typeface="Goudy Old Style" panose="02020502050305020303" pitchFamily="18" charset="0"/>
                        </a:rPr>
                        <a:t>SUBMITTED</a:t>
                      </a:r>
                    </a:p>
                  </a:txBody>
                  <a:tcPr/>
                </a:tc>
                <a:tc>
                  <a:txBody>
                    <a:bodyPr/>
                    <a:lstStyle/>
                    <a:p>
                      <a:r>
                        <a:rPr lang="en-US" sz="1400" b="0" i="0" kern="1200" dirty="0">
                          <a:solidFill>
                            <a:schemeClr val="tx1"/>
                          </a:solidFill>
                          <a:effectLst/>
                          <a:latin typeface="Goudy Old Style" panose="02020502050305020303" pitchFamily="18" charset="0"/>
                          <a:ea typeface="+mn-ea"/>
                          <a:cs typeface="+mn-cs"/>
                        </a:rPr>
                        <a:t>(Application pending acceptance) </a:t>
                      </a:r>
                      <a:endParaRPr lang="en-US" sz="1400" dirty="0">
                        <a:latin typeface="Goudy Old Style" panose="02020502050305020303" pitchFamily="18" charset="0"/>
                      </a:endParaRPr>
                    </a:p>
                  </a:txBody>
                  <a:tcPr/>
                </a:tc>
                <a:tc>
                  <a:txBody>
                    <a:bodyPr/>
                    <a:lstStyle/>
                    <a:p>
                      <a:r>
                        <a:rPr lang="en-US" sz="1400" dirty="0">
                          <a:latin typeface="Goudy Old Style" panose="02020502050305020303" pitchFamily="18" charset="0"/>
                        </a:rPr>
                        <a:t>Your application has already been submitted.</a:t>
                      </a:r>
                    </a:p>
                  </a:txBody>
                  <a:tcPr/>
                </a:tc>
                <a:extLst>
                  <a:ext uri="{0D108BD9-81ED-4DB2-BD59-A6C34878D82A}">
                    <a16:rowId xmlns:a16="http://schemas.microsoft.com/office/drawing/2014/main" val="54618175"/>
                  </a:ext>
                </a:extLst>
              </a:tr>
              <a:tr h="370840">
                <a:tc>
                  <a:txBody>
                    <a:bodyPr/>
                    <a:lstStyle/>
                    <a:p>
                      <a:r>
                        <a:rPr lang="en-US" sz="1400" dirty="0">
                          <a:latin typeface="Goudy Old Style" panose="02020502050305020303" pitchFamily="18" charset="0"/>
                        </a:rPr>
                        <a:t>ACCEPTED</a:t>
                      </a:r>
                    </a:p>
                  </a:txBody>
                  <a:tcPr/>
                </a:tc>
                <a:tc>
                  <a:txBody>
                    <a:bodyPr/>
                    <a:lstStyle/>
                    <a:p>
                      <a:r>
                        <a:rPr lang="en-US" sz="1400" b="0" i="0" kern="1200" dirty="0">
                          <a:solidFill>
                            <a:schemeClr val="tx1"/>
                          </a:solidFill>
                          <a:effectLst/>
                          <a:latin typeface="Goudy Old Style" panose="02020502050305020303" pitchFamily="18" charset="0"/>
                          <a:ea typeface="+mn-ea"/>
                          <a:cs typeface="+mn-cs"/>
                        </a:rPr>
                        <a:t>(Application pending approval) </a:t>
                      </a:r>
                      <a:endParaRPr lang="en-US" sz="1400" dirty="0">
                        <a:latin typeface="Goudy Old Style" panose="02020502050305020303" pitchFamily="18" charset="0"/>
                      </a:endParaRPr>
                    </a:p>
                  </a:txBody>
                  <a:tcPr/>
                </a:tc>
                <a:tc>
                  <a:txBody>
                    <a:bodyPr/>
                    <a:lstStyle/>
                    <a:p>
                      <a:r>
                        <a:rPr lang="en-US" sz="1400" dirty="0">
                          <a:latin typeface="Goudy Old Style" panose="02020502050305020303" pitchFamily="18" charset="0"/>
                        </a:rPr>
                        <a:t>Your application is pending payment. Please select </a:t>
                      </a:r>
                      <a:r>
                        <a:rPr lang="en-US" sz="1400">
                          <a:latin typeface="Goudy Old Style" panose="02020502050305020303" pitchFamily="18" charset="0"/>
                        </a:rPr>
                        <a:t>PAY YOUR </a:t>
                      </a:r>
                      <a:r>
                        <a:rPr lang="en-US" sz="1400" dirty="0">
                          <a:latin typeface="Goudy Old Style" panose="02020502050305020303" pitchFamily="18" charset="0"/>
                        </a:rPr>
                        <a:t>MEMBERSHIP FEES at link below.</a:t>
                      </a:r>
                    </a:p>
                  </a:txBody>
                  <a:tcPr/>
                </a:tc>
                <a:extLst>
                  <a:ext uri="{0D108BD9-81ED-4DB2-BD59-A6C34878D82A}">
                    <a16:rowId xmlns:a16="http://schemas.microsoft.com/office/drawing/2014/main" val="3329410404"/>
                  </a:ext>
                </a:extLst>
              </a:tr>
              <a:tr h="370840">
                <a:tc>
                  <a:txBody>
                    <a:bodyPr/>
                    <a:lstStyle/>
                    <a:p>
                      <a:r>
                        <a:rPr lang="en-US" sz="1400" dirty="0">
                          <a:latin typeface="Goudy Old Style" panose="02020502050305020303" pitchFamily="18" charset="0"/>
                        </a:rPr>
                        <a:t>APPROVED</a:t>
                      </a:r>
                    </a:p>
                  </a:txBody>
                  <a:tcPr/>
                </a:tc>
                <a:tc>
                  <a:txBody>
                    <a:bodyPr/>
                    <a:lstStyle/>
                    <a:p>
                      <a:r>
                        <a:rPr lang="en-US" sz="1400" b="0" i="0" kern="1200" dirty="0">
                          <a:solidFill>
                            <a:schemeClr val="tx1"/>
                          </a:solidFill>
                          <a:effectLst/>
                          <a:latin typeface="Goudy Old Style" panose="02020502050305020303" pitchFamily="18" charset="0"/>
                          <a:ea typeface="+mn-ea"/>
                          <a:cs typeface="+mn-cs"/>
                        </a:rPr>
                        <a:t>(Application accepted and paid)</a:t>
                      </a:r>
                      <a:endParaRPr lang="en-US" sz="1400" dirty="0">
                        <a:latin typeface="Goudy Old Style" panose="02020502050305020303" pitchFamily="18" charset="0"/>
                      </a:endParaRPr>
                    </a:p>
                  </a:txBody>
                  <a:tcPr/>
                </a:tc>
                <a:tc>
                  <a:txBody>
                    <a:bodyPr/>
                    <a:lstStyle/>
                    <a:p>
                      <a:r>
                        <a:rPr lang="en-US" sz="1400" b="0" i="0" kern="1200" dirty="0">
                          <a:solidFill>
                            <a:schemeClr val="tx1"/>
                          </a:solidFill>
                          <a:effectLst/>
                          <a:latin typeface="Goudy Old Style" panose="02020502050305020303" pitchFamily="18" charset="0"/>
                          <a:ea typeface="+mn-ea"/>
                          <a:cs typeface="+mn-cs"/>
                        </a:rPr>
                        <a:t>Your application has been accepted and paid.</a:t>
                      </a:r>
                      <a:endParaRPr lang="en-US" sz="1400" dirty="0">
                        <a:latin typeface="Goudy Old Style" panose="02020502050305020303" pitchFamily="18" charset="0"/>
                      </a:endParaRPr>
                    </a:p>
                  </a:txBody>
                  <a:tcPr/>
                </a:tc>
                <a:extLst>
                  <a:ext uri="{0D108BD9-81ED-4DB2-BD59-A6C34878D82A}">
                    <a16:rowId xmlns:a16="http://schemas.microsoft.com/office/drawing/2014/main" val="3673025649"/>
                  </a:ext>
                </a:extLst>
              </a:tr>
              <a:tr h="370840">
                <a:tc>
                  <a:txBody>
                    <a:bodyPr/>
                    <a:lstStyle/>
                    <a:p>
                      <a:r>
                        <a:rPr lang="en-US" sz="1400" dirty="0">
                          <a:latin typeface="Goudy Old Style" panose="02020502050305020303" pitchFamily="18" charset="0"/>
                        </a:rPr>
                        <a:t>COMPLETED</a:t>
                      </a:r>
                    </a:p>
                  </a:txBody>
                  <a:tcPr/>
                </a:tc>
                <a:tc>
                  <a:txBody>
                    <a:bodyPr/>
                    <a:lstStyle/>
                    <a:p>
                      <a:r>
                        <a:rPr lang="en-US" sz="1400" b="0" i="0" kern="1200" dirty="0">
                          <a:solidFill>
                            <a:schemeClr val="tx1"/>
                          </a:solidFill>
                          <a:effectLst/>
                          <a:latin typeface="Goudy Old Style" panose="02020502050305020303" pitchFamily="18" charset="0"/>
                          <a:ea typeface="+mn-ea"/>
                          <a:cs typeface="+mn-cs"/>
                        </a:rPr>
                        <a:t>(Completed)</a:t>
                      </a:r>
                      <a:endParaRPr lang="en-US" sz="1400" dirty="0">
                        <a:latin typeface="Goudy Old Style" panose="02020502050305020303" pitchFamily="18" charset="0"/>
                      </a:endParaRPr>
                    </a:p>
                  </a:txBody>
                  <a:tcPr/>
                </a:tc>
                <a:tc>
                  <a:txBody>
                    <a:bodyPr/>
                    <a:lstStyle/>
                    <a:p>
                      <a:r>
                        <a:rPr lang="en-US" sz="1400" dirty="0">
                          <a:solidFill>
                            <a:schemeClr val="tx1"/>
                          </a:solidFill>
                          <a:latin typeface="Goudy Old Style" panose="02020502050305020303" pitchFamily="18" charset="0"/>
                        </a:rPr>
                        <a:t>Your initiation has been completed.</a:t>
                      </a:r>
                    </a:p>
                  </a:txBody>
                  <a:tcPr/>
                </a:tc>
                <a:extLst>
                  <a:ext uri="{0D108BD9-81ED-4DB2-BD59-A6C34878D82A}">
                    <a16:rowId xmlns:a16="http://schemas.microsoft.com/office/drawing/2014/main" val="3575239951"/>
                  </a:ext>
                </a:extLst>
              </a:tr>
              <a:tr h="370840">
                <a:tc>
                  <a:txBody>
                    <a:bodyPr/>
                    <a:lstStyle/>
                    <a:p>
                      <a:r>
                        <a:rPr lang="en-US" sz="1400" dirty="0">
                          <a:latin typeface="Goudy Old Style" panose="02020502050305020303" pitchFamily="18" charset="0"/>
                        </a:rPr>
                        <a:t>REJECTED</a:t>
                      </a:r>
                    </a:p>
                  </a:txBody>
                  <a:tcPr/>
                </a:tc>
                <a:tc>
                  <a:txBody>
                    <a:bodyPr/>
                    <a:lstStyle/>
                    <a:p>
                      <a:r>
                        <a:rPr lang="en-US" sz="1400" b="0" i="0" kern="1200" dirty="0">
                          <a:solidFill>
                            <a:schemeClr val="tx1"/>
                          </a:solidFill>
                          <a:effectLst/>
                          <a:latin typeface="Goudy Old Style" panose="02020502050305020303" pitchFamily="18" charset="0"/>
                          <a:ea typeface="+mn-ea"/>
                          <a:cs typeface="+mn-cs"/>
                        </a:rPr>
                        <a:t>(Rejected)</a:t>
                      </a:r>
                      <a:endParaRPr lang="en-US" sz="1400" dirty="0">
                        <a:latin typeface="Goudy Old Style" panose="02020502050305020303" pitchFamily="18" charset="0"/>
                      </a:endParaRPr>
                    </a:p>
                  </a:txBody>
                  <a:tcPr/>
                </a:tc>
                <a:tc>
                  <a:txBody>
                    <a:bodyPr/>
                    <a:lstStyle/>
                    <a:p>
                      <a:r>
                        <a:rPr lang="en-US" sz="1400" dirty="0">
                          <a:latin typeface="Goudy Old Style" panose="02020502050305020303" pitchFamily="18" charset="0"/>
                        </a:rPr>
                        <a:t>Your application for membership in Omicron Delta Kappa has not been accepted by the circle through which you applied. Your MyODK profile will remain active to allow you to apply again in the future. If you have questions, please contact a Circle Advisor.</a:t>
                      </a:r>
                    </a:p>
                  </a:txBody>
                  <a:tcPr/>
                </a:tc>
                <a:extLst>
                  <a:ext uri="{0D108BD9-81ED-4DB2-BD59-A6C34878D82A}">
                    <a16:rowId xmlns:a16="http://schemas.microsoft.com/office/drawing/2014/main" val="2636493340"/>
                  </a:ext>
                </a:extLst>
              </a:tr>
            </a:tbl>
          </a:graphicData>
        </a:graphic>
      </p:graphicFrame>
    </p:spTree>
    <p:extLst>
      <p:ext uri="{BB962C8B-B14F-4D97-AF65-F5344CB8AC3E}">
        <p14:creationId xmlns:p14="http://schemas.microsoft.com/office/powerpoint/2010/main" val="3603393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66800" y="708618"/>
            <a:ext cx="10058400" cy="3566160"/>
          </a:xfrm>
        </p:spPr>
        <p:txBody>
          <a:bodyPr/>
          <a:lstStyle/>
          <a:p>
            <a:r>
              <a:rPr lang="en-US" dirty="0"/>
              <a:t>What is MyODK?</a:t>
            </a:r>
          </a:p>
        </p:txBody>
      </p:sp>
      <p:sp>
        <p:nvSpPr>
          <p:cNvPr id="8" name="Text Placeholder 7"/>
          <p:cNvSpPr>
            <a:spLocks noGrp="1"/>
          </p:cNvSpPr>
          <p:nvPr>
            <p:ph type="body" idx="1"/>
          </p:nvPr>
        </p:nvSpPr>
        <p:spPr/>
        <p:txBody>
          <a:bodyPr/>
          <a:lstStyle/>
          <a:p>
            <a:r>
              <a:rPr lang="en-US" dirty="0"/>
              <a:t>Description of the Program</a:t>
            </a:r>
          </a:p>
        </p:txBody>
      </p:sp>
      <p:sp>
        <p:nvSpPr>
          <p:cNvPr id="4" name="Date Placeholder 3"/>
          <p:cNvSpPr>
            <a:spLocks noGrp="1"/>
          </p:cNvSpPr>
          <p:nvPr>
            <p:ph type="dt" sz="half" idx="10"/>
          </p:nvPr>
        </p:nvSpPr>
        <p:spPr/>
        <p:txBody>
          <a:bodyPr/>
          <a:lstStyle/>
          <a:p>
            <a:pPr algn="ctr"/>
            <a:r>
              <a:rPr lang="en-US" dirty="0"/>
              <a:t>Revised: July 2024</a:t>
            </a:r>
          </a:p>
        </p:txBody>
      </p:sp>
      <p:sp>
        <p:nvSpPr>
          <p:cNvPr id="5" name="Footer Placeholder 4"/>
          <p:cNvSpPr>
            <a:spLocks noGrp="1"/>
          </p:cNvSpPr>
          <p:nvPr>
            <p:ph type="ftr" sz="quarter" idx="11"/>
          </p:nvPr>
        </p:nvSpPr>
        <p:spPr/>
        <p:txBody>
          <a:bodyPr/>
          <a:lstStyle/>
          <a:p>
            <a:pPr algn="ctr"/>
            <a:r>
              <a:rPr lang="en-US" dirty="0"/>
              <a:t>Copyright © 2024. All Rights Reserved.</a:t>
            </a:r>
          </a:p>
        </p:txBody>
      </p:sp>
      <p:sp>
        <p:nvSpPr>
          <p:cNvPr id="6" name="Slide Number Placeholder 5"/>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557576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3: Membership Payment</a:t>
            </a:r>
          </a:p>
        </p:txBody>
      </p:sp>
      <p:sp>
        <p:nvSpPr>
          <p:cNvPr id="3" name="Content Placeholder 2"/>
          <p:cNvSpPr>
            <a:spLocks noGrp="1"/>
          </p:cNvSpPr>
          <p:nvPr>
            <p:ph idx="1"/>
          </p:nvPr>
        </p:nvSpPr>
        <p:spPr>
          <a:xfrm>
            <a:off x="566871" y="1226609"/>
            <a:ext cx="11058258" cy="4023360"/>
          </a:xfrm>
        </p:spPr>
        <p:txBody>
          <a:bodyPr vert="horz" lIns="0" tIns="45720" rIns="0" bIns="45720" rtlCol="0" anchor="t">
            <a:normAutofit/>
          </a:bodyPr>
          <a:lstStyle/>
          <a:p>
            <a:pPr>
              <a:lnSpc>
                <a:spcPct val="110000"/>
              </a:lnSpc>
              <a:spcBef>
                <a:spcPts val="0"/>
              </a:spcBef>
            </a:pPr>
            <a:endParaRPr lang="en-US" altLang="en-US" dirty="0"/>
          </a:p>
          <a:p>
            <a:pPr>
              <a:lnSpc>
                <a:spcPct val="110000"/>
              </a:lnSpc>
              <a:spcBef>
                <a:spcPts val="0"/>
              </a:spcBef>
            </a:pPr>
            <a:endParaRPr lang="en-US" altLang="en-US" dirty="0"/>
          </a:p>
          <a:p>
            <a:endParaRPr lang="en-US" dirty="0"/>
          </a:p>
        </p:txBody>
      </p:sp>
      <p:sp>
        <p:nvSpPr>
          <p:cNvPr id="8" name="Date Placeholder 7"/>
          <p:cNvSpPr>
            <a:spLocks noGrp="1"/>
          </p:cNvSpPr>
          <p:nvPr>
            <p:ph type="dt" sz="half" idx="10"/>
          </p:nvPr>
        </p:nvSpPr>
        <p:spPr/>
        <p:txBody>
          <a:bodyPr/>
          <a:lstStyle/>
          <a:p>
            <a:r>
              <a:rPr lang="en-US" dirty="0"/>
              <a:t>Revised: July 2024</a:t>
            </a:r>
          </a:p>
        </p:txBody>
      </p:sp>
      <p:sp>
        <p:nvSpPr>
          <p:cNvPr id="7" name="Footer Placeholder 6"/>
          <p:cNvSpPr>
            <a:spLocks noGrp="1"/>
          </p:cNvSpPr>
          <p:nvPr>
            <p:ph type="ftr" sz="quarter" idx="11"/>
          </p:nvPr>
        </p:nvSpPr>
        <p:spPr/>
        <p:txBody>
          <a:bodyPr/>
          <a:lstStyle/>
          <a:p>
            <a:pPr algn="ctr"/>
            <a:r>
              <a:rPr lang="en-US" dirty="0"/>
              <a:t>Copyright © 2024. All Rights Reserved.</a:t>
            </a:r>
          </a:p>
        </p:txBody>
      </p:sp>
      <p:sp>
        <p:nvSpPr>
          <p:cNvPr id="9" name="Slide Number Placeholder 8"/>
          <p:cNvSpPr>
            <a:spLocks noGrp="1"/>
          </p:cNvSpPr>
          <p:nvPr>
            <p:ph type="sldNum" sz="quarter" idx="12"/>
          </p:nvPr>
        </p:nvSpPr>
        <p:spPr/>
        <p:txBody>
          <a:bodyPr/>
          <a:lstStyle/>
          <a:p>
            <a:fld id="{D57F1E4F-1CFF-5643-939E-217C01CDF565}" type="slidenum">
              <a:rPr lang="en-US" smtClean="0"/>
              <a:pPr/>
              <a:t>30</a:t>
            </a:fld>
            <a:endParaRPr lang="en-US" dirty="0"/>
          </a:p>
        </p:txBody>
      </p:sp>
      <p:sp>
        <p:nvSpPr>
          <p:cNvPr id="4" name="TextBox 3">
            <a:extLst>
              <a:ext uri="{FF2B5EF4-FFF2-40B4-BE49-F238E27FC236}">
                <a16:creationId xmlns:a16="http://schemas.microsoft.com/office/drawing/2014/main" id="{3F714C8F-4AA4-42EB-BA43-812DA3E7002D}"/>
              </a:ext>
            </a:extLst>
          </p:cNvPr>
          <p:cNvSpPr txBox="1"/>
          <p:nvPr/>
        </p:nvSpPr>
        <p:spPr>
          <a:xfrm>
            <a:off x="566871" y="1178865"/>
            <a:ext cx="11157603" cy="6647974"/>
          </a:xfrm>
          <a:prstGeom prst="rect">
            <a:avLst/>
          </a:prstGeom>
          <a:noFill/>
        </p:spPr>
        <p:txBody>
          <a:bodyPr wrap="square" lIns="91440" tIns="45720" rIns="91440" bIns="45720" rtlCol="0" anchor="t">
            <a:spAutoFit/>
          </a:bodyPr>
          <a:lstStyle/>
          <a:p>
            <a:r>
              <a:rPr lang="en-US" sz="2400" b="1" dirty="0">
                <a:latin typeface="Goudy Old Style"/>
              </a:rPr>
              <a:t>For Circles using the MyODK payment portal:</a:t>
            </a:r>
          </a:p>
          <a:p>
            <a:endParaRPr lang="en-US" dirty="0">
              <a:latin typeface="Goudy Old Style" panose="02020502050305020303" pitchFamily="18" charset="0"/>
            </a:endParaRPr>
          </a:p>
          <a:p>
            <a:pPr marL="342900" indent="-342900">
              <a:buFont typeface="+mj-lt"/>
              <a:buAutoNum type="arabicPeriod"/>
            </a:pPr>
            <a:r>
              <a:rPr lang="en-US" dirty="0">
                <a:latin typeface="Goudy Old Style" panose="02020502050305020303" pitchFamily="18" charset="0"/>
              </a:rPr>
              <a:t>Upon acceptance:</a:t>
            </a:r>
          </a:p>
          <a:p>
            <a:pPr marL="800100" lvl="1" indent="-342900">
              <a:buFont typeface="+mj-lt"/>
              <a:buAutoNum type="alphaLcPeriod"/>
            </a:pPr>
            <a:r>
              <a:rPr lang="en-US" dirty="0">
                <a:latin typeface="Goudy Old Style" panose="02020502050305020303" pitchFamily="18" charset="0"/>
              </a:rPr>
              <a:t>Application status becomes: </a:t>
            </a:r>
            <a:r>
              <a:rPr lang="en-US" i="1" dirty="0">
                <a:latin typeface="Goudy Old Style" panose="02020502050305020303" pitchFamily="18" charset="0"/>
              </a:rPr>
              <a:t>ACCEPTED (Application pending approval) </a:t>
            </a:r>
          </a:p>
          <a:p>
            <a:pPr marL="800100" lvl="1" indent="-342900">
              <a:buFont typeface="+mj-lt"/>
              <a:buAutoNum type="alphaLcPeriod"/>
            </a:pPr>
            <a:r>
              <a:rPr lang="en-US" dirty="0">
                <a:latin typeface="Goudy Old Style" panose="02020502050305020303" pitchFamily="18" charset="0"/>
              </a:rPr>
              <a:t>Application message will be: </a:t>
            </a:r>
            <a:r>
              <a:rPr lang="en-US" i="1" dirty="0">
                <a:latin typeface="Goudy Old Style" panose="02020502050305020303" pitchFamily="18" charset="0"/>
              </a:rPr>
              <a:t>Your application is pending approval. Please check your outstanding orders to pay your initiation fees.</a:t>
            </a:r>
          </a:p>
          <a:p>
            <a:pPr marL="800100" lvl="1" indent="-342900">
              <a:buFont typeface="+mj-lt"/>
              <a:buAutoNum type="alphaLcPeriod"/>
            </a:pPr>
            <a:endParaRPr lang="en-US" i="1" dirty="0">
              <a:latin typeface="Goudy Old Style" panose="02020502050305020303" pitchFamily="18" charset="0"/>
            </a:endParaRPr>
          </a:p>
          <a:p>
            <a:pPr marL="342900" indent="-342900">
              <a:buFont typeface="+mj-lt"/>
              <a:buAutoNum type="arabicPeriod"/>
            </a:pPr>
            <a:r>
              <a:rPr lang="en-US" dirty="0">
                <a:latin typeface="Goudy Old Style" panose="02020502050305020303" pitchFamily="18" charset="0"/>
              </a:rPr>
              <a:t>Upon payment:</a:t>
            </a:r>
          </a:p>
          <a:p>
            <a:pPr marL="800100" lvl="1" indent="-342900">
              <a:buFont typeface="+mj-lt"/>
              <a:buAutoNum type="alphaLcPeriod"/>
            </a:pPr>
            <a:r>
              <a:rPr lang="en-US" dirty="0">
                <a:latin typeface="Goudy Old Style" panose="02020502050305020303" pitchFamily="18" charset="0"/>
              </a:rPr>
              <a:t>Application Status becomes: </a:t>
            </a:r>
            <a:r>
              <a:rPr lang="en-US" i="1" dirty="0">
                <a:latin typeface="Goudy Old Style" panose="02020502050305020303" pitchFamily="18" charset="0"/>
              </a:rPr>
              <a:t>APPROVED (Application accepted and paid)</a:t>
            </a:r>
          </a:p>
          <a:p>
            <a:pPr marL="800100" lvl="1" indent="-342900">
              <a:buFont typeface="+mj-lt"/>
              <a:buAutoNum type="alphaLcPeriod"/>
            </a:pPr>
            <a:r>
              <a:rPr lang="en-US" dirty="0">
                <a:latin typeface="Goudy Old Style" panose="02020502050305020303" pitchFamily="18" charset="0"/>
              </a:rPr>
              <a:t>Application message will be: </a:t>
            </a:r>
            <a:r>
              <a:rPr lang="en-US" i="1" dirty="0">
                <a:latin typeface="Goudy Old Style" panose="02020502050305020303" pitchFamily="18" charset="0"/>
              </a:rPr>
              <a:t>Your application has been approved and paid.</a:t>
            </a:r>
          </a:p>
          <a:p>
            <a:pPr marL="800100" lvl="1" indent="-342900">
              <a:buFont typeface="+mj-lt"/>
              <a:buAutoNum type="alphaLcPeriod"/>
            </a:pPr>
            <a:r>
              <a:rPr lang="en-US" dirty="0">
                <a:latin typeface="Goudy Old Style" panose="02020502050305020303" pitchFamily="18" charset="0"/>
              </a:rPr>
              <a:t>And, they will receive an email confirmation of payment.</a:t>
            </a:r>
          </a:p>
          <a:p>
            <a:pPr marL="800100" lvl="1" indent="-342900">
              <a:buFont typeface="+mj-lt"/>
              <a:buAutoNum type="alphaLcPeriod"/>
            </a:pPr>
            <a:endParaRPr lang="en-US" i="1" dirty="0">
              <a:latin typeface="Goudy Old Style" panose="02020502050305020303" pitchFamily="18" charset="0"/>
            </a:endParaRPr>
          </a:p>
          <a:p>
            <a:pPr marL="342900" indent="-342900">
              <a:buFont typeface="+mj-lt"/>
              <a:buAutoNum type="arabicPeriod"/>
            </a:pPr>
            <a:r>
              <a:rPr lang="en-US" dirty="0">
                <a:latin typeface="Goudy Old Style" panose="02020502050305020303" pitchFamily="18" charset="0"/>
              </a:rPr>
              <a:t>After Initiation Ceremony (without changes to record)</a:t>
            </a:r>
          </a:p>
          <a:p>
            <a:pPr marL="800100" lvl="1" indent="-342900">
              <a:buFont typeface="+mj-lt"/>
              <a:buAutoNum type="alphaLcPeriod"/>
            </a:pPr>
            <a:r>
              <a:rPr lang="en-US" dirty="0">
                <a:latin typeface="Goudy Old Style" panose="02020502050305020303" pitchFamily="18" charset="0"/>
              </a:rPr>
              <a:t>Application Status becomes: </a:t>
            </a:r>
            <a:r>
              <a:rPr lang="en-US" i="1" dirty="0">
                <a:latin typeface="Goudy Old Style" panose="02020502050305020303" pitchFamily="18" charset="0"/>
              </a:rPr>
              <a:t>COMPLETED</a:t>
            </a:r>
          </a:p>
          <a:p>
            <a:pPr marL="800100" lvl="1" indent="-342900">
              <a:buFont typeface="+mj-lt"/>
              <a:buAutoNum type="alphaLcPeriod"/>
            </a:pPr>
            <a:endParaRPr lang="en-US" sz="2400" i="1" dirty="0">
              <a:latin typeface="Goudy Old Style" panose="02020502050305020303" pitchFamily="18" charset="0"/>
            </a:endParaRPr>
          </a:p>
          <a:p>
            <a:pPr marL="342900" indent="-342900">
              <a:buFont typeface="+mj-lt"/>
              <a:buAutoNum type="arabicPeriod"/>
            </a:pPr>
            <a:endParaRPr lang="en-US" i="1" dirty="0">
              <a:latin typeface="Goudy Old Style" panose="02020502050305020303" pitchFamily="18" charset="0"/>
            </a:endParaRPr>
          </a:p>
          <a:p>
            <a:pPr marL="342900" indent="-342900">
              <a:buFont typeface="+mj-lt"/>
              <a:buAutoNum type="arabicPeriod"/>
            </a:pPr>
            <a:endParaRPr lang="en-US" i="1" dirty="0">
              <a:latin typeface="Goudy Old Style" panose="02020502050305020303" pitchFamily="18" charset="0"/>
            </a:endParaRPr>
          </a:p>
          <a:p>
            <a:pPr marL="342900" indent="-342900">
              <a:buFont typeface="+mj-lt"/>
              <a:buAutoNum type="arabicPeriod"/>
            </a:pPr>
            <a:endParaRPr lang="en-US" i="1" dirty="0">
              <a:latin typeface="Goudy Old Style" panose="02020502050305020303" pitchFamily="18" charset="0"/>
            </a:endParaRPr>
          </a:p>
          <a:p>
            <a:pPr marL="342900" indent="-342900">
              <a:buFont typeface="+mj-lt"/>
              <a:buAutoNum type="arabicPeriod"/>
            </a:pPr>
            <a:endParaRPr lang="en-US" i="1" dirty="0"/>
          </a:p>
          <a:p>
            <a:pPr marL="800100" lvl="1" indent="-342900">
              <a:buFont typeface="+mj-lt"/>
              <a:buAutoNum type="alphaLcPeriod"/>
            </a:pPr>
            <a:endParaRPr lang="en-US" i="1" dirty="0"/>
          </a:p>
          <a:p>
            <a:pPr marL="800100" lvl="1" indent="-342900">
              <a:buFont typeface="+mj-lt"/>
              <a:buAutoNum type="alphaLcPeriod"/>
            </a:pPr>
            <a:endParaRPr lang="en-US" dirty="0"/>
          </a:p>
          <a:p>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3477062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Goudy Old Style"/>
              </a:rPr>
              <a:t>Step 3: Membership Fee Verification </a:t>
            </a:r>
          </a:p>
        </p:txBody>
      </p:sp>
      <p:sp>
        <p:nvSpPr>
          <p:cNvPr id="10" name="Date Placeholder 9"/>
          <p:cNvSpPr>
            <a:spLocks noGrp="1"/>
          </p:cNvSpPr>
          <p:nvPr>
            <p:ph type="dt" sz="half" idx="10"/>
          </p:nvPr>
        </p:nvSpPr>
        <p:spPr/>
        <p:txBody>
          <a:bodyPr/>
          <a:lstStyle/>
          <a:p>
            <a:r>
              <a:rPr lang="en-US" dirty="0"/>
              <a:t>Revised: July 2024</a:t>
            </a:r>
          </a:p>
        </p:txBody>
      </p:sp>
      <p:sp>
        <p:nvSpPr>
          <p:cNvPr id="8" name="Footer Placeholder 7"/>
          <p:cNvSpPr>
            <a:spLocks noGrp="1"/>
          </p:cNvSpPr>
          <p:nvPr>
            <p:ph type="ftr" sz="quarter" idx="11"/>
          </p:nvPr>
        </p:nvSpPr>
        <p:spPr/>
        <p:txBody>
          <a:bodyPr/>
          <a:lstStyle/>
          <a:p>
            <a:pPr algn="ctr"/>
            <a:r>
              <a:rPr lang="en-US" dirty="0"/>
              <a:t>Copyright © 2024. All Rights Reserved.</a:t>
            </a:r>
          </a:p>
        </p:txBody>
      </p:sp>
      <p:sp>
        <p:nvSpPr>
          <p:cNvPr id="11" name="Slide Number Placeholder 10"/>
          <p:cNvSpPr>
            <a:spLocks noGrp="1"/>
          </p:cNvSpPr>
          <p:nvPr>
            <p:ph type="sldNum" sz="quarter" idx="12"/>
          </p:nvPr>
        </p:nvSpPr>
        <p:spPr/>
        <p:txBody>
          <a:bodyPr/>
          <a:lstStyle/>
          <a:p>
            <a:fld id="{D57F1E4F-1CFF-5643-939E-217C01CDF565}" type="slidenum">
              <a:rPr lang="en-US" smtClean="0"/>
              <a:pPr/>
              <a:t>31</a:t>
            </a:fld>
            <a:endParaRPr lang="en-US" dirty="0"/>
          </a:p>
        </p:txBody>
      </p:sp>
      <p:sp>
        <p:nvSpPr>
          <p:cNvPr id="3" name="Rectangle 2">
            <a:extLst>
              <a:ext uri="{FF2B5EF4-FFF2-40B4-BE49-F238E27FC236}">
                <a16:creationId xmlns:a16="http://schemas.microsoft.com/office/drawing/2014/main" id="{6C829D86-BDB7-4719-BBD4-25C8EBC15645}"/>
              </a:ext>
            </a:extLst>
          </p:cNvPr>
          <p:cNvSpPr/>
          <p:nvPr/>
        </p:nvSpPr>
        <p:spPr>
          <a:xfrm>
            <a:off x="615297" y="1284181"/>
            <a:ext cx="9900303" cy="4524315"/>
          </a:xfrm>
          <a:prstGeom prst="rect">
            <a:avLst/>
          </a:prstGeom>
        </p:spPr>
        <p:txBody>
          <a:bodyPr wrap="square" lIns="91440" tIns="45720" rIns="91440" bIns="45720" anchor="t">
            <a:spAutoFit/>
          </a:bodyPr>
          <a:lstStyle/>
          <a:p>
            <a:r>
              <a:rPr lang="en-US" b="1" dirty="0">
                <a:latin typeface="Goudy Old Style" panose="02020502050305020303" pitchFamily="18" charset="0"/>
              </a:rPr>
              <a:t>Circles not using the MyODK payment portal will need to verify payment on the Circle Executive Dashboard.</a:t>
            </a:r>
          </a:p>
          <a:p>
            <a:endParaRPr lang="en-US" dirty="0">
              <a:latin typeface="Goudy Old Style" panose="02020502050305020303" pitchFamily="18" charset="0"/>
            </a:endParaRPr>
          </a:p>
          <a:p>
            <a:r>
              <a:rPr lang="en-US" b="1" dirty="0">
                <a:latin typeface="Goudy Old Style" panose="02020502050305020303" pitchFamily="18" charset="0"/>
              </a:rPr>
              <a:t>Applicants for Circles not using the MyODK Payment portal will see these messages.</a:t>
            </a:r>
          </a:p>
          <a:p>
            <a:pPr marL="342900" indent="-342900">
              <a:buFont typeface="+mj-lt"/>
              <a:buAutoNum type="arabicPeriod"/>
            </a:pPr>
            <a:r>
              <a:rPr lang="en-US" dirty="0">
                <a:latin typeface="Goudy Old Style" panose="02020502050305020303" pitchFamily="18" charset="0"/>
              </a:rPr>
              <a:t>Upon acceptance:</a:t>
            </a:r>
          </a:p>
          <a:p>
            <a:pPr marL="800100" lvl="1" indent="-342900">
              <a:buFont typeface="+mj-lt"/>
              <a:buAutoNum type="alphaLcPeriod"/>
            </a:pPr>
            <a:r>
              <a:rPr lang="en-US" dirty="0">
                <a:latin typeface="Goudy Old Style" panose="02020502050305020303" pitchFamily="18" charset="0"/>
              </a:rPr>
              <a:t>Application status becomes: </a:t>
            </a:r>
            <a:r>
              <a:rPr lang="en-US" i="1" dirty="0">
                <a:latin typeface="Goudy Old Style" panose="02020502050305020303" pitchFamily="18" charset="0"/>
              </a:rPr>
              <a:t>ACCEPTED (Application pending approval) </a:t>
            </a:r>
          </a:p>
          <a:p>
            <a:pPr marL="800100" lvl="1" indent="-342900">
              <a:buFont typeface="+mj-lt"/>
              <a:buAutoNum type="alphaLcPeriod"/>
            </a:pPr>
            <a:r>
              <a:rPr lang="en-US" dirty="0">
                <a:latin typeface="Goudy Old Style"/>
              </a:rPr>
              <a:t>Application message will be: </a:t>
            </a:r>
            <a:r>
              <a:rPr lang="en-US" i="1" dirty="0">
                <a:latin typeface="Goudy Old Style"/>
              </a:rPr>
              <a:t>Your application is pending approval. Your circle is not using the MyODK payment portal for this initiation. Please contact your circle advisor to pay your initiation fee.</a:t>
            </a:r>
          </a:p>
          <a:p>
            <a:pPr marL="800100" lvl="1" indent="-342900">
              <a:buFont typeface="+mj-lt"/>
              <a:buAutoNum type="alphaLcPeriod"/>
            </a:pPr>
            <a:endParaRPr lang="en-US" i="1" dirty="0">
              <a:latin typeface="Goudy Old Style" panose="02020502050305020303" pitchFamily="18" charset="0"/>
            </a:endParaRPr>
          </a:p>
          <a:p>
            <a:pPr marL="342900" indent="-342900">
              <a:buFont typeface="+mj-lt"/>
              <a:buAutoNum type="arabicPeriod"/>
            </a:pPr>
            <a:r>
              <a:rPr lang="en-US" dirty="0">
                <a:latin typeface="Goudy Old Style" panose="02020502050305020303" pitchFamily="18" charset="0"/>
              </a:rPr>
              <a:t>Upon payment:</a:t>
            </a:r>
          </a:p>
          <a:p>
            <a:pPr marL="800100" lvl="1" indent="-342900">
              <a:buFont typeface="+mj-lt"/>
              <a:buAutoNum type="alphaLcPeriod"/>
            </a:pPr>
            <a:r>
              <a:rPr lang="en-US" dirty="0">
                <a:latin typeface="Goudy Old Style" panose="02020502050305020303" pitchFamily="18" charset="0"/>
              </a:rPr>
              <a:t>Application Status becomes: </a:t>
            </a:r>
            <a:r>
              <a:rPr lang="en-US" i="1" dirty="0">
                <a:latin typeface="Goudy Old Style" panose="02020502050305020303" pitchFamily="18" charset="0"/>
              </a:rPr>
              <a:t>APPROVED (Application accepted and paid)</a:t>
            </a:r>
          </a:p>
          <a:p>
            <a:pPr marL="800100" lvl="1" indent="-342900">
              <a:buFont typeface="+mj-lt"/>
              <a:buAutoNum type="alphaLcPeriod"/>
            </a:pPr>
            <a:r>
              <a:rPr lang="en-US" dirty="0">
                <a:latin typeface="Goudy Old Style" panose="02020502050305020303" pitchFamily="18" charset="0"/>
              </a:rPr>
              <a:t>Application message will be: </a:t>
            </a:r>
            <a:r>
              <a:rPr lang="en-US" i="1" dirty="0">
                <a:latin typeface="Goudy Old Style" panose="02020502050305020303" pitchFamily="18" charset="0"/>
              </a:rPr>
              <a:t>Your application has been approved and paid.</a:t>
            </a:r>
          </a:p>
          <a:p>
            <a:pPr marL="800100" lvl="1" indent="-342900">
              <a:buFont typeface="+mj-lt"/>
              <a:buAutoNum type="alphaLcPeriod"/>
            </a:pPr>
            <a:r>
              <a:rPr lang="en-US" i="1" dirty="0">
                <a:latin typeface="Goudy Old Style" panose="02020502050305020303" pitchFamily="18" charset="0"/>
              </a:rPr>
              <a:t>And, they will receive an email confirmation of payment.</a:t>
            </a:r>
          </a:p>
          <a:p>
            <a:pPr marL="800100" lvl="1" indent="-342900">
              <a:buFont typeface="+mj-lt"/>
              <a:buAutoNum type="alphaLcPeriod"/>
            </a:pPr>
            <a:endParaRPr lang="en-US" i="1" dirty="0">
              <a:latin typeface="Goudy Old Style" panose="02020502050305020303" pitchFamily="18" charset="0"/>
            </a:endParaRPr>
          </a:p>
          <a:p>
            <a:pPr marL="342900" indent="-342900">
              <a:buFont typeface="+mj-lt"/>
              <a:buAutoNum type="arabicPeriod"/>
            </a:pPr>
            <a:r>
              <a:rPr lang="en-US" dirty="0">
                <a:latin typeface="Goudy Old Style" panose="02020502050305020303" pitchFamily="18" charset="0"/>
              </a:rPr>
              <a:t>After Initiation Ceremony (without changes to record)</a:t>
            </a:r>
          </a:p>
          <a:p>
            <a:pPr marL="800100" lvl="1" indent="-342900">
              <a:buFont typeface="+mj-lt"/>
              <a:buAutoNum type="alphaLcPeriod"/>
            </a:pPr>
            <a:r>
              <a:rPr lang="en-US" dirty="0">
                <a:latin typeface="Goudy Old Style" panose="02020502050305020303" pitchFamily="18" charset="0"/>
              </a:rPr>
              <a:t>Application Status becomes: </a:t>
            </a:r>
            <a:r>
              <a:rPr lang="en-US" i="1" dirty="0">
                <a:latin typeface="Goudy Old Style" panose="02020502050305020303" pitchFamily="18" charset="0"/>
              </a:rPr>
              <a:t>COMPLETED</a:t>
            </a:r>
          </a:p>
        </p:txBody>
      </p:sp>
    </p:spTree>
    <p:extLst>
      <p:ext uri="{BB962C8B-B14F-4D97-AF65-F5344CB8AC3E}">
        <p14:creationId xmlns:p14="http://schemas.microsoft.com/office/powerpoint/2010/main" val="2475002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Autofit/>
          </a:bodyPr>
          <a:lstStyle/>
          <a:p>
            <a:r>
              <a:rPr lang="en-US" sz="4000" dirty="0">
                <a:latin typeface="Goudy Old Style"/>
              </a:rPr>
              <a:t>Step 4: Certificate Order Form</a:t>
            </a:r>
          </a:p>
        </p:txBody>
      </p:sp>
      <p:sp>
        <p:nvSpPr>
          <p:cNvPr id="7" name="Date Placeholder 6"/>
          <p:cNvSpPr>
            <a:spLocks noGrp="1"/>
          </p:cNvSpPr>
          <p:nvPr>
            <p:ph type="dt" sz="half" idx="10"/>
          </p:nvPr>
        </p:nvSpPr>
        <p:spPr/>
        <p:txBody>
          <a:bodyPr/>
          <a:lstStyle/>
          <a:p>
            <a:r>
              <a:rPr lang="en-US" dirty="0"/>
              <a:t>Revised: July 2024</a:t>
            </a:r>
          </a:p>
        </p:txBody>
      </p:sp>
      <p:sp>
        <p:nvSpPr>
          <p:cNvPr id="3" name="Footer Placeholder 2"/>
          <p:cNvSpPr>
            <a:spLocks noGrp="1"/>
          </p:cNvSpPr>
          <p:nvPr>
            <p:ph type="ftr" sz="quarter" idx="11"/>
          </p:nvPr>
        </p:nvSpPr>
        <p:spPr/>
        <p:txBody>
          <a:bodyPr/>
          <a:lstStyle/>
          <a:p>
            <a:pPr algn="ctr"/>
            <a:r>
              <a:rPr lang="en-US" dirty="0"/>
              <a:t>Copyright © 2024. All Rights Reserved.</a:t>
            </a:r>
          </a:p>
        </p:txBody>
      </p:sp>
      <p:sp>
        <p:nvSpPr>
          <p:cNvPr id="8" name="Slide Number Placeholder 7"/>
          <p:cNvSpPr>
            <a:spLocks noGrp="1"/>
          </p:cNvSpPr>
          <p:nvPr>
            <p:ph type="sldNum" sz="quarter" idx="12"/>
          </p:nvPr>
        </p:nvSpPr>
        <p:spPr/>
        <p:txBody>
          <a:bodyPr/>
          <a:lstStyle/>
          <a:p>
            <a:fld id="{D57F1E4F-1CFF-5643-939E-217C01CDF565}" type="slidenum">
              <a:rPr lang="en-US" smtClean="0"/>
              <a:pPr/>
              <a:t>32</a:t>
            </a:fld>
            <a:endParaRPr lang="en-US" dirty="0"/>
          </a:p>
        </p:txBody>
      </p:sp>
      <p:sp>
        <p:nvSpPr>
          <p:cNvPr id="13" name="Rounded Rectangle 12"/>
          <p:cNvSpPr/>
          <p:nvPr/>
        </p:nvSpPr>
        <p:spPr>
          <a:xfrm>
            <a:off x="5720505" y="2961716"/>
            <a:ext cx="1702477" cy="581584"/>
          </a:xfrm>
          <a:prstGeom prst="roundRect">
            <a:avLst/>
          </a:prstGeom>
          <a:solidFill>
            <a:srgbClr val="FF0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14">
            <a:extLst>
              <a:ext uri="{FF2B5EF4-FFF2-40B4-BE49-F238E27FC236}">
                <a16:creationId xmlns:a16="http://schemas.microsoft.com/office/drawing/2014/main" id="{ED23A807-8C86-4907-839B-07194374E404}"/>
              </a:ext>
            </a:extLst>
          </p:cNvPr>
          <p:cNvSpPr>
            <a:spLocks noGrp="1"/>
          </p:cNvSpPr>
          <p:nvPr>
            <p:ph idx="1"/>
          </p:nvPr>
        </p:nvSpPr>
        <p:spPr>
          <a:xfrm>
            <a:off x="615297" y="1417320"/>
            <a:ext cx="3037967" cy="4023360"/>
          </a:xfrm>
        </p:spPr>
        <p:txBody>
          <a:bodyPr/>
          <a:lstStyle/>
          <a:p>
            <a:r>
              <a:rPr lang="en-US" dirty="0"/>
              <a:t>Select which address for shipping.</a:t>
            </a:r>
          </a:p>
          <a:p>
            <a:r>
              <a:rPr lang="en-US" dirty="0"/>
              <a:t>Initiation date is automatically inserted</a:t>
            </a:r>
          </a:p>
          <a:p>
            <a:r>
              <a:rPr lang="en-US" dirty="0"/>
              <a:t>Ship date, type and tracking are provided by O</a:t>
            </a:r>
            <a:r>
              <a:rPr lang="en-US" dirty="0">
                <a:sym typeface="Symbol" panose="05050102010706020507" pitchFamily="18" charset="2"/>
              </a:rPr>
              <a:t></a:t>
            </a:r>
            <a:r>
              <a:rPr lang="en-US" dirty="0"/>
              <a:t>K</a:t>
            </a:r>
          </a:p>
          <a:p>
            <a:endParaRPr lang="en-US" dirty="0"/>
          </a:p>
          <a:p>
            <a:endParaRPr lang="en-US" dirty="0"/>
          </a:p>
          <a:p>
            <a:r>
              <a:rPr lang="en-US" dirty="0"/>
              <a:t>List of initiate names</a:t>
            </a:r>
          </a:p>
          <a:p>
            <a:endParaRPr lang="en-US" dirty="0"/>
          </a:p>
        </p:txBody>
      </p:sp>
      <p:sp>
        <p:nvSpPr>
          <p:cNvPr id="14" name="Rounded Rectangle 13"/>
          <p:cNvSpPr/>
          <p:nvPr/>
        </p:nvSpPr>
        <p:spPr>
          <a:xfrm>
            <a:off x="3910764" y="3692525"/>
            <a:ext cx="2381548" cy="300366"/>
          </a:xfrm>
          <a:prstGeom prst="roundRect">
            <a:avLst/>
          </a:prstGeom>
          <a:solidFill>
            <a:srgbClr val="FF0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3831907" y="4248390"/>
            <a:ext cx="2723876" cy="416600"/>
          </a:xfrm>
          <a:prstGeom prst="roundRect">
            <a:avLst/>
          </a:prstGeom>
          <a:solidFill>
            <a:srgbClr val="92D05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p:cNvSpPr/>
          <p:nvPr/>
        </p:nvSpPr>
        <p:spPr>
          <a:xfrm>
            <a:off x="3831907" y="4697980"/>
            <a:ext cx="1380424" cy="327804"/>
          </a:xfrm>
          <a:prstGeom prst="roundRect">
            <a:avLst/>
          </a:prstGeom>
          <a:solidFill>
            <a:srgbClr val="FFFF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a:extLst>
              <a:ext uri="{FF2B5EF4-FFF2-40B4-BE49-F238E27FC236}">
                <a16:creationId xmlns:a16="http://schemas.microsoft.com/office/drawing/2014/main" id="{0FA306F1-DF4C-4385-9AB4-50429B0E6D30}"/>
              </a:ext>
            </a:extLst>
          </p:cNvPr>
          <p:cNvCxnSpPr/>
          <p:nvPr/>
        </p:nvCxnSpPr>
        <p:spPr>
          <a:xfrm>
            <a:off x="1946784" y="1973316"/>
            <a:ext cx="1894619" cy="0"/>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Straight Arrow Connector 18">
            <a:extLst>
              <a:ext uri="{FF2B5EF4-FFF2-40B4-BE49-F238E27FC236}">
                <a16:creationId xmlns:a16="http://schemas.microsoft.com/office/drawing/2014/main" id="{92AFB20C-D135-428C-9268-373E46405B54}"/>
              </a:ext>
            </a:extLst>
          </p:cNvPr>
          <p:cNvCxnSpPr>
            <a:cxnSpLocks/>
          </p:cNvCxnSpPr>
          <p:nvPr/>
        </p:nvCxnSpPr>
        <p:spPr>
          <a:xfrm>
            <a:off x="2933205" y="3279041"/>
            <a:ext cx="898702" cy="0"/>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Straight Arrow Connector 20">
            <a:extLst>
              <a:ext uri="{FF2B5EF4-FFF2-40B4-BE49-F238E27FC236}">
                <a16:creationId xmlns:a16="http://schemas.microsoft.com/office/drawing/2014/main" id="{C2E06F9F-820C-4626-AB34-BBDF09855D65}"/>
              </a:ext>
            </a:extLst>
          </p:cNvPr>
          <p:cNvCxnSpPr>
            <a:cxnSpLocks/>
          </p:cNvCxnSpPr>
          <p:nvPr/>
        </p:nvCxnSpPr>
        <p:spPr>
          <a:xfrm>
            <a:off x="2933205" y="4697980"/>
            <a:ext cx="895316" cy="0"/>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Straight Arrow Connector 21">
            <a:extLst>
              <a:ext uri="{FF2B5EF4-FFF2-40B4-BE49-F238E27FC236}">
                <a16:creationId xmlns:a16="http://schemas.microsoft.com/office/drawing/2014/main" id="{945F6AF8-35A4-40F4-BA0B-B102AE1F73C5}"/>
              </a:ext>
            </a:extLst>
          </p:cNvPr>
          <p:cNvCxnSpPr>
            <a:cxnSpLocks/>
          </p:cNvCxnSpPr>
          <p:nvPr/>
        </p:nvCxnSpPr>
        <p:spPr>
          <a:xfrm>
            <a:off x="3024173" y="2425727"/>
            <a:ext cx="804348" cy="0"/>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5" name="Picture 4">
            <a:extLst>
              <a:ext uri="{FF2B5EF4-FFF2-40B4-BE49-F238E27FC236}">
                <a16:creationId xmlns:a16="http://schemas.microsoft.com/office/drawing/2014/main" id="{9C6F74A9-3EA4-4C7A-A2D3-8C623FC4BAFA}"/>
              </a:ext>
            </a:extLst>
          </p:cNvPr>
          <p:cNvPicPr>
            <a:picLocks noChangeAspect="1"/>
          </p:cNvPicPr>
          <p:nvPr/>
        </p:nvPicPr>
        <p:blipFill>
          <a:blip r:embed="rId3"/>
          <a:stretch>
            <a:fillRect/>
          </a:stretch>
        </p:blipFill>
        <p:spPr>
          <a:xfrm>
            <a:off x="3841403" y="1296507"/>
            <a:ext cx="5193547" cy="3565375"/>
          </a:xfrm>
          <a:prstGeom prst="rect">
            <a:avLst/>
          </a:prstGeom>
        </p:spPr>
      </p:pic>
    </p:spTree>
    <p:extLst>
      <p:ext uri="{BB962C8B-B14F-4D97-AF65-F5344CB8AC3E}">
        <p14:creationId xmlns:p14="http://schemas.microsoft.com/office/powerpoint/2010/main" val="2489720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Amount Owed Section</a:t>
            </a:r>
          </a:p>
        </p:txBody>
      </p:sp>
      <p:sp>
        <p:nvSpPr>
          <p:cNvPr id="3" name="Content Placeholder 2"/>
          <p:cNvSpPr>
            <a:spLocks noGrp="1"/>
          </p:cNvSpPr>
          <p:nvPr>
            <p:ph idx="1"/>
          </p:nvPr>
        </p:nvSpPr>
        <p:spPr>
          <a:xfrm>
            <a:off x="605413" y="1244774"/>
            <a:ext cx="10897837" cy="4023360"/>
          </a:xfrm>
        </p:spPr>
        <p:txBody>
          <a:bodyPr vert="horz" lIns="0" tIns="45720" rIns="0" bIns="45720" rtlCol="0" anchor="t">
            <a:normAutofit/>
          </a:bodyPr>
          <a:lstStyle/>
          <a:p>
            <a:r>
              <a:rPr lang="en-US" dirty="0">
                <a:latin typeface="Goudy Old Style"/>
              </a:rPr>
              <a:t>To fully demonstrate what the circle will owe upon submission of the order, this section has been revised. The order below shows what an order would look like with expedited shipping.</a:t>
            </a:r>
            <a:endParaRPr lang="en-US" dirty="0"/>
          </a:p>
          <a:p>
            <a:endParaRPr lang="en-US" dirty="0"/>
          </a:p>
          <a:p>
            <a:endParaRPr lang="en-US" dirty="0"/>
          </a:p>
        </p:txBody>
      </p:sp>
      <p:sp>
        <p:nvSpPr>
          <p:cNvPr id="4" name="Date Placeholder 3"/>
          <p:cNvSpPr>
            <a:spLocks noGrp="1"/>
          </p:cNvSpPr>
          <p:nvPr>
            <p:ph type="dt" sz="half" idx="10"/>
          </p:nvPr>
        </p:nvSpPr>
        <p:spPr/>
        <p:txBody>
          <a:bodyPr/>
          <a:lstStyle/>
          <a:p>
            <a:pPr algn="ctr"/>
            <a:r>
              <a:rPr lang="en-US" dirty="0"/>
              <a:t>Revised: July 2024</a:t>
            </a:r>
          </a:p>
        </p:txBody>
      </p:sp>
      <p:sp>
        <p:nvSpPr>
          <p:cNvPr id="5" name="Footer Placeholder 4"/>
          <p:cNvSpPr>
            <a:spLocks noGrp="1"/>
          </p:cNvSpPr>
          <p:nvPr>
            <p:ph type="ftr" sz="quarter" idx="11"/>
          </p:nvPr>
        </p:nvSpPr>
        <p:spPr/>
        <p:txBody>
          <a:bodyPr/>
          <a:lstStyle/>
          <a:p>
            <a:pPr algn="ctr"/>
            <a:r>
              <a:rPr lang="en-US" dirty="0"/>
              <a:t>Copyright © 2024. All Rights Reserved.</a:t>
            </a:r>
          </a:p>
        </p:txBody>
      </p:sp>
      <p:sp>
        <p:nvSpPr>
          <p:cNvPr id="6" name="Slide Number Placeholder 5"/>
          <p:cNvSpPr>
            <a:spLocks noGrp="1"/>
          </p:cNvSpPr>
          <p:nvPr>
            <p:ph type="sldNum" sz="quarter" idx="12"/>
          </p:nvPr>
        </p:nvSpPr>
        <p:spPr/>
        <p:txBody>
          <a:bodyPr/>
          <a:lstStyle/>
          <a:p>
            <a:fld id="{D57F1E4F-1CFF-5643-939E-217C01CDF565}" type="slidenum">
              <a:rPr lang="en-US" smtClean="0"/>
              <a:pPr/>
              <a:t>33</a:t>
            </a:fld>
            <a:endParaRPr lang="en-US" dirty="0"/>
          </a:p>
        </p:txBody>
      </p:sp>
      <p:sp>
        <p:nvSpPr>
          <p:cNvPr id="9" name="TextBox 8"/>
          <p:cNvSpPr txBox="1"/>
          <p:nvPr/>
        </p:nvSpPr>
        <p:spPr>
          <a:xfrm>
            <a:off x="5681930" y="5142245"/>
            <a:ext cx="4917057" cy="307777"/>
          </a:xfrm>
          <a:prstGeom prst="rect">
            <a:avLst/>
          </a:prstGeom>
          <a:noFill/>
        </p:spPr>
        <p:txBody>
          <a:bodyPr wrap="square" rtlCol="0">
            <a:spAutoFit/>
          </a:bodyPr>
          <a:lstStyle/>
          <a:p>
            <a:r>
              <a:rPr lang="en-US" sz="1400" dirty="0">
                <a:solidFill>
                  <a:schemeClr val="tx2">
                    <a:lumMod val="50000"/>
                  </a:schemeClr>
                </a:solidFill>
                <a:latin typeface="Goudy Old Style" panose="02020502050305020303" pitchFamily="18" charset="0"/>
              </a:rPr>
              <a:t>The circle owes O</a:t>
            </a:r>
            <a:r>
              <a:rPr lang="en-US" sz="1400" dirty="0">
                <a:solidFill>
                  <a:schemeClr val="tx2">
                    <a:lumMod val="50000"/>
                  </a:schemeClr>
                </a:solidFill>
                <a:latin typeface="Goudy Old Style" panose="02020502050305020303" pitchFamily="18" charset="0"/>
                <a:sym typeface="Symbol" panose="05050102010706020507" pitchFamily="18" charset="2"/>
              </a:rPr>
              <a:t></a:t>
            </a:r>
            <a:r>
              <a:rPr lang="en-US" sz="1400" dirty="0">
                <a:solidFill>
                  <a:schemeClr val="tx2">
                    <a:lumMod val="50000"/>
                  </a:schemeClr>
                </a:solidFill>
                <a:latin typeface="Goudy Old Style" panose="02020502050305020303" pitchFamily="18" charset="0"/>
              </a:rPr>
              <a:t>K for members who paid the circle locally </a:t>
            </a:r>
          </a:p>
        </p:txBody>
      </p:sp>
      <p:sp>
        <p:nvSpPr>
          <p:cNvPr id="10" name="TextBox 9"/>
          <p:cNvSpPr txBox="1"/>
          <p:nvPr/>
        </p:nvSpPr>
        <p:spPr>
          <a:xfrm>
            <a:off x="5681932" y="5330478"/>
            <a:ext cx="5149970" cy="307777"/>
          </a:xfrm>
          <a:prstGeom prst="rect">
            <a:avLst/>
          </a:prstGeom>
          <a:noFill/>
        </p:spPr>
        <p:txBody>
          <a:bodyPr wrap="square" rtlCol="0">
            <a:spAutoFit/>
          </a:bodyPr>
          <a:lstStyle/>
          <a:p>
            <a:r>
              <a:rPr lang="en-US" sz="1400" dirty="0">
                <a:solidFill>
                  <a:schemeClr val="tx2">
                    <a:lumMod val="50000"/>
                  </a:schemeClr>
                </a:solidFill>
                <a:latin typeface="Goudy Old Style" panose="02020502050305020303" pitchFamily="18" charset="0"/>
              </a:rPr>
              <a:t>Credits for members who paid online, free advisor, free honorary</a:t>
            </a:r>
          </a:p>
        </p:txBody>
      </p:sp>
      <p:sp>
        <p:nvSpPr>
          <p:cNvPr id="11" name="TextBox 10"/>
          <p:cNvSpPr txBox="1"/>
          <p:nvPr/>
        </p:nvSpPr>
        <p:spPr>
          <a:xfrm>
            <a:off x="5681931" y="4905225"/>
            <a:ext cx="5149971" cy="307777"/>
          </a:xfrm>
          <a:prstGeom prst="rect">
            <a:avLst/>
          </a:prstGeom>
          <a:noFill/>
        </p:spPr>
        <p:txBody>
          <a:bodyPr wrap="square" rtlCol="0">
            <a:spAutoFit/>
          </a:bodyPr>
          <a:lstStyle/>
          <a:p>
            <a:r>
              <a:rPr lang="en-US" sz="1400" dirty="0">
                <a:solidFill>
                  <a:schemeClr val="tx2">
                    <a:lumMod val="50000"/>
                  </a:schemeClr>
                </a:solidFill>
                <a:latin typeface="Goudy Old Style" panose="02020502050305020303" pitchFamily="18" charset="0"/>
              </a:rPr>
              <a:t>Cost for expedited shipping is usually ($70 - $100)</a:t>
            </a:r>
          </a:p>
        </p:txBody>
      </p:sp>
      <p:sp>
        <p:nvSpPr>
          <p:cNvPr id="12" name="TextBox 11"/>
          <p:cNvSpPr txBox="1"/>
          <p:nvPr/>
        </p:nvSpPr>
        <p:spPr>
          <a:xfrm>
            <a:off x="5681932" y="5605561"/>
            <a:ext cx="5149972" cy="307777"/>
          </a:xfrm>
          <a:prstGeom prst="rect">
            <a:avLst/>
          </a:prstGeom>
          <a:noFill/>
        </p:spPr>
        <p:txBody>
          <a:bodyPr wrap="square" lIns="91440" tIns="45720" rIns="91440" bIns="45720" rtlCol="0" anchor="t">
            <a:spAutoFit/>
          </a:bodyPr>
          <a:lstStyle/>
          <a:p>
            <a:r>
              <a:rPr lang="en-US" sz="1400" dirty="0">
                <a:solidFill>
                  <a:schemeClr val="tx2">
                    <a:lumMod val="50000"/>
                  </a:schemeClr>
                </a:solidFill>
                <a:latin typeface="Goudy Old Style"/>
              </a:rPr>
              <a:t>Total owed to O</a:t>
            </a:r>
            <a:r>
              <a:rPr lang="en-US" sz="1400" dirty="0">
                <a:solidFill>
                  <a:schemeClr val="tx2">
                    <a:lumMod val="50000"/>
                  </a:schemeClr>
                </a:solidFill>
                <a:latin typeface="Goudy Old Style"/>
                <a:sym typeface="Symbol" panose="05050102010706020507" pitchFamily="18" charset="2"/>
              </a:rPr>
              <a:t></a:t>
            </a:r>
            <a:r>
              <a:rPr lang="en-US" sz="1400" dirty="0">
                <a:solidFill>
                  <a:schemeClr val="tx2">
                    <a:lumMod val="50000"/>
                  </a:schemeClr>
                </a:solidFill>
                <a:latin typeface="Goudy Old Style"/>
              </a:rPr>
              <a:t>K, which will be invoiced.</a:t>
            </a:r>
          </a:p>
        </p:txBody>
      </p:sp>
      <p:pic>
        <p:nvPicPr>
          <p:cNvPr id="7" name="Picture 6">
            <a:extLst>
              <a:ext uri="{FF2B5EF4-FFF2-40B4-BE49-F238E27FC236}">
                <a16:creationId xmlns:a16="http://schemas.microsoft.com/office/drawing/2014/main" id="{1938353B-9C27-4693-BC39-A7B6D13E5983}"/>
              </a:ext>
            </a:extLst>
          </p:cNvPr>
          <p:cNvPicPr>
            <a:picLocks noChangeAspect="1"/>
          </p:cNvPicPr>
          <p:nvPr/>
        </p:nvPicPr>
        <p:blipFill>
          <a:blip r:embed="rId3"/>
          <a:stretch>
            <a:fillRect/>
          </a:stretch>
        </p:blipFill>
        <p:spPr>
          <a:xfrm>
            <a:off x="493002" y="1867276"/>
            <a:ext cx="4144683" cy="4078320"/>
          </a:xfrm>
          <a:prstGeom prst="rect">
            <a:avLst/>
          </a:prstGeom>
        </p:spPr>
      </p:pic>
      <p:cxnSp>
        <p:nvCxnSpPr>
          <p:cNvPr id="18" name="Straight Arrow Connector 17">
            <a:extLst>
              <a:ext uri="{FF2B5EF4-FFF2-40B4-BE49-F238E27FC236}">
                <a16:creationId xmlns:a16="http://schemas.microsoft.com/office/drawing/2014/main" id="{49D66CCD-0B07-4412-A0BB-28B294E3FA1B}"/>
              </a:ext>
            </a:extLst>
          </p:cNvPr>
          <p:cNvCxnSpPr>
            <a:cxnSpLocks/>
          </p:cNvCxnSpPr>
          <p:nvPr/>
        </p:nvCxnSpPr>
        <p:spPr>
          <a:xfrm flipH="1">
            <a:off x="3218213" y="5755122"/>
            <a:ext cx="2463719" cy="2429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9" name="Straight Arrow Connector 18">
            <a:extLst>
              <a:ext uri="{FF2B5EF4-FFF2-40B4-BE49-F238E27FC236}">
                <a16:creationId xmlns:a16="http://schemas.microsoft.com/office/drawing/2014/main" id="{0E7A7DBC-C867-4C5A-AE42-63623D91CBCE}"/>
              </a:ext>
            </a:extLst>
          </p:cNvPr>
          <p:cNvCxnSpPr>
            <a:cxnSpLocks/>
          </p:cNvCxnSpPr>
          <p:nvPr/>
        </p:nvCxnSpPr>
        <p:spPr>
          <a:xfrm flipH="1">
            <a:off x="3218213" y="5524002"/>
            <a:ext cx="2463719" cy="2429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0" name="Straight Arrow Connector 19">
            <a:extLst>
              <a:ext uri="{FF2B5EF4-FFF2-40B4-BE49-F238E27FC236}">
                <a16:creationId xmlns:a16="http://schemas.microsoft.com/office/drawing/2014/main" id="{61214195-0C36-425D-8D42-20BBDEE9A1E9}"/>
              </a:ext>
            </a:extLst>
          </p:cNvPr>
          <p:cNvCxnSpPr>
            <a:cxnSpLocks/>
          </p:cNvCxnSpPr>
          <p:nvPr/>
        </p:nvCxnSpPr>
        <p:spPr>
          <a:xfrm flipH="1">
            <a:off x="3218213" y="5336321"/>
            <a:ext cx="2463719" cy="2429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1" name="Straight Arrow Connector 20">
            <a:extLst>
              <a:ext uri="{FF2B5EF4-FFF2-40B4-BE49-F238E27FC236}">
                <a16:creationId xmlns:a16="http://schemas.microsoft.com/office/drawing/2014/main" id="{7BE36635-D46C-4EE7-B64E-787DC4A7B9A3}"/>
              </a:ext>
            </a:extLst>
          </p:cNvPr>
          <p:cNvCxnSpPr>
            <a:cxnSpLocks/>
          </p:cNvCxnSpPr>
          <p:nvPr/>
        </p:nvCxnSpPr>
        <p:spPr>
          <a:xfrm flipH="1">
            <a:off x="3218213" y="5088164"/>
            <a:ext cx="2463719" cy="2429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2" name="Straight Arrow Connector 21">
            <a:extLst>
              <a:ext uri="{FF2B5EF4-FFF2-40B4-BE49-F238E27FC236}">
                <a16:creationId xmlns:a16="http://schemas.microsoft.com/office/drawing/2014/main" id="{009E6A97-C125-4AA1-98EE-59A1C5225879}"/>
              </a:ext>
            </a:extLst>
          </p:cNvPr>
          <p:cNvCxnSpPr>
            <a:cxnSpLocks/>
          </p:cNvCxnSpPr>
          <p:nvPr/>
        </p:nvCxnSpPr>
        <p:spPr>
          <a:xfrm flipH="1">
            <a:off x="5090599" y="2995676"/>
            <a:ext cx="1559583"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3" name="TextBox 22">
            <a:extLst>
              <a:ext uri="{FF2B5EF4-FFF2-40B4-BE49-F238E27FC236}">
                <a16:creationId xmlns:a16="http://schemas.microsoft.com/office/drawing/2014/main" id="{5482CFEE-F9FA-4096-93FA-EFD76B6D77D7}"/>
              </a:ext>
            </a:extLst>
          </p:cNvPr>
          <p:cNvSpPr txBox="1"/>
          <p:nvPr/>
        </p:nvSpPr>
        <p:spPr>
          <a:xfrm>
            <a:off x="6837585" y="2841787"/>
            <a:ext cx="2400419" cy="307777"/>
          </a:xfrm>
          <a:prstGeom prst="rect">
            <a:avLst/>
          </a:prstGeom>
          <a:noFill/>
        </p:spPr>
        <p:txBody>
          <a:bodyPr wrap="square" rtlCol="0">
            <a:spAutoFit/>
          </a:bodyPr>
          <a:lstStyle/>
          <a:p>
            <a:r>
              <a:rPr lang="en-US" sz="1400" dirty="0">
                <a:solidFill>
                  <a:schemeClr val="tx2">
                    <a:lumMod val="50000"/>
                  </a:schemeClr>
                </a:solidFill>
                <a:latin typeface="Goudy Old Style" panose="02020502050305020303" pitchFamily="18" charset="0"/>
              </a:rPr>
              <a:t>Count by class of initiates</a:t>
            </a:r>
          </a:p>
        </p:txBody>
      </p:sp>
    </p:spTree>
    <p:extLst>
      <p:ext uri="{BB962C8B-B14F-4D97-AF65-F5344CB8AC3E}">
        <p14:creationId xmlns:p14="http://schemas.microsoft.com/office/powerpoint/2010/main" val="575968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8863F51-DCFD-4059-88D0-136A0984732A}"/>
              </a:ext>
            </a:extLst>
          </p:cNvPr>
          <p:cNvSpPr>
            <a:spLocks noGrp="1"/>
          </p:cNvSpPr>
          <p:nvPr>
            <p:ph type="title"/>
          </p:nvPr>
        </p:nvSpPr>
        <p:spPr/>
        <p:txBody>
          <a:bodyPr/>
          <a:lstStyle/>
          <a:p>
            <a:r>
              <a:rPr lang="en-US" dirty="0"/>
              <a:t>Instructions for Applicants</a:t>
            </a:r>
          </a:p>
        </p:txBody>
      </p:sp>
      <p:sp>
        <p:nvSpPr>
          <p:cNvPr id="8" name="Text Placeholder 7">
            <a:extLst>
              <a:ext uri="{FF2B5EF4-FFF2-40B4-BE49-F238E27FC236}">
                <a16:creationId xmlns:a16="http://schemas.microsoft.com/office/drawing/2014/main" id="{8BD02B59-1775-40E3-820B-2D3C7B848F88}"/>
              </a:ext>
            </a:extLst>
          </p:cNvPr>
          <p:cNvSpPr>
            <a:spLocks noGrp="1"/>
          </p:cNvSpPr>
          <p:nvPr>
            <p:ph type="body" idx="1"/>
          </p:nvPr>
        </p:nvSpPr>
        <p:spPr/>
        <p:txBody>
          <a:bodyPr/>
          <a:lstStyle/>
          <a:p>
            <a:r>
              <a:rPr lang="en-US" dirty="0"/>
              <a:t>The new process is easier but still needs explanation</a:t>
            </a:r>
          </a:p>
        </p:txBody>
      </p:sp>
      <p:sp>
        <p:nvSpPr>
          <p:cNvPr id="4" name="Date Placeholder 3">
            <a:extLst>
              <a:ext uri="{FF2B5EF4-FFF2-40B4-BE49-F238E27FC236}">
                <a16:creationId xmlns:a16="http://schemas.microsoft.com/office/drawing/2014/main" id="{AC6B6B40-5EE7-4DE3-AA8B-B5F33D8D6F99}"/>
              </a:ext>
            </a:extLst>
          </p:cNvPr>
          <p:cNvSpPr>
            <a:spLocks noGrp="1"/>
          </p:cNvSpPr>
          <p:nvPr>
            <p:ph type="dt" sz="half" idx="10"/>
          </p:nvPr>
        </p:nvSpPr>
        <p:spPr/>
        <p:txBody>
          <a:bodyPr/>
          <a:lstStyle/>
          <a:p>
            <a:pPr algn="ctr"/>
            <a:r>
              <a:rPr lang="en-US" dirty="0"/>
              <a:t>Revised: July 2024</a:t>
            </a:r>
          </a:p>
        </p:txBody>
      </p:sp>
      <p:sp>
        <p:nvSpPr>
          <p:cNvPr id="5" name="Footer Placeholder 4">
            <a:extLst>
              <a:ext uri="{FF2B5EF4-FFF2-40B4-BE49-F238E27FC236}">
                <a16:creationId xmlns:a16="http://schemas.microsoft.com/office/drawing/2014/main" id="{C2BBABC1-6A44-4D28-A2AF-6C30389D8609}"/>
              </a:ext>
            </a:extLst>
          </p:cNvPr>
          <p:cNvSpPr>
            <a:spLocks noGrp="1"/>
          </p:cNvSpPr>
          <p:nvPr>
            <p:ph type="ftr" sz="quarter" idx="11"/>
          </p:nvPr>
        </p:nvSpPr>
        <p:spPr/>
        <p:txBody>
          <a:bodyPr/>
          <a:lstStyle/>
          <a:p>
            <a:pPr algn="ctr"/>
            <a:r>
              <a:rPr lang="en-US" dirty="0"/>
              <a:t>Copyright © 2024. All Rights Reserved.</a:t>
            </a:r>
          </a:p>
        </p:txBody>
      </p:sp>
      <p:sp>
        <p:nvSpPr>
          <p:cNvPr id="6" name="Slide Number Placeholder 5">
            <a:extLst>
              <a:ext uri="{FF2B5EF4-FFF2-40B4-BE49-F238E27FC236}">
                <a16:creationId xmlns:a16="http://schemas.microsoft.com/office/drawing/2014/main" id="{13FFFA3E-3A43-4DCF-BFBB-7DA7BC8A48F2}"/>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445520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3098D-4853-463C-990F-4B0B30076EC9}"/>
              </a:ext>
            </a:extLst>
          </p:cNvPr>
          <p:cNvSpPr>
            <a:spLocks noGrp="1"/>
          </p:cNvSpPr>
          <p:nvPr>
            <p:ph type="title"/>
          </p:nvPr>
        </p:nvSpPr>
        <p:spPr/>
        <p:txBody>
          <a:bodyPr>
            <a:normAutofit fontScale="90000"/>
          </a:bodyPr>
          <a:lstStyle/>
          <a:p>
            <a:r>
              <a:rPr lang="en-US" dirty="0"/>
              <a:t>Instructions to Applicant</a:t>
            </a:r>
          </a:p>
        </p:txBody>
      </p:sp>
      <p:sp>
        <p:nvSpPr>
          <p:cNvPr id="3" name="Content Placeholder 2">
            <a:extLst>
              <a:ext uri="{FF2B5EF4-FFF2-40B4-BE49-F238E27FC236}">
                <a16:creationId xmlns:a16="http://schemas.microsoft.com/office/drawing/2014/main" id="{D04C6AF7-AD54-42CC-B795-5668EC47B412}"/>
              </a:ext>
            </a:extLst>
          </p:cNvPr>
          <p:cNvSpPr>
            <a:spLocks noGrp="1"/>
          </p:cNvSpPr>
          <p:nvPr>
            <p:ph idx="1"/>
          </p:nvPr>
        </p:nvSpPr>
        <p:spPr>
          <a:xfrm>
            <a:off x="616543" y="1096496"/>
            <a:ext cx="11039208" cy="1257873"/>
          </a:xfrm>
        </p:spPr>
        <p:txBody>
          <a:bodyPr vert="horz" lIns="0" tIns="45720" rIns="0" bIns="45720" rtlCol="0" anchor="t">
            <a:normAutofit/>
          </a:bodyPr>
          <a:lstStyle/>
          <a:p>
            <a:r>
              <a:rPr lang="en-US" dirty="0"/>
              <a:t>MyODK is different from MMS because each applicant must create an account to gain access to the application. </a:t>
            </a:r>
          </a:p>
          <a:p>
            <a:r>
              <a:rPr lang="en-US" dirty="0"/>
              <a:t>These accounts will eventually be deleted if the applicant is not accepted and initiated.</a:t>
            </a:r>
          </a:p>
          <a:p>
            <a:endParaRPr lang="en-US" dirty="0"/>
          </a:p>
          <a:p>
            <a:pPr marL="0" indent="0">
              <a:buNone/>
            </a:pPr>
            <a:endParaRPr lang="en-US" dirty="0"/>
          </a:p>
          <a:p>
            <a:endParaRPr lang="en-US" dirty="0"/>
          </a:p>
          <a:p>
            <a:endParaRPr lang="en-US" dirty="0"/>
          </a:p>
        </p:txBody>
      </p:sp>
      <p:sp>
        <p:nvSpPr>
          <p:cNvPr id="4" name="Date Placeholder 3">
            <a:extLst>
              <a:ext uri="{FF2B5EF4-FFF2-40B4-BE49-F238E27FC236}">
                <a16:creationId xmlns:a16="http://schemas.microsoft.com/office/drawing/2014/main" id="{BE84F9CC-50F3-4760-8978-37E1F6A92553}"/>
              </a:ext>
            </a:extLst>
          </p:cNvPr>
          <p:cNvSpPr>
            <a:spLocks noGrp="1"/>
          </p:cNvSpPr>
          <p:nvPr>
            <p:ph type="dt" sz="half" idx="10"/>
          </p:nvPr>
        </p:nvSpPr>
        <p:spPr/>
        <p:txBody>
          <a:bodyPr/>
          <a:lstStyle/>
          <a:p>
            <a:pPr algn="ctr"/>
            <a:r>
              <a:rPr lang="en-US" dirty="0"/>
              <a:t>Revised: July 2024</a:t>
            </a:r>
          </a:p>
        </p:txBody>
      </p:sp>
      <p:sp>
        <p:nvSpPr>
          <p:cNvPr id="5" name="Footer Placeholder 4">
            <a:extLst>
              <a:ext uri="{FF2B5EF4-FFF2-40B4-BE49-F238E27FC236}">
                <a16:creationId xmlns:a16="http://schemas.microsoft.com/office/drawing/2014/main" id="{728F691F-79CE-4AEF-9CCF-2FDD4B97C212}"/>
              </a:ext>
            </a:extLst>
          </p:cNvPr>
          <p:cNvSpPr>
            <a:spLocks noGrp="1"/>
          </p:cNvSpPr>
          <p:nvPr>
            <p:ph type="ftr" sz="quarter" idx="11"/>
          </p:nvPr>
        </p:nvSpPr>
        <p:spPr/>
        <p:txBody>
          <a:bodyPr/>
          <a:lstStyle/>
          <a:p>
            <a:pPr algn="ctr"/>
            <a:r>
              <a:rPr lang="en-US" dirty="0"/>
              <a:t>Copyright © 2024. All Rights Reserved.</a:t>
            </a:r>
          </a:p>
        </p:txBody>
      </p:sp>
      <p:sp>
        <p:nvSpPr>
          <p:cNvPr id="6" name="Slide Number Placeholder 5">
            <a:extLst>
              <a:ext uri="{FF2B5EF4-FFF2-40B4-BE49-F238E27FC236}">
                <a16:creationId xmlns:a16="http://schemas.microsoft.com/office/drawing/2014/main" id="{BD35C531-1278-4FFE-A4F5-43A198472B4F}"/>
              </a:ext>
            </a:extLst>
          </p:cNvPr>
          <p:cNvSpPr>
            <a:spLocks noGrp="1"/>
          </p:cNvSpPr>
          <p:nvPr>
            <p:ph type="sldNum" sz="quarter" idx="12"/>
          </p:nvPr>
        </p:nvSpPr>
        <p:spPr/>
        <p:txBody>
          <a:bodyPr/>
          <a:lstStyle/>
          <a:p>
            <a:fld id="{D57F1E4F-1CFF-5643-939E-217C01CDF565}" type="slidenum">
              <a:rPr lang="en-US" smtClean="0"/>
              <a:pPr/>
              <a:t>35</a:t>
            </a:fld>
            <a:endParaRPr lang="en-US" dirty="0"/>
          </a:p>
        </p:txBody>
      </p:sp>
      <p:pic>
        <p:nvPicPr>
          <p:cNvPr id="7" name="Picture 6">
            <a:extLst>
              <a:ext uri="{FF2B5EF4-FFF2-40B4-BE49-F238E27FC236}">
                <a16:creationId xmlns:a16="http://schemas.microsoft.com/office/drawing/2014/main" id="{DCDC0459-5C76-4D69-ACC2-9C8AFAB842DE}"/>
              </a:ext>
            </a:extLst>
          </p:cNvPr>
          <p:cNvPicPr>
            <a:picLocks noChangeAspect="1"/>
          </p:cNvPicPr>
          <p:nvPr/>
        </p:nvPicPr>
        <p:blipFill>
          <a:blip r:embed="rId3"/>
          <a:stretch>
            <a:fillRect/>
          </a:stretch>
        </p:blipFill>
        <p:spPr>
          <a:xfrm>
            <a:off x="4271681" y="2572504"/>
            <a:ext cx="7614958" cy="2669588"/>
          </a:xfrm>
          <a:prstGeom prst="rect">
            <a:avLst/>
          </a:prstGeom>
        </p:spPr>
      </p:pic>
      <p:sp>
        <p:nvSpPr>
          <p:cNvPr id="8" name="TextBox 7">
            <a:extLst>
              <a:ext uri="{FF2B5EF4-FFF2-40B4-BE49-F238E27FC236}">
                <a16:creationId xmlns:a16="http://schemas.microsoft.com/office/drawing/2014/main" id="{4761B8B8-9279-6267-2333-1F636CA3E973}"/>
              </a:ext>
            </a:extLst>
          </p:cNvPr>
          <p:cNvSpPr txBox="1"/>
          <p:nvPr/>
        </p:nvSpPr>
        <p:spPr>
          <a:xfrm>
            <a:off x="695325" y="2571749"/>
            <a:ext cx="3429000" cy="21390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200"/>
              </a:spcBef>
              <a:spcAft>
                <a:spcPts val="200"/>
              </a:spcAft>
            </a:pPr>
            <a:r>
              <a:rPr lang="en-US" sz="2000" b="1" dirty="0">
                <a:solidFill>
                  <a:srgbClr val="616161"/>
                </a:solidFill>
                <a:latin typeface="Goudy Old Style"/>
              </a:rPr>
              <a:t>Steps to Apply</a:t>
            </a:r>
            <a:endParaRPr lang="en-US" sz="2000" dirty="0">
              <a:latin typeface="Goudy Old Style"/>
            </a:endParaRPr>
          </a:p>
          <a:p>
            <a:pPr marL="457200" indent="-457200">
              <a:lnSpc>
                <a:spcPct val="90000"/>
              </a:lnSpc>
              <a:spcBef>
                <a:spcPts val="1200"/>
              </a:spcBef>
              <a:spcAft>
                <a:spcPts val="200"/>
              </a:spcAft>
              <a:buFont typeface="+mj-lt"/>
              <a:buAutoNum type="arabicPeriod"/>
            </a:pPr>
            <a:r>
              <a:rPr lang="en-US" sz="2000" dirty="0">
                <a:solidFill>
                  <a:srgbClr val="616161"/>
                </a:solidFill>
                <a:latin typeface="Goudy Old Style"/>
              </a:rPr>
              <a:t>Create and Activate an Account on my.odk.org</a:t>
            </a:r>
            <a:endParaRPr lang="en-US" sz="2000" dirty="0">
              <a:latin typeface="Goudy Old Style"/>
            </a:endParaRPr>
          </a:p>
          <a:p>
            <a:pPr marL="457200" indent="-457200">
              <a:lnSpc>
                <a:spcPct val="90000"/>
              </a:lnSpc>
              <a:spcBef>
                <a:spcPts val="1200"/>
              </a:spcBef>
              <a:spcAft>
                <a:spcPts val="200"/>
              </a:spcAft>
              <a:buFont typeface="+mj-lt"/>
              <a:buAutoNum type="arabicPeriod"/>
            </a:pPr>
            <a:r>
              <a:rPr lang="en-US" sz="2000" dirty="0">
                <a:solidFill>
                  <a:srgbClr val="616161"/>
                </a:solidFill>
                <a:latin typeface="Goudy Old Style"/>
              </a:rPr>
              <a:t>2) Go to the Applicant Dashboard</a:t>
            </a:r>
            <a:endParaRPr lang="en-US" sz="2000" dirty="0">
              <a:latin typeface="Goudy Old Style"/>
            </a:endParaRPr>
          </a:p>
          <a:p>
            <a:pPr algn="l"/>
            <a:endParaRPr lang="en-US" dirty="0">
              <a:cs typeface="Calibri"/>
            </a:endParaRPr>
          </a:p>
        </p:txBody>
      </p:sp>
      <p:sp>
        <p:nvSpPr>
          <p:cNvPr id="10" name="TextBox 9">
            <a:extLst>
              <a:ext uri="{FF2B5EF4-FFF2-40B4-BE49-F238E27FC236}">
                <a16:creationId xmlns:a16="http://schemas.microsoft.com/office/drawing/2014/main" id="{89097EF9-13AF-46AF-9863-8F0CE3AC4B8C}"/>
              </a:ext>
            </a:extLst>
          </p:cNvPr>
          <p:cNvSpPr txBox="1"/>
          <p:nvPr/>
        </p:nvSpPr>
        <p:spPr>
          <a:xfrm>
            <a:off x="695325" y="5204607"/>
            <a:ext cx="5267894" cy="646331"/>
          </a:xfrm>
          <a:prstGeom prst="rect">
            <a:avLst/>
          </a:prstGeom>
          <a:noFill/>
        </p:spPr>
        <p:txBody>
          <a:bodyPr wrap="square" rtlCol="0">
            <a:spAutoFit/>
          </a:bodyPr>
          <a:lstStyle/>
          <a:p>
            <a:r>
              <a:rPr lang="en-US" b="1" dirty="0">
                <a:latin typeface="Goudy Old Style" panose="02020502050305020303" pitchFamily="18" charset="0"/>
              </a:rPr>
              <a:t>Instructions for Applying can be found at: </a:t>
            </a:r>
            <a:r>
              <a:rPr lang="en-US" dirty="0">
                <a:latin typeface="Goudy Old Style" panose="02020502050305020303" pitchFamily="18" charset="0"/>
                <a:hlinkClick r:id="rId4"/>
              </a:rPr>
              <a:t>https://odk.org/members/apply-for-membership/</a:t>
            </a:r>
            <a:endParaRPr lang="en-US" dirty="0">
              <a:latin typeface="Goudy Old Style" panose="02020502050305020303" pitchFamily="18" charset="0"/>
            </a:endParaRPr>
          </a:p>
        </p:txBody>
      </p:sp>
    </p:spTree>
    <p:extLst>
      <p:ext uri="{BB962C8B-B14F-4D97-AF65-F5344CB8AC3E}">
        <p14:creationId xmlns:p14="http://schemas.microsoft.com/office/powerpoint/2010/main" val="1405286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0EB1F-E366-49E8-AB86-255042545FE1}"/>
              </a:ext>
            </a:extLst>
          </p:cNvPr>
          <p:cNvSpPr>
            <a:spLocks noGrp="1"/>
          </p:cNvSpPr>
          <p:nvPr>
            <p:ph type="title"/>
          </p:nvPr>
        </p:nvSpPr>
        <p:spPr/>
        <p:txBody>
          <a:bodyPr>
            <a:normAutofit fontScale="90000"/>
          </a:bodyPr>
          <a:lstStyle/>
          <a:p>
            <a:r>
              <a:rPr lang="en-US" dirty="0"/>
              <a:t>Instructions for Application</a:t>
            </a:r>
          </a:p>
        </p:txBody>
      </p:sp>
      <p:sp>
        <p:nvSpPr>
          <p:cNvPr id="3" name="Content Placeholder 2">
            <a:extLst>
              <a:ext uri="{FF2B5EF4-FFF2-40B4-BE49-F238E27FC236}">
                <a16:creationId xmlns:a16="http://schemas.microsoft.com/office/drawing/2014/main" id="{390C50F1-C730-4098-87BA-DB01AEFBA092}"/>
              </a:ext>
            </a:extLst>
          </p:cNvPr>
          <p:cNvSpPr>
            <a:spLocks noGrp="1"/>
          </p:cNvSpPr>
          <p:nvPr>
            <p:ph idx="1"/>
          </p:nvPr>
        </p:nvSpPr>
        <p:spPr>
          <a:xfrm>
            <a:off x="615297" y="1230068"/>
            <a:ext cx="11058258" cy="4023360"/>
          </a:xfrm>
        </p:spPr>
        <p:txBody>
          <a:bodyPr vert="horz" lIns="0" tIns="45720" rIns="0" bIns="45720" rtlCol="0" anchor="t">
            <a:normAutofit/>
          </a:bodyPr>
          <a:lstStyle/>
          <a:p>
            <a:r>
              <a:rPr lang="en-US" dirty="0"/>
              <a:t>3) Start Application</a:t>
            </a:r>
          </a:p>
          <a:p>
            <a:endParaRPr lang="en-US" dirty="0"/>
          </a:p>
          <a:p>
            <a:endParaRPr lang="en-US" dirty="0"/>
          </a:p>
          <a:p>
            <a:endParaRPr lang="en-US" dirty="0"/>
          </a:p>
          <a:p>
            <a:endParaRPr lang="en-US" dirty="0"/>
          </a:p>
          <a:p>
            <a:r>
              <a:rPr lang="en-US" dirty="0"/>
              <a:t>4) Edit Profile if necessary – NOTE: Anytime the profile is changed, it automatically updates the application.</a:t>
            </a:r>
          </a:p>
          <a:p>
            <a:r>
              <a:rPr lang="en-US" dirty="0"/>
              <a:t>5) Select a Circle </a:t>
            </a:r>
          </a:p>
          <a:p>
            <a:pPr marL="0" indent="0">
              <a:buNone/>
            </a:pPr>
            <a:endParaRPr lang="en-US" dirty="0"/>
          </a:p>
        </p:txBody>
      </p:sp>
      <p:sp>
        <p:nvSpPr>
          <p:cNvPr id="4" name="Date Placeholder 3">
            <a:extLst>
              <a:ext uri="{FF2B5EF4-FFF2-40B4-BE49-F238E27FC236}">
                <a16:creationId xmlns:a16="http://schemas.microsoft.com/office/drawing/2014/main" id="{47CE17F8-DA86-4FCD-B101-91304A614494}"/>
              </a:ext>
            </a:extLst>
          </p:cNvPr>
          <p:cNvSpPr>
            <a:spLocks noGrp="1"/>
          </p:cNvSpPr>
          <p:nvPr>
            <p:ph type="dt" sz="half" idx="10"/>
          </p:nvPr>
        </p:nvSpPr>
        <p:spPr/>
        <p:txBody>
          <a:bodyPr/>
          <a:lstStyle/>
          <a:p>
            <a:pPr algn="ctr"/>
            <a:r>
              <a:rPr lang="en-US" dirty="0"/>
              <a:t>Revised: July 2024</a:t>
            </a:r>
          </a:p>
        </p:txBody>
      </p:sp>
      <p:sp>
        <p:nvSpPr>
          <p:cNvPr id="5" name="Footer Placeholder 4">
            <a:extLst>
              <a:ext uri="{FF2B5EF4-FFF2-40B4-BE49-F238E27FC236}">
                <a16:creationId xmlns:a16="http://schemas.microsoft.com/office/drawing/2014/main" id="{9AB9022B-7F8C-48D9-9819-27A9233D2293}"/>
              </a:ext>
            </a:extLst>
          </p:cNvPr>
          <p:cNvSpPr>
            <a:spLocks noGrp="1"/>
          </p:cNvSpPr>
          <p:nvPr>
            <p:ph type="ftr" sz="quarter" idx="11"/>
          </p:nvPr>
        </p:nvSpPr>
        <p:spPr/>
        <p:txBody>
          <a:bodyPr/>
          <a:lstStyle/>
          <a:p>
            <a:pPr algn="ctr"/>
            <a:r>
              <a:rPr lang="en-US" dirty="0"/>
              <a:t>Copyright © 2024. All Rights Reserved.</a:t>
            </a:r>
          </a:p>
        </p:txBody>
      </p:sp>
      <p:sp>
        <p:nvSpPr>
          <p:cNvPr id="6" name="Slide Number Placeholder 5">
            <a:extLst>
              <a:ext uri="{FF2B5EF4-FFF2-40B4-BE49-F238E27FC236}">
                <a16:creationId xmlns:a16="http://schemas.microsoft.com/office/drawing/2014/main" id="{0F2C0DAE-37C8-40FA-8B44-8132A28EC850}"/>
              </a:ext>
            </a:extLst>
          </p:cNvPr>
          <p:cNvSpPr>
            <a:spLocks noGrp="1"/>
          </p:cNvSpPr>
          <p:nvPr>
            <p:ph type="sldNum" sz="quarter" idx="12"/>
          </p:nvPr>
        </p:nvSpPr>
        <p:spPr/>
        <p:txBody>
          <a:bodyPr/>
          <a:lstStyle/>
          <a:p>
            <a:fld id="{D57F1E4F-1CFF-5643-939E-217C01CDF565}" type="slidenum">
              <a:rPr lang="en-US" smtClean="0"/>
              <a:pPr/>
              <a:t>36</a:t>
            </a:fld>
            <a:endParaRPr lang="en-US" dirty="0"/>
          </a:p>
        </p:txBody>
      </p:sp>
      <p:pic>
        <p:nvPicPr>
          <p:cNvPr id="7" name="Picture 6">
            <a:extLst>
              <a:ext uri="{FF2B5EF4-FFF2-40B4-BE49-F238E27FC236}">
                <a16:creationId xmlns:a16="http://schemas.microsoft.com/office/drawing/2014/main" id="{713A26D4-8458-4297-BA5A-4EFEB5D35F0E}"/>
              </a:ext>
            </a:extLst>
          </p:cNvPr>
          <p:cNvPicPr>
            <a:picLocks noChangeAspect="1"/>
          </p:cNvPicPr>
          <p:nvPr/>
        </p:nvPicPr>
        <p:blipFill>
          <a:blip r:embed="rId2"/>
          <a:stretch>
            <a:fillRect/>
          </a:stretch>
        </p:blipFill>
        <p:spPr>
          <a:xfrm>
            <a:off x="2992350" y="1232992"/>
            <a:ext cx="9009528" cy="2201337"/>
          </a:xfrm>
          <a:prstGeom prst="rect">
            <a:avLst/>
          </a:prstGeom>
        </p:spPr>
      </p:pic>
      <p:sp>
        <p:nvSpPr>
          <p:cNvPr id="8" name="Oval 7">
            <a:extLst>
              <a:ext uri="{FF2B5EF4-FFF2-40B4-BE49-F238E27FC236}">
                <a16:creationId xmlns:a16="http://schemas.microsoft.com/office/drawing/2014/main" id="{755280C7-E2B6-415C-968E-516D09A615DD}"/>
              </a:ext>
            </a:extLst>
          </p:cNvPr>
          <p:cNvSpPr/>
          <p:nvPr/>
        </p:nvSpPr>
        <p:spPr>
          <a:xfrm>
            <a:off x="2776818" y="2080372"/>
            <a:ext cx="2402541" cy="539003"/>
          </a:xfrm>
          <a:prstGeom prst="ellipse">
            <a:avLst/>
          </a:prstGeom>
          <a:solidFill>
            <a:schemeClr val="tx2">
              <a:alpha val="2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1D5829B-37B6-43B6-8981-6E369BD3D85B}"/>
              </a:ext>
            </a:extLst>
          </p:cNvPr>
          <p:cNvPicPr>
            <a:picLocks noChangeAspect="1"/>
          </p:cNvPicPr>
          <p:nvPr/>
        </p:nvPicPr>
        <p:blipFill>
          <a:blip r:embed="rId3"/>
          <a:stretch>
            <a:fillRect/>
          </a:stretch>
        </p:blipFill>
        <p:spPr>
          <a:xfrm>
            <a:off x="2928568" y="3895981"/>
            <a:ext cx="8491907" cy="922226"/>
          </a:xfrm>
          <a:prstGeom prst="rect">
            <a:avLst/>
          </a:prstGeom>
        </p:spPr>
      </p:pic>
    </p:spTree>
    <p:extLst>
      <p:ext uri="{BB962C8B-B14F-4D97-AF65-F5344CB8AC3E}">
        <p14:creationId xmlns:p14="http://schemas.microsoft.com/office/powerpoint/2010/main" val="444768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02EE-4158-4D81-AE9B-271E5140B1BF}"/>
              </a:ext>
            </a:extLst>
          </p:cNvPr>
          <p:cNvSpPr>
            <a:spLocks noGrp="1"/>
          </p:cNvSpPr>
          <p:nvPr>
            <p:ph type="title"/>
          </p:nvPr>
        </p:nvSpPr>
        <p:spPr/>
        <p:txBody>
          <a:bodyPr>
            <a:normAutofit fontScale="90000"/>
          </a:bodyPr>
          <a:lstStyle/>
          <a:p>
            <a:r>
              <a:rPr lang="en-US" dirty="0"/>
              <a:t>Instructions for Application</a:t>
            </a:r>
          </a:p>
        </p:txBody>
      </p:sp>
      <p:sp>
        <p:nvSpPr>
          <p:cNvPr id="3" name="Content Placeholder 2">
            <a:extLst>
              <a:ext uri="{FF2B5EF4-FFF2-40B4-BE49-F238E27FC236}">
                <a16:creationId xmlns:a16="http://schemas.microsoft.com/office/drawing/2014/main" id="{8FC7E227-31AA-48AC-AD05-B20C78E55129}"/>
              </a:ext>
            </a:extLst>
          </p:cNvPr>
          <p:cNvSpPr>
            <a:spLocks noGrp="1"/>
          </p:cNvSpPr>
          <p:nvPr>
            <p:ph idx="1"/>
          </p:nvPr>
        </p:nvSpPr>
        <p:spPr>
          <a:xfrm>
            <a:off x="566871" y="1188508"/>
            <a:ext cx="5529129" cy="4774141"/>
          </a:xfrm>
        </p:spPr>
        <p:txBody>
          <a:bodyPr>
            <a:normAutofit/>
          </a:bodyPr>
          <a:lstStyle/>
          <a:p>
            <a:r>
              <a:rPr lang="en-US" sz="2400" dirty="0"/>
              <a:t>6) Applicant completes the following steps:</a:t>
            </a:r>
          </a:p>
          <a:p>
            <a:pPr lvl="1">
              <a:buFont typeface="Arial" panose="020B0604020202020204" pitchFamily="34" charset="0"/>
              <a:buChar char="•"/>
            </a:pPr>
            <a:r>
              <a:rPr lang="en-US" sz="2000" dirty="0"/>
              <a:t>Personal Data – updating and adding as necessary</a:t>
            </a:r>
          </a:p>
          <a:p>
            <a:pPr lvl="2">
              <a:buFont typeface="Arial" panose="020B0604020202020204" pitchFamily="34" charset="0"/>
              <a:buChar char="•"/>
            </a:pPr>
            <a:r>
              <a:rPr lang="en-US" sz="1600" dirty="0"/>
              <a:t>Applicants must enter two email addresses</a:t>
            </a:r>
          </a:p>
          <a:p>
            <a:pPr lvl="1">
              <a:buFont typeface="Arial" panose="020B0604020202020204" pitchFamily="34" charset="0"/>
              <a:buChar char="•"/>
            </a:pPr>
            <a:r>
              <a:rPr lang="en-US" sz="2000" dirty="0"/>
              <a:t>Initiation Data</a:t>
            </a:r>
          </a:p>
          <a:p>
            <a:pPr lvl="2">
              <a:buFont typeface="Arial" panose="020B0604020202020204" pitchFamily="34" charset="0"/>
              <a:buChar char="•"/>
            </a:pPr>
            <a:r>
              <a:rPr lang="en-US" sz="1600" dirty="0"/>
              <a:t>Class</a:t>
            </a:r>
          </a:p>
          <a:p>
            <a:pPr lvl="2">
              <a:buFont typeface="Arial" panose="020B0604020202020204" pitchFamily="34" charset="0"/>
              <a:buChar char="•"/>
            </a:pPr>
            <a:r>
              <a:rPr lang="en-US" sz="1600" dirty="0"/>
              <a:t>Pillars</a:t>
            </a:r>
          </a:p>
          <a:p>
            <a:pPr lvl="2">
              <a:buFont typeface="Arial" panose="020B0604020202020204" pitchFamily="34" charset="0"/>
              <a:buChar char="•"/>
            </a:pPr>
            <a:r>
              <a:rPr lang="en-US" sz="1600" dirty="0"/>
              <a:t>Marketing Information</a:t>
            </a:r>
          </a:p>
          <a:p>
            <a:pPr lvl="2">
              <a:buFont typeface="Arial" panose="020B0604020202020204" pitchFamily="34" charset="0"/>
              <a:buChar char="•"/>
            </a:pPr>
            <a:r>
              <a:rPr lang="en-US" sz="1600" dirty="0"/>
              <a:t>Legacy Information</a:t>
            </a:r>
          </a:p>
          <a:p>
            <a:pPr lvl="1">
              <a:buFont typeface="Arial" panose="020B0604020202020204" pitchFamily="34" charset="0"/>
              <a:buChar char="•"/>
            </a:pPr>
            <a:r>
              <a:rPr lang="en-US" sz="2000" dirty="0"/>
              <a:t>Demographic Data (only birthdate is required)</a:t>
            </a:r>
          </a:p>
          <a:p>
            <a:pPr lvl="1">
              <a:buFont typeface="Arial" panose="020B0604020202020204" pitchFamily="34" charset="0"/>
              <a:buChar char="•"/>
            </a:pPr>
            <a:r>
              <a:rPr lang="en-US" sz="2000" dirty="0"/>
              <a:t>Academic Information</a:t>
            </a:r>
          </a:p>
          <a:p>
            <a:pPr lvl="1">
              <a:buFont typeface="Arial" panose="020B0604020202020204" pitchFamily="34" charset="0"/>
              <a:buChar char="•"/>
            </a:pPr>
            <a:r>
              <a:rPr lang="en-US" sz="2000" dirty="0"/>
              <a:t>Employment Information (if full-time employee)</a:t>
            </a:r>
          </a:p>
          <a:p>
            <a:pPr lvl="1">
              <a:buFont typeface="Arial" panose="020B0604020202020204" pitchFamily="34" charset="0"/>
              <a:buChar char="•"/>
            </a:pPr>
            <a:r>
              <a:rPr lang="en-US" sz="2000" dirty="0"/>
              <a:t>Custom Questions (Initiate Questions)</a:t>
            </a:r>
          </a:p>
          <a:p>
            <a:pPr lvl="1">
              <a:buFont typeface="Arial" panose="020B0604020202020204" pitchFamily="34" charset="0"/>
              <a:buChar char="•"/>
            </a:pPr>
            <a:r>
              <a:rPr lang="en-US" sz="2000" dirty="0"/>
              <a:t>Review and Save or Submit</a:t>
            </a:r>
          </a:p>
          <a:p>
            <a:pPr lvl="1">
              <a:buFont typeface="+mj-lt"/>
              <a:buAutoNum type="alphaLcParenR"/>
            </a:pPr>
            <a:endParaRPr lang="en-US" dirty="0"/>
          </a:p>
          <a:p>
            <a:pPr lvl="1">
              <a:buFont typeface="+mj-lt"/>
              <a:buAutoNum type="alphaLcParenR"/>
            </a:pPr>
            <a:endParaRPr lang="en-US" dirty="0"/>
          </a:p>
          <a:p>
            <a:pPr lvl="1">
              <a:buFont typeface="+mj-lt"/>
              <a:buAutoNum type="alphaLcParenR"/>
            </a:pPr>
            <a:endParaRPr lang="en-US" dirty="0"/>
          </a:p>
          <a:p>
            <a:pPr lvl="1">
              <a:buAutoNum type="alphaLcParenR"/>
            </a:pPr>
            <a:endParaRPr lang="en-US" dirty="0"/>
          </a:p>
          <a:p>
            <a:endParaRPr lang="en-US" dirty="0"/>
          </a:p>
          <a:p>
            <a:endParaRPr lang="en-US" dirty="0"/>
          </a:p>
        </p:txBody>
      </p:sp>
      <p:sp>
        <p:nvSpPr>
          <p:cNvPr id="4" name="Date Placeholder 3">
            <a:extLst>
              <a:ext uri="{FF2B5EF4-FFF2-40B4-BE49-F238E27FC236}">
                <a16:creationId xmlns:a16="http://schemas.microsoft.com/office/drawing/2014/main" id="{AF456764-601D-4646-9F15-01667AC7A8D4}"/>
              </a:ext>
            </a:extLst>
          </p:cNvPr>
          <p:cNvSpPr>
            <a:spLocks noGrp="1"/>
          </p:cNvSpPr>
          <p:nvPr>
            <p:ph type="dt" sz="half" idx="10"/>
          </p:nvPr>
        </p:nvSpPr>
        <p:spPr/>
        <p:txBody>
          <a:bodyPr/>
          <a:lstStyle/>
          <a:p>
            <a:pPr algn="ctr"/>
            <a:r>
              <a:rPr lang="en-US" dirty="0"/>
              <a:t>Revised: July 2024</a:t>
            </a:r>
          </a:p>
        </p:txBody>
      </p:sp>
      <p:sp>
        <p:nvSpPr>
          <p:cNvPr id="5" name="Footer Placeholder 4">
            <a:extLst>
              <a:ext uri="{FF2B5EF4-FFF2-40B4-BE49-F238E27FC236}">
                <a16:creationId xmlns:a16="http://schemas.microsoft.com/office/drawing/2014/main" id="{33E6DA00-A1A3-476E-8A79-3D0BE754BA4E}"/>
              </a:ext>
            </a:extLst>
          </p:cNvPr>
          <p:cNvSpPr>
            <a:spLocks noGrp="1"/>
          </p:cNvSpPr>
          <p:nvPr>
            <p:ph type="ftr" sz="quarter" idx="11"/>
          </p:nvPr>
        </p:nvSpPr>
        <p:spPr/>
        <p:txBody>
          <a:bodyPr/>
          <a:lstStyle/>
          <a:p>
            <a:pPr algn="ctr"/>
            <a:r>
              <a:rPr lang="en-US" dirty="0"/>
              <a:t>Copyright © 2024. All Rights Reserved.</a:t>
            </a:r>
          </a:p>
        </p:txBody>
      </p:sp>
      <p:sp>
        <p:nvSpPr>
          <p:cNvPr id="6" name="Slide Number Placeholder 5">
            <a:extLst>
              <a:ext uri="{FF2B5EF4-FFF2-40B4-BE49-F238E27FC236}">
                <a16:creationId xmlns:a16="http://schemas.microsoft.com/office/drawing/2014/main" id="{BC8AAE22-0C0C-4F05-B3CD-652870109604}"/>
              </a:ext>
            </a:extLst>
          </p:cNvPr>
          <p:cNvSpPr>
            <a:spLocks noGrp="1"/>
          </p:cNvSpPr>
          <p:nvPr>
            <p:ph type="sldNum" sz="quarter" idx="12"/>
          </p:nvPr>
        </p:nvSpPr>
        <p:spPr/>
        <p:txBody>
          <a:bodyPr/>
          <a:lstStyle/>
          <a:p>
            <a:fld id="{D57F1E4F-1CFF-5643-939E-217C01CDF565}" type="slidenum">
              <a:rPr lang="en-US" smtClean="0"/>
              <a:pPr/>
              <a:t>37</a:t>
            </a:fld>
            <a:endParaRPr lang="en-US" dirty="0"/>
          </a:p>
        </p:txBody>
      </p:sp>
      <p:pic>
        <p:nvPicPr>
          <p:cNvPr id="7" name="Picture 6">
            <a:extLst>
              <a:ext uri="{FF2B5EF4-FFF2-40B4-BE49-F238E27FC236}">
                <a16:creationId xmlns:a16="http://schemas.microsoft.com/office/drawing/2014/main" id="{1A4C1561-8D7A-4EC7-AC3A-1D03C0EDD2F7}"/>
              </a:ext>
            </a:extLst>
          </p:cNvPr>
          <p:cNvPicPr>
            <a:picLocks noChangeAspect="1"/>
          </p:cNvPicPr>
          <p:nvPr/>
        </p:nvPicPr>
        <p:blipFill>
          <a:blip r:embed="rId3"/>
          <a:stretch>
            <a:fillRect/>
          </a:stretch>
        </p:blipFill>
        <p:spPr>
          <a:xfrm>
            <a:off x="6783798" y="1300245"/>
            <a:ext cx="4428685" cy="4662404"/>
          </a:xfrm>
          <a:prstGeom prst="rect">
            <a:avLst/>
          </a:prstGeom>
        </p:spPr>
      </p:pic>
    </p:spTree>
    <p:extLst>
      <p:ext uri="{BB962C8B-B14F-4D97-AF65-F5344CB8AC3E}">
        <p14:creationId xmlns:p14="http://schemas.microsoft.com/office/powerpoint/2010/main" val="49455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CF5CC-444D-443D-A75A-D06BEDE89ACD}"/>
              </a:ext>
            </a:extLst>
          </p:cNvPr>
          <p:cNvSpPr>
            <a:spLocks noGrp="1"/>
          </p:cNvSpPr>
          <p:nvPr>
            <p:ph type="title"/>
          </p:nvPr>
        </p:nvSpPr>
        <p:spPr/>
        <p:txBody>
          <a:bodyPr>
            <a:normAutofit fontScale="90000"/>
          </a:bodyPr>
          <a:lstStyle/>
          <a:p>
            <a:r>
              <a:rPr lang="en-US" dirty="0"/>
              <a:t>End of Part 1</a:t>
            </a:r>
          </a:p>
        </p:txBody>
      </p:sp>
      <p:sp>
        <p:nvSpPr>
          <p:cNvPr id="3" name="Content Placeholder 2">
            <a:extLst>
              <a:ext uri="{FF2B5EF4-FFF2-40B4-BE49-F238E27FC236}">
                <a16:creationId xmlns:a16="http://schemas.microsoft.com/office/drawing/2014/main" id="{A3B6667C-7601-4C0B-A86F-45CB72970EE8}"/>
              </a:ext>
            </a:extLst>
          </p:cNvPr>
          <p:cNvSpPr>
            <a:spLocks noGrp="1"/>
          </p:cNvSpPr>
          <p:nvPr>
            <p:ph idx="1"/>
          </p:nvPr>
        </p:nvSpPr>
        <p:spPr>
          <a:xfrm>
            <a:off x="566871" y="1321859"/>
            <a:ext cx="11058258" cy="4023360"/>
          </a:xfrm>
        </p:spPr>
        <p:txBody>
          <a:bodyPr>
            <a:noAutofit/>
          </a:bodyPr>
          <a:lstStyle/>
          <a:p>
            <a:r>
              <a:rPr lang="en-US" sz="3600" dirty="0"/>
              <a:t>That’s all for now. </a:t>
            </a:r>
          </a:p>
          <a:p>
            <a:r>
              <a:rPr lang="en-US" sz="3600" dirty="0"/>
              <a:t>This will get you started on your application process.</a:t>
            </a:r>
          </a:p>
          <a:p>
            <a:r>
              <a:rPr lang="en-US" sz="3600" dirty="0"/>
              <a:t>Look for Part 2 Training on how to manage reports, registering for events, and other features coming in September.</a:t>
            </a:r>
          </a:p>
          <a:p>
            <a:pPr algn="ctr"/>
            <a:r>
              <a:rPr lang="en-US" sz="3600" dirty="0"/>
              <a:t>QUESTIONS?</a:t>
            </a:r>
          </a:p>
        </p:txBody>
      </p:sp>
      <p:sp>
        <p:nvSpPr>
          <p:cNvPr id="4" name="Date Placeholder 3">
            <a:extLst>
              <a:ext uri="{FF2B5EF4-FFF2-40B4-BE49-F238E27FC236}">
                <a16:creationId xmlns:a16="http://schemas.microsoft.com/office/drawing/2014/main" id="{44E60A34-D44A-4406-A55D-B5C35B1E5F52}"/>
              </a:ext>
            </a:extLst>
          </p:cNvPr>
          <p:cNvSpPr>
            <a:spLocks noGrp="1"/>
          </p:cNvSpPr>
          <p:nvPr>
            <p:ph type="dt" sz="half" idx="10"/>
          </p:nvPr>
        </p:nvSpPr>
        <p:spPr/>
        <p:txBody>
          <a:bodyPr/>
          <a:lstStyle/>
          <a:p>
            <a:pPr algn="ctr"/>
            <a:r>
              <a:rPr lang="en-US" dirty="0"/>
              <a:t>Revised: July 2024</a:t>
            </a:r>
          </a:p>
        </p:txBody>
      </p:sp>
      <p:sp>
        <p:nvSpPr>
          <p:cNvPr id="5" name="Footer Placeholder 4">
            <a:extLst>
              <a:ext uri="{FF2B5EF4-FFF2-40B4-BE49-F238E27FC236}">
                <a16:creationId xmlns:a16="http://schemas.microsoft.com/office/drawing/2014/main" id="{CCB515CE-8208-44F2-8F04-30AFD4AA0ECD}"/>
              </a:ext>
            </a:extLst>
          </p:cNvPr>
          <p:cNvSpPr>
            <a:spLocks noGrp="1"/>
          </p:cNvSpPr>
          <p:nvPr>
            <p:ph type="ftr" sz="quarter" idx="11"/>
          </p:nvPr>
        </p:nvSpPr>
        <p:spPr/>
        <p:txBody>
          <a:bodyPr/>
          <a:lstStyle/>
          <a:p>
            <a:pPr algn="ctr"/>
            <a:r>
              <a:rPr lang="en-US" dirty="0"/>
              <a:t>Copyright © 2024. All Rights Reserved.</a:t>
            </a:r>
          </a:p>
        </p:txBody>
      </p:sp>
      <p:sp>
        <p:nvSpPr>
          <p:cNvPr id="6" name="Slide Number Placeholder 5">
            <a:extLst>
              <a:ext uri="{FF2B5EF4-FFF2-40B4-BE49-F238E27FC236}">
                <a16:creationId xmlns:a16="http://schemas.microsoft.com/office/drawing/2014/main" id="{B7896C1B-40CC-4A2C-A6EC-DB03BB08DD4B}"/>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2784161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MyODK?</a:t>
            </a:r>
          </a:p>
        </p:txBody>
      </p:sp>
      <p:sp>
        <p:nvSpPr>
          <p:cNvPr id="3" name="Content Placeholder 2"/>
          <p:cNvSpPr>
            <a:spLocks noGrp="1"/>
          </p:cNvSpPr>
          <p:nvPr>
            <p:ph idx="1"/>
          </p:nvPr>
        </p:nvSpPr>
        <p:spPr>
          <a:xfrm>
            <a:off x="492718" y="1417109"/>
            <a:ext cx="11058258" cy="4023360"/>
          </a:xfrm>
        </p:spPr>
        <p:txBody>
          <a:bodyPr vert="horz" lIns="0" tIns="45720" rIns="0" bIns="45720" rtlCol="0" anchor="t">
            <a:normAutofit fontScale="85000" lnSpcReduction="20000"/>
          </a:bodyPr>
          <a:lstStyle/>
          <a:p>
            <a:pPr>
              <a:lnSpc>
                <a:spcPct val="120000"/>
              </a:lnSpc>
              <a:spcBef>
                <a:spcPts val="0"/>
              </a:spcBef>
              <a:spcAft>
                <a:spcPts val="0"/>
              </a:spcAft>
            </a:pPr>
            <a:r>
              <a:rPr lang="en-US" dirty="0"/>
              <a:t>MyODK is a Member Engagement Platform (MEP) that provides members with 24/7 access to stay connected and engaged with O</a:t>
            </a:r>
            <a:r>
              <a:rPr lang="en-US" dirty="0">
                <a:sym typeface="Symbol" panose="05050102010706020507" pitchFamily="18" charset="2"/>
              </a:rPr>
              <a:t></a:t>
            </a:r>
            <a:r>
              <a:rPr lang="en-US" dirty="0"/>
              <a:t>K throughout their lifetime. MyODK is powered by aarwinMEP, developed by JL Systems.</a:t>
            </a:r>
          </a:p>
          <a:p>
            <a:pPr>
              <a:lnSpc>
                <a:spcPct val="120000"/>
              </a:lnSpc>
              <a:spcBef>
                <a:spcPts val="0"/>
              </a:spcBef>
              <a:spcAft>
                <a:spcPts val="0"/>
              </a:spcAft>
            </a:pPr>
            <a:endParaRPr lang="en-US" b="1" dirty="0"/>
          </a:p>
          <a:p>
            <a:pPr>
              <a:lnSpc>
                <a:spcPct val="120000"/>
              </a:lnSpc>
              <a:spcBef>
                <a:spcPts val="0"/>
              </a:spcBef>
              <a:spcAft>
                <a:spcPts val="0"/>
              </a:spcAft>
            </a:pPr>
            <a:r>
              <a:rPr lang="en-US" b="1" dirty="0"/>
              <a:t>For Members</a:t>
            </a:r>
            <a:endParaRPr lang="en-US" dirty="0"/>
          </a:p>
          <a:p>
            <a:pPr lvl="1">
              <a:lnSpc>
                <a:spcPct val="120000"/>
              </a:lnSpc>
              <a:spcBef>
                <a:spcPts val="0"/>
              </a:spcBef>
              <a:spcAft>
                <a:spcPts val="0"/>
              </a:spcAft>
            </a:pPr>
            <a:r>
              <a:rPr lang="en-US" dirty="0"/>
              <a:t>Permanent Record for your OΔK Experience</a:t>
            </a:r>
          </a:p>
          <a:p>
            <a:pPr lvl="1">
              <a:lnSpc>
                <a:spcPct val="120000"/>
              </a:lnSpc>
              <a:spcBef>
                <a:spcPts val="0"/>
              </a:spcBef>
              <a:spcAft>
                <a:spcPts val="0"/>
              </a:spcAft>
            </a:pPr>
            <a:r>
              <a:rPr lang="en-US" dirty="0"/>
              <a:t>Update Personal and Professional Information (addresses, emails, career changes)</a:t>
            </a:r>
          </a:p>
          <a:p>
            <a:pPr lvl="1">
              <a:lnSpc>
                <a:spcPct val="120000"/>
              </a:lnSpc>
              <a:spcBef>
                <a:spcPts val="0"/>
              </a:spcBef>
              <a:spcAft>
                <a:spcPts val="0"/>
              </a:spcAft>
            </a:pPr>
            <a:r>
              <a:rPr lang="en-US" dirty="0"/>
              <a:t>View all OΔK activities (officer positions, volunteer roles, events attended)</a:t>
            </a:r>
          </a:p>
          <a:p>
            <a:pPr lvl="1">
              <a:lnSpc>
                <a:spcPct val="120000"/>
              </a:lnSpc>
              <a:spcBef>
                <a:spcPts val="0"/>
              </a:spcBef>
              <a:spcAft>
                <a:spcPts val="0"/>
              </a:spcAft>
            </a:pPr>
            <a:r>
              <a:rPr lang="en-US" dirty="0"/>
              <a:t>Access Member Benefits (links to members-only benefits)</a:t>
            </a:r>
          </a:p>
          <a:p>
            <a:pPr lvl="1">
              <a:lnSpc>
                <a:spcPct val="120000"/>
              </a:lnSpc>
              <a:spcBef>
                <a:spcPts val="0"/>
              </a:spcBef>
              <a:spcAft>
                <a:spcPts val="0"/>
              </a:spcAft>
            </a:pPr>
            <a:r>
              <a:rPr lang="en-US" dirty="0"/>
              <a:t>Networking (connect with members through the Discord Communities, register for the National Leadership Conference, search for other OΔK members in your field)</a:t>
            </a:r>
          </a:p>
          <a:p>
            <a:pPr>
              <a:lnSpc>
                <a:spcPct val="120000"/>
              </a:lnSpc>
              <a:spcBef>
                <a:spcPts val="0"/>
              </a:spcBef>
              <a:spcAft>
                <a:spcPts val="0"/>
              </a:spcAft>
            </a:pPr>
            <a:endParaRPr lang="en-US" b="1" dirty="0"/>
          </a:p>
          <a:p>
            <a:pPr>
              <a:lnSpc>
                <a:spcPct val="120000"/>
              </a:lnSpc>
              <a:spcBef>
                <a:spcPts val="0"/>
              </a:spcBef>
              <a:spcAft>
                <a:spcPts val="0"/>
              </a:spcAft>
            </a:pPr>
            <a:r>
              <a:rPr lang="en-US" b="1" dirty="0"/>
              <a:t>For Circles</a:t>
            </a:r>
            <a:endParaRPr lang="en-US" dirty="0"/>
          </a:p>
          <a:p>
            <a:pPr marL="543560" lvl="1">
              <a:lnSpc>
                <a:spcPct val="120000"/>
              </a:lnSpc>
              <a:spcBef>
                <a:spcPts val="0"/>
              </a:spcBef>
              <a:spcAft>
                <a:spcPts val="0"/>
              </a:spcAft>
            </a:pPr>
            <a:r>
              <a:rPr lang="en-US" dirty="0">
                <a:latin typeface="Goudy Old Style"/>
              </a:rPr>
              <a:t>Application process with more customizable fields</a:t>
            </a:r>
          </a:p>
          <a:p>
            <a:pPr marL="543560" lvl="1">
              <a:lnSpc>
                <a:spcPct val="120000"/>
              </a:lnSpc>
              <a:spcBef>
                <a:spcPts val="0"/>
              </a:spcBef>
              <a:spcAft>
                <a:spcPts val="0"/>
              </a:spcAft>
            </a:pPr>
            <a:r>
              <a:rPr lang="en-US" dirty="0">
                <a:latin typeface="Goudy Old Style"/>
              </a:rPr>
              <a:t>Access to reports and data about members</a:t>
            </a:r>
          </a:p>
          <a:p>
            <a:pPr marL="543560" lvl="1">
              <a:lnSpc>
                <a:spcPct val="120000"/>
              </a:lnSpc>
              <a:spcBef>
                <a:spcPts val="0"/>
              </a:spcBef>
              <a:spcAft>
                <a:spcPts val="0"/>
              </a:spcAft>
            </a:pPr>
            <a:r>
              <a:rPr lang="en-US" dirty="0">
                <a:latin typeface="Goudy Old Style"/>
              </a:rPr>
              <a:t>National and local fee payment options during the recruitment process</a:t>
            </a:r>
          </a:p>
          <a:p>
            <a:pPr marL="543560" lvl="1">
              <a:lnSpc>
                <a:spcPct val="120000"/>
              </a:lnSpc>
              <a:spcBef>
                <a:spcPts val="0"/>
              </a:spcBef>
              <a:spcAft>
                <a:spcPts val="0"/>
              </a:spcAft>
            </a:pPr>
            <a:r>
              <a:rPr lang="en-US" dirty="0">
                <a:latin typeface="Goudy Old Style"/>
              </a:rPr>
              <a:t>Greater access to training and support</a:t>
            </a:r>
          </a:p>
          <a:p>
            <a:pPr lvl="1"/>
            <a:endParaRPr lang="en-US" dirty="0"/>
          </a:p>
          <a:p>
            <a:pPr lvl="1"/>
            <a:endParaRPr lang="en-US" dirty="0"/>
          </a:p>
        </p:txBody>
      </p:sp>
      <p:sp>
        <p:nvSpPr>
          <p:cNvPr id="8" name="Date Placeholder 7"/>
          <p:cNvSpPr>
            <a:spLocks noGrp="1"/>
          </p:cNvSpPr>
          <p:nvPr>
            <p:ph type="dt" sz="half" idx="10"/>
          </p:nvPr>
        </p:nvSpPr>
        <p:spPr/>
        <p:txBody>
          <a:bodyPr/>
          <a:lstStyle/>
          <a:p>
            <a:r>
              <a:rPr lang="en-US" dirty="0"/>
              <a:t>Revised: July 2024</a:t>
            </a:r>
          </a:p>
        </p:txBody>
      </p:sp>
      <p:sp>
        <p:nvSpPr>
          <p:cNvPr id="5" name="Footer Placeholder 4"/>
          <p:cNvSpPr>
            <a:spLocks noGrp="1"/>
          </p:cNvSpPr>
          <p:nvPr>
            <p:ph type="ftr" sz="quarter" idx="11"/>
          </p:nvPr>
        </p:nvSpPr>
        <p:spPr/>
        <p:txBody>
          <a:bodyPr/>
          <a:lstStyle/>
          <a:p>
            <a:pPr algn="ctr"/>
            <a:r>
              <a:rPr lang="en-US" dirty="0"/>
              <a:t>Copyright © 2024. All Rights Reserved.</a:t>
            </a:r>
          </a:p>
        </p:txBody>
      </p:sp>
      <p:sp>
        <p:nvSpPr>
          <p:cNvPr id="9" name="Slide Number Placeholder 8"/>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714573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How to Access a MyODK Account</a:t>
            </a:r>
          </a:p>
        </p:txBody>
      </p:sp>
      <p:sp>
        <p:nvSpPr>
          <p:cNvPr id="3" name="Text Placeholder 2"/>
          <p:cNvSpPr>
            <a:spLocks noGrp="1"/>
          </p:cNvSpPr>
          <p:nvPr>
            <p:ph type="body" idx="1"/>
          </p:nvPr>
        </p:nvSpPr>
        <p:spPr/>
        <p:txBody>
          <a:bodyPr>
            <a:normAutofit/>
          </a:bodyPr>
          <a:lstStyle/>
          <a:p>
            <a:r>
              <a:rPr lang="en-US" dirty="0">
                <a:latin typeface="Goudy Old Style"/>
              </a:rPr>
              <a:t>Log In Credentials, CIRCLE EXECUTIVE Page, Edit Your Account</a:t>
            </a:r>
          </a:p>
          <a:p>
            <a:endParaRPr lang="en-US" dirty="0"/>
          </a:p>
        </p:txBody>
      </p:sp>
      <p:sp>
        <p:nvSpPr>
          <p:cNvPr id="8" name="Date Placeholder 7"/>
          <p:cNvSpPr>
            <a:spLocks noGrp="1"/>
          </p:cNvSpPr>
          <p:nvPr>
            <p:ph type="dt" sz="half" idx="10"/>
          </p:nvPr>
        </p:nvSpPr>
        <p:spPr/>
        <p:txBody>
          <a:bodyPr/>
          <a:lstStyle/>
          <a:p>
            <a:r>
              <a:rPr lang="en-US" dirty="0"/>
              <a:t>Revised: July 2024</a:t>
            </a:r>
          </a:p>
        </p:txBody>
      </p:sp>
      <p:sp>
        <p:nvSpPr>
          <p:cNvPr id="7" name="Footer Placeholder 6"/>
          <p:cNvSpPr>
            <a:spLocks noGrp="1"/>
          </p:cNvSpPr>
          <p:nvPr>
            <p:ph type="ftr" sz="quarter" idx="11"/>
          </p:nvPr>
        </p:nvSpPr>
        <p:spPr/>
        <p:txBody>
          <a:bodyPr/>
          <a:lstStyle/>
          <a:p>
            <a:pPr algn="ctr"/>
            <a:r>
              <a:rPr lang="en-US" dirty="0"/>
              <a:t>Copyright © 2024. All Rights Reserved.</a:t>
            </a:r>
          </a:p>
        </p:txBody>
      </p:sp>
      <p:sp>
        <p:nvSpPr>
          <p:cNvPr id="9" name="Slide Number Placeholder 8"/>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173848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120A30-9B5C-450A-9CE2-71916B078CB4}"/>
              </a:ext>
            </a:extLst>
          </p:cNvPr>
          <p:cNvPicPr>
            <a:picLocks noChangeAspect="1"/>
          </p:cNvPicPr>
          <p:nvPr/>
        </p:nvPicPr>
        <p:blipFill>
          <a:blip r:embed="rId3"/>
          <a:stretch>
            <a:fillRect/>
          </a:stretch>
        </p:blipFill>
        <p:spPr>
          <a:xfrm>
            <a:off x="615297" y="1927842"/>
            <a:ext cx="9628454" cy="4308972"/>
          </a:xfrm>
          <a:prstGeom prst="rect">
            <a:avLst/>
          </a:prstGeom>
        </p:spPr>
      </p:pic>
      <p:sp>
        <p:nvSpPr>
          <p:cNvPr id="2" name="Title 1"/>
          <p:cNvSpPr>
            <a:spLocks noGrp="1"/>
          </p:cNvSpPr>
          <p:nvPr>
            <p:ph type="title"/>
          </p:nvPr>
        </p:nvSpPr>
        <p:spPr/>
        <p:txBody>
          <a:bodyPr>
            <a:normAutofit fontScale="90000"/>
          </a:bodyPr>
          <a:lstStyle/>
          <a:p>
            <a:pPr>
              <a:defRPr/>
            </a:pPr>
            <a:r>
              <a:rPr lang="en-US" dirty="0"/>
              <a:t> Start at my.odk.org</a:t>
            </a:r>
          </a:p>
        </p:txBody>
      </p:sp>
      <p:sp>
        <p:nvSpPr>
          <p:cNvPr id="4" name="Date Placeholder 3"/>
          <p:cNvSpPr>
            <a:spLocks noGrp="1"/>
          </p:cNvSpPr>
          <p:nvPr>
            <p:ph type="dt" sz="half" idx="10"/>
          </p:nvPr>
        </p:nvSpPr>
        <p:spPr/>
        <p:txBody>
          <a:bodyPr/>
          <a:lstStyle/>
          <a:p>
            <a:r>
              <a:rPr lang="en-US" dirty="0"/>
              <a:t>Revised: July 2024</a:t>
            </a:r>
          </a:p>
        </p:txBody>
      </p:sp>
      <p:sp>
        <p:nvSpPr>
          <p:cNvPr id="3" name="Footer Placeholder 2"/>
          <p:cNvSpPr>
            <a:spLocks noGrp="1"/>
          </p:cNvSpPr>
          <p:nvPr>
            <p:ph type="ftr" sz="quarter" idx="11"/>
          </p:nvPr>
        </p:nvSpPr>
        <p:spPr/>
        <p:txBody>
          <a:bodyPr/>
          <a:lstStyle/>
          <a:p>
            <a:pPr algn="ctr"/>
            <a:r>
              <a:rPr lang="en-US" dirty="0"/>
              <a:t>Copyright © 2024. All Rights Reserved.</a:t>
            </a:r>
          </a:p>
        </p:txBody>
      </p:sp>
      <p:sp>
        <p:nvSpPr>
          <p:cNvPr id="8" name="Slide Number Placeholder 7"/>
          <p:cNvSpPr>
            <a:spLocks noGrp="1"/>
          </p:cNvSpPr>
          <p:nvPr>
            <p:ph type="sldNum" sz="quarter" idx="12"/>
          </p:nvPr>
        </p:nvSpPr>
        <p:spPr/>
        <p:txBody>
          <a:bodyPr/>
          <a:lstStyle/>
          <a:p>
            <a:fld id="{D57F1E4F-1CFF-5643-939E-217C01CDF565}" type="slidenum">
              <a:rPr lang="en-US" smtClean="0"/>
              <a:pPr/>
              <a:t>6</a:t>
            </a:fld>
            <a:endParaRPr lang="en-US" dirty="0"/>
          </a:p>
        </p:txBody>
      </p:sp>
      <p:sp>
        <p:nvSpPr>
          <p:cNvPr id="7" name="Left Arrow 6"/>
          <p:cNvSpPr/>
          <p:nvPr/>
        </p:nvSpPr>
        <p:spPr>
          <a:xfrm rot="5400000">
            <a:off x="9138602" y="2384481"/>
            <a:ext cx="617537" cy="304800"/>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TextBox 9">
            <a:extLst>
              <a:ext uri="{FF2B5EF4-FFF2-40B4-BE49-F238E27FC236}">
                <a16:creationId xmlns:a16="http://schemas.microsoft.com/office/drawing/2014/main" id="{DEC57888-47EF-4713-A57A-0A98A1A36284}"/>
              </a:ext>
            </a:extLst>
          </p:cNvPr>
          <p:cNvSpPr txBox="1"/>
          <p:nvPr/>
        </p:nvSpPr>
        <p:spPr>
          <a:xfrm>
            <a:off x="9294970" y="2845650"/>
            <a:ext cx="2431592" cy="646331"/>
          </a:xfrm>
          <a:prstGeom prst="rect">
            <a:avLst/>
          </a:prstGeom>
          <a:noFill/>
        </p:spPr>
        <p:txBody>
          <a:bodyPr wrap="square" rtlCol="0">
            <a:spAutoFit/>
          </a:bodyPr>
          <a:lstStyle/>
          <a:p>
            <a:r>
              <a:rPr lang="en-US" dirty="0"/>
              <a:t>Sign in with your email and MyODK password</a:t>
            </a:r>
          </a:p>
        </p:txBody>
      </p:sp>
    </p:spTree>
    <p:extLst>
      <p:ext uri="{BB962C8B-B14F-4D97-AF65-F5344CB8AC3E}">
        <p14:creationId xmlns:p14="http://schemas.microsoft.com/office/powerpoint/2010/main" val="1001855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Login Credentials</a:t>
            </a:r>
          </a:p>
        </p:txBody>
      </p:sp>
      <p:sp>
        <p:nvSpPr>
          <p:cNvPr id="7" name="Date Placeholder 6"/>
          <p:cNvSpPr>
            <a:spLocks noGrp="1"/>
          </p:cNvSpPr>
          <p:nvPr>
            <p:ph type="dt" sz="half" idx="10"/>
          </p:nvPr>
        </p:nvSpPr>
        <p:spPr/>
        <p:txBody>
          <a:bodyPr/>
          <a:lstStyle/>
          <a:p>
            <a:r>
              <a:rPr lang="en-US" dirty="0"/>
              <a:t>Revised: July 2024</a:t>
            </a:r>
          </a:p>
        </p:txBody>
      </p:sp>
      <p:sp>
        <p:nvSpPr>
          <p:cNvPr id="6" name="Footer Placeholder 5"/>
          <p:cNvSpPr>
            <a:spLocks noGrp="1"/>
          </p:cNvSpPr>
          <p:nvPr>
            <p:ph type="ftr" sz="quarter" idx="11"/>
          </p:nvPr>
        </p:nvSpPr>
        <p:spPr/>
        <p:txBody>
          <a:bodyPr/>
          <a:lstStyle/>
          <a:p>
            <a:pPr algn="ctr"/>
            <a:r>
              <a:rPr lang="en-US" dirty="0"/>
              <a:t>Copyright © 2024. All Rights Reserved.</a:t>
            </a:r>
          </a:p>
        </p:txBody>
      </p:sp>
      <p:sp>
        <p:nvSpPr>
          <p:cNvPr id="13" name="Slide Number Placeholder 12"/>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4" name="Picture 3">
            <a:extLst>
              <a:ext uri="{FF2B5EF4-FFF2-40B4-BE49-F238E27FC236}">
                <a16:creationId xmlns:a16="http://schemas.microsoft.com/office/drawing/2014/main" id="{3319E225-273D-42F6-8A5A-67ED6EA66484}"/>
              </a:ext>
            </a:extLst>
          </p:cNvPr>
          <p:cNvPicPr>
            <a:picLocks noChangeAspect="1"/>
          </p:cNvPicPr>
          <p:nvPr/>
        </p:nvPicPr>
        <p:blipFill>
          <a:blip r:embed="rId3"/>
          <a:stretch>
            <a:fillRect/>
          </a:stretch>
        </p:blipFill>
        <p:spPr>
          <a:xfrm>
            <a:off x="472688" y="1054031"/>
            <a:ext cx="11246623" cy="4749937"/>
          </a:xfrm>
          <a:prstGeom prst="rect">
            <a:avLst/>
          </a:prstGeom>
        </p:spPr>
      </p:pic>
      <p:sp>
        <p:nvSpPr>
          <p:cNvPr id="3" name="Content Placeholder 2"/>
          <p:cNvSpPr>
            <a:spLocks noGrp="1"/>
          </p:cNvSpPr>
          <p:nvPr>
            <p:ph idx="1"/>
          </p:nvPr>
        </p:nvSpPr>
        <p:spPr>
          <a:xfrm>
            <a:off x="7142205" y="1603946"/>
            <a:ext cx="4070278" cy="4346701"/>
          </a:xfrm>
        </p:spPr>
        <p:txBody>
          <a:bodyPr vert="horz" lIns="0" tIns="45720" rIns="0" bIns="45720" rtlCol="0" anchor="t">
            <a:normAutofit fontScale="70000" lnSpcReduction="20000"/>
          </a:bodyPr>
          <a:lstStyle/>
          <a:p>
            <a:pPr marL="0" indent="0">
              <a:lnSpc>
                <a:spcPct val="120000"/>
              </a:lnSpc>
              <a:spcBef>
                <a:spcPts val="0"/>
              </a:spcBef>
              <a:buNone/>
            </a:pPr>
            <a:r>
              <a:rPr lang="en-US" sz="2600" b="1" u="sng" dirty="0">
                <a:latin typeface="Goudy Old Style"/>
              </a:rPr>
              <a:t>First Time</a:t>
            </a:r>
            <a:r>
              <a:rPr lang="en-US" sz="2600" b="1" dirty="0">
                <a:latin typeface="Goudy Old Style"/>
              </a:rPr>
              <a:t>:</a:t>
            </a:r>
            <a:r>
              <a:rPr lang="en-US" sz="2600" dirty="0">
                <a:latin typeface="Goudy Old Style"/>
              </a:rPr>
              <a:t> You should have received an email providing you with a link to set up your credentials. As a member of O</a:t>
            </a:r>
            <a:r>
              <a:rPr lang="el-GR" sz="2600" dirty="0">
                <a:latin typeface="Goudy Old Style"/>
              </a:rPr>
              <a:t>Δ</a:t>
            </a:r>
            <a:r>
              <a:rPr lang="en-US" sz="2600" dirty="0">
                <a:latin typeface="Goudy Old Style"/>
              </a:rPr>
              <a:t>K, you already have a record in the portal. You need to activate it.</a:t>
            </a:r>
            <a:endParaRPr lang="en-US" dirty="0"/>
          </a:p>
          <a:p>
            <a:pPr marL="0" indent="0">
              <a:lnSpc>
                <a:spcPct val="120000"/>
              </a:lnSpc>
              <a:spcBef>
                <a:spcPts val="0"/>
              </a:spcBef>
              <a:buNone/>
            </a:pPr>
            <a:endParaRPr lang="en-US" sz="2600" dirty="0"/>
          </a:p>
          <a:p>
            <a:pPr marL="0" indent="0">
              <a:lnSpc>
                <a:spcPct val="120000"/>
              </a:lnSpc>
              <a:spcBef>
                <a:spcPts val="0"/>
              </a:spcBef>
              <a:buNone/>
            </a:pPr>
            <a:r>
              <a:rPr lang="en-US" sz="2600" dirty="0">
                <a:latin typeface="Goudy Old Style"/>
              </a:rPr>
              <a:t>The</a:t>
            </a:r>
            <a:r>
              <a:rPr lang="en-US" sz="2600" b="1" dirty="0">
                <a:latin typeface="Goudy Old Style"/>
              </a:rPr>
              <a:t> first time you sign in</a:t>
            </a:r>
            <a:r>
              <a:rPr lang="en-US" sz="2600" dirty="0">
                <a:latin typeface="Goudy Old Style"/>
              </a:rPr>
              <a:t>, go to “Can’t access your account?” You will need to enter an email. If the system does not recognize the email, you need to contact </a:t>
            </a:r>
            <a:r>
              <a:rPr lang="en-US" sz="2600" dirty="0">
                <a:latin typeface="Goudy Old Style"/>
                <a:hlinkClick r:id="rId4"/>
              </a:rPr>
              <a:t>myodk@odk.org</a:t>
            </a:r>
            <a:endParaRPr lang="en-US" sz="2600" dirty="0">
              <a:latin typeface="Goudy Old Style"/>
            </a:endParaRPr>
          </a:p>
          <a:p>
            <a:pPr marL="0" indent="0">
              <a:lnSpc>
                <a:spcPct val="120000"/>
              </a:lnSpc>
              <a:spcBef>
                <a:spcPts val="0"/>
              </a:spcBef>
              <a:buNone/>
            </a:pPr>
            <a:endParaRPr lang="en-US" sz="2600" dirty="0">
              <a:latin typeface="Goudy Old Style"/>
            </a:endParaRPr>
          </a:p>
          <a:p>
            <a:pPr marL="0" indent="0">
              <a:lnSpc>
                <a:spcPct val="120000"/>
              </a:lnSpc>
              <a:spcBef>
                <a:spcPts val="0"/>
              </a:spcBef>
              <a:buNone/>
            </a:pPr>
            <a:r>
              <a:rPr lang="en-US" sz="2600" dirty="0">
                <a:latin typeface="Goudy Old Style"/>
              </a:rPr>
              <a:t>If you have received a Quick Activation link, go to Register Now! and select Quick Activation.</a:t>
            </a:r>
          </a:p>
          <a:p>
            <a:pPr marL="0" indent="0">
              <a:lnSpc>
                <a:spcPct val="120000"/>
              </a:lnSpc>
              <a:spcBef>
                <a:spcPts val="0"/>
              </a:spcBef>
              <a:buNone/>
            </a:pPr>
            <a:endParaRPr lang="en-US" sz="2600" dirty="0">
              <a:latin typeface="Goudy Old Style"/>
            </a:endParaRPr>
          </a:p>
        </p:txBody>
      </p:sp>
      <p:sp>
        <p:nvSpPr>
          <p:cNvPr id="14" name="Right Arrow 8">
            <a:extLst>
              <a:ext uri="{FF2B5EF4-FFF2-40B4-BE49-F238E27FC236}">
                <a16:creationId xmlns:a16="http://schemas.microsoft.com/office/drawing/2014/main" id="{56CBA2BA-1120-43D0-81CA-B7CF8D97DCBC}"/>
              </a:ext>
            </a:extLst>
          </p:cNvPr>
          <p:cNvSpPr/>
          <p:nvPr/>
        </p:nvSpPr>
        <p:spPr>
          <a:xfrm rot="10337347">
            <a:off x="1957073" y="4536592"/>
            <a:ext cx="5154240" cy="135078"/>
          </a:xfrm>
          <a:prstGeom prst="rightArrow">
            <a:avLst>
              <a:gd name="adj1" fmla="val 58108"/>
              <a:gd name="adj2" fmla="val 17626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ight Arrow 8">
            <a:extLst>
              <a:ext uri="{FF2B5EF4-FFF2-40B4-BE49-F238E27FC236}">
                <a16:creationId xmlns:a16="http://schemas.microsoft.com/office/drawing/2014/main" id="{CB5257BE-7F6F-45A2-92D9-BFE90F436EE9}"/>
              </a:ext>
            </a:extLst>
          </p:cNvPr>
          <p:cNvSpPr/>
          <p:nvPr/>
        </p:nvSpPr>
        <p:spPr>
          <a:xfrm rot="10069570">
            <a:off x="5748048" y="5408317"/>
            <a:ext cx="1398276" cy="170465"/>
          </a:xfrm>
          <a:prstGeom prst="rightArrow">
            <a:avLst>
              <a:gd name="adj1" fmla="val 43889"/>
              <a:gd name="adj2" fmla="val 117536"/>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845941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15A51-3E1F-48DB-9498-17F5F56D0C0B}"/>
              </a:ext>
            </a:extLst>
          </p:cNvPr>
          <p:cNvSpPr>
            <a:spLocks noGrp="1"/>
          </p:cNvSpPr>
          <p:nvPr>
            <p:ph type="title"/>
          </p:nvPr>
        </p:nvSpPr>
        <p:spPr/>
        <p:txBody>
          <a:bodyPr>
            <a:normAutofit fontScale="90000"/>
          </a:bodyPr>
          <a:lstStyle/>
          <a:p>
            <a:r>
              <a:rPr lang="en-US" dirty="0"/>
              <a:t>MyODK Home Page</a:t>
            </a:r>
          </a:p>
        </p:txBody>
      </p:sp>
      <p:sp>
        <p:nvSpPr>
          <p:cNvPr id="4" name="Date Placeholder 3">
            <a:extLst>
              <a:ext uri="{FF2B5EF4-FFF2-40B4-BE49-F238E27FC236}">
                <a16:creationId xmlns:a16="http://schemas.microsoft.com/office/drawing/2014/main" id="{BA872211-F87D-49FA-9611-2C55FD99E3B1}"/>
              </a:ext>
            </a:extLst>
          </p:cNvPr>
          <p:cNvSpPr>
            <a:spLocks noGrp="1"/>
          </p:cNvSpPr>
          <p:nvPr>
            <p:ph type="dt" sz="half" idx="10"/>
          </p:nvPr>
        </p:nvSpPr>
        <p:spPr/>
        <p:txBody>
          <a:bodyPr/>
          <a:lstStyle/>
          <a:p>
            <a:pPr algn="ctr"/>
            <a:r>
              <a:rPr lang="en-US" dirty="0"/>
              <a:t>Revised: July 2024</a:t>
            </a:r>
          </a:p>
        </p:txBody>
      </p:sp>
      <p:sp>
        <p:nvSpPr>
          <p:cNvPr id="5" name="Footer Placeholder 4">
            <a:extLst>
              <a:ext uri="{FF2B5EF4-FFF2-40B4-BE49-F238E27FC236}">
                <a16:creationId xmlns:a16="http://schemas.microsoft.com/office/drawing/2014/main" id="{778C1DE4-D52B-4005-864A-E8FC883C9127}"/>
              </a:ext>
            </a:extLst>
          </p:cNvPr>
          <p:cNvSpPr>
            <a:spLocks noGrp="1"/>
          </p:cNvSpPr>
          <p:nvPr>
            <p:ph type="ftr" sz="quarter" idx="11"/>
          </p:nvPr>
        </p:nvSpPr>
        <p:spPr/>
        <p:txBody>
          <a:bodyPr/>
          <a:lstStyle/>
          <a:p>
            <a:pPr algn="ctr"/>
            <a:r>
              <a:rPr lang="en-US" dirty="0"/>
              <a:t>Copyright © 2024. All Rights Reserved.</a:t>
            </a:r>
          </a:p>
        </p:txBody>
      </p:sp>
      <p:sp>
        <p:nvSpPr>
          <p:cNvPr id="6" name="Slide Number Placeholder 5">
            <a:extLst>
              <a:ext uri="{FF2B5EF4-FFF2-40B4-BE49-F238E27FC236}">
                <a16:creationId xmlns:a16="http://schemas.microsoft.com/office/drawing/2014/main" id="{FF8F1B6A-9E9B-45EE-AE67-11ACFCB5B693}"/>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8" name="TextBox 7">
            <a:extLst>
              <a:ext uri="{FF2B5EF4-FFF2-40B4-BE49-F238E27FC236}">
                <a16:creationId xmlns:a16="http://schemas.microsoft.com/office/drawing/2014/main" id="{87057E0D-318A-49C2-B0C9-2AFB673446EC}"/>
              </a:ext>
            </a:extLst>
          </p:cNvPr>
          <p:cNvSpPr txBox="1"/>
          <p:nvPr/>
        </p:nvSpPr>
        <p:spPr>
          <a:xfrm>
            <a:off x="615297" y="5727895"/>
            <a:ext cx="9060008" cy="369332"/>
          </a:xfrm>
          <a:prstGeom prst="rect">
            <a:avLst/>
          </a:prstGeom>
          <a:noFill/>
        </p:spPr>
        <p:txBody>
          <a:bodyPr wrap="square" rtlCol="0">
            <a:spAutoFit/>
          </a:bodyPr>
          <a:lstStyle/>
          <a:p>
            <a:r>
              <a:rPr lang="en-US" dirty="0"/>
              <a:t>Features of the MyODK Home Page</a:t>
            </a:r>
          </a:p>
        </p:txBody>
      </p:sp>
      <p:pic>
        <p:nvPicPr>
          <p:cNvPr id="10" name="Picture 9">
            <a:extLst>
              <a:ext uri="{FF2B5EF4-FFF2-40B4-BE49-F238E27FC236}">
                <a16:creationId xmlns:a16="http://schemas.microsoft.com/office/drawing/2014/main" id="{EB9F8247-E174-4F34-BC6D-C1BE3F7847C3}"/>
              </a:ext>
            </a:extLst>
          </p:cNvPr>
          <p:cNvPicPr>
            <a:picLocks noChangeAspect="1"/>
          </p:cNvPicPr>
          <p:nvPr/>
        </p:nvPicPr>
        <p:blipFill>
          <a:blip r:embed="rId3"/>
          <a:stretch>
            <a:fillRect/>
          </a:stretch>
        </p:blipFill>
        <p:spPr>
          <a:xfrm>
            <a:off x="381000" y="1276635"/>
            <a:ext cx="11430000" cy="4451260"/>
          </a:xfrm>
          <a:prstGeom prst="rect">
            <a:avLst/>
          </a:prstGeom>
        </p:spPr>
      </p:pic>
    </p:spTree>
    <p:extLst>
      <p:ext uri="{BB962C8B-B14F-4D97-AF65-F5344CB8AC3E}">
        <p14:creationId xmlns:p14="http://schemas.microsoft.com/office/powerpoint/2010/main" val="788437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Your MyODK Account Dashboard</a:t>
            </a:r>
          </a:p>
        </p:txBody>
      </p:sp>
      <p:sp>
        <p:nvSpPr>
          <p:cNvPr id="9" name="Date Placeholder 8"/>
          <p:cNvSpPr>
            <a:spLocks noGrp="1"/>
          </p:cNvSpPr>
          <p:nvPr>
            <p:ph type="dt" sz="half" idx="10"/>
          </p:nvPr>
        </p:nvSpPr>
        <p:spPr/>
        <p:txBody>
          <a:bodyPr/>
          <a:lstStyle/>
          <a:p>
            <a:r>
              <a:rPr lang="en-US" dirty="0"/>
              <a:t>Revised: July 2024</a:t>
            </a:r>
          </a:p>
        </p:txBody>
      </p:sp>
      <p:sp>
        <p:nvSpPr>
          <p:cNvPr id="8" name="Footer Placeholder 7"/>
          <p:cNvSpPr>
            <a:spLocks noGrp="1"/>
          </p:cNvSpPr>
          <p:nvPr>
            <p:ph type="ftr" sz="quarter" idx="11"/>
          </p:nvPr>
        </p:nvSpPr>
        <p:spPr/>
        <p:txBody>
          <a:bodyPr/>
          <a:lstStyle/>
          <a:p>
            <a:pPr algn="ctr"/>
            <a:r>
              <a:rPr lang="en-US" dirty="0"/>
              <a:t>Copyright © 2024. All Rights Reserved.</a:t>
            </a:r>
          </a:p>
        </p:txBody>
      </p:sp>
      <p:sp>
        <p:nvSpPr>
          <p:cNvPr id="10" name="Slide Number Placeholder 9"/>
          <p:cNvSpPr>
            <a:spLocks noGrp="1"/>
          </p:cNvSpPr>
          <p:nvPr>
            <p:ph type="sldNum" sz="quarter" idx="12"/>
          </p:nvPr>
        </p:nvSpPr>
        <p:spPr/>
        <p:txBody>
          <a:bodyPr/>
          <a:lstStyle/>
          <a:p>
            <a:fld id="{D57F1E4F-1CFF-5643-939E-217C01CDF565}" type="slidenum">
              <a:rPr lang="en-US" smtClean="0"/>
              <a:pPr/>
              <a:t>9</a:t>
            </a:fld>
            <a:endParaRPr lang="en-US" dirty="0"/>
          </a:p>
        </p:txBody>
      </p:sp>
      <p:sp>
        <p:nvSpPr>
          <p:cNvPr id="11" name="TextBox 10">
            <a:extLst>
              <a:ext uri="{FF2B5EF4-FFF2-40B4-BE49-F238E27FC236}">
                <a16:creationId xmlns:a16="http://schemas.microsoft.com/office/drawing/2014/main" id="{590BFCD5-6585-4FF5-B37B-370759CA9450}"/>
              </a:ext>
            </a:extLst>
          </p:cNvPr>
          <p:cNvSpPr txBox="1"/>
          <p:nvPr/>
        </p:nvSpPr>
        <p:spPr>
          <a:xfrm>
            <a:off x="-1856792" y="3105834"/>
            <a:ext cx="1337504" cy="1754326"/>
          </a:xfrm>
          <a:prstGeom prst="rect">
            <a:avLst/>
          </a:prstGeom>
          <a:noFill/>
        </p:spPr>
        <p:txBody>
          <a:bodyPr wrap="square" lIns="91440" tIns="45720" rIns="91440" bIns="45720" rtlCol="0" anchor="t">
            <a:spAutoFit/>
          </a:bodyPr>
          <a:lstStyle/>
          <a:p>
            <a:r>
              <a:rPr lang="en-US" i="1" dirty="0"/>
              <a:t>These images are for informational purposes only!</a:t>
            </a:r>
          </a:p>
        </p:txBody>
      </p:sp>
      <p:sp>
        <p:nvSpPr>
          <p:cNvPr id="12" name="TextBox 11">
            <a:extLst>
              <a:ext uri="{FF2B5EF4-FFF2-40B4-BE49-F238E27FC236}">
                <a16:creationId xmlns:a16="http://schemas.microsoft.com/office/drawing/2014/main" id="{6B452F57-B953-4710-A31B-C29BF27D9142}"/>
              </a:ext>
            </a:extLst>
          </p:cNvPr>
          <p:cNvSpPr txBox="1"/>
          <p:nvPr/>
        </p:nvSpPr>
        <p:spPr>
          <a:xfrm>
            <a:off x="615297" y="1187181"/>
            <a:ext cx="4395975" cy="369332"/>
          </a:xfrm>
          <a:prstGeom prst="rect">
            <a:avLst/>
          </a:prstGeom>
          <a:noFill/>
        </p:spPr>
        <p:txBody>
          <a:bodyPr wrap="square" rtlCol="0">
            <a:spAutoFit/>
          </a:bodyPr>
          <a:lstStyle/>
          <a:p>
            <a:r>
              <a:rPr lang="en-US" b="1" dirty="0"/>
              <a:t>General Membership Information</a:t>
            </a:r>
          </a:p>
        </p:txBody>
      </p:sp>
      <p:pic>
        <p:nvPicPr>
          <p:cNvPr id="4" name="Picture 3">
            <a:extLst>
              <a:ext uri="{FF2B5EF4-FFF2-40B4-BE49-F238E27FC236}">
                <a16:creationId xmlns:a16="http://schemas.microsoft.com/office/drawing/2014/main" id="{1D31FD22-3450-434A-9D9D-DA72C0DC9DFC}"/>
              </a:ext>
            </a:extLst>
          </p:cNvPr>
          <p:cNvPicPr>
            <a:picLocks noChangeAspect="1"/>
          </p:cNvPicPr>
          <p:nvPr/>
        </p:nvPicPr>
        <p:blipFill>
          <a:blip r:embed="rId3"/>
          <a:stretch>
            <a:fillRect/>
          </a:stretch>
        </p:blipFill>
        <p:spPr>
          <a:xfrm>
            <a:off x="615297" y="1642034"/>
            <a:ext cx="7649950" cy="4498670"/>
          </a:xfrm>
          <a:prstGeom prst="rect">
            <a:avLst/>
          </a:prstGeom>
        </p:spPr>
      </p:pic>
      <p:pic>
        <p:nvPicPr>
          <p:cNvPr id="6" name="Picture 5">
            <a:extLst>
              <a:ext uri="{FF2B5EF4-FFF2-40B4-BE49-F238E27FC236}">
                <a16:creationId xmlns:a16="http://schemas.microsoft.com/office/drawing/2014/main" id="{651F5C46-DA43-46E9-877D-F21B635FB72D}"/>
              </a:ext>
            </a:extLst>
          </p:cNvPr>
          <p:cNvPicPr>
            <a:picLocks noChangeAspect="1"/>
          </p:cNvPicPr>
          <p:nvPr/>
        </p:nvPicPr>
        <p:blipFill>
          <a:blip r:embed="rId4"/>
          <a:stretch>
            <a:fillRect/>
          </a:stretch>
        </p:blipFill>
        <p:spPr>
          <a:xfrm>
            <a:off x="8951479" y="1825289"/>
            <a:ext cx="2523843" cy="4315415"/>
          </a:xfrm>
          <a:prstGeom prst="rect">
            <a:avLst/>
          </a:prstGeom>
        </p:spPr>
      </p:pic>
      <p:sp>
        <p:nvSpPr>
          <p:cNvPr id="14" name="TextBox 13">
            <a:extLst>
              <a:ext uri="{FF2B5EF4-FFF2-40B4-BE49-F238E27FC236}">
                <a16:creationId xmlns:a16="http://schemas.microsoft.com/office/drawing/2014/main" id="{EE2923CB-55DD-4F26-8EBA-52C06B4FA28B}"/>
              </a:ext>
            </a:extLst>
          </p:cNvPr>
          <p:cNvSpPr txBox="1"/>
          <p:nvPr/>
        </p:nvSpPr>
        <p:spPr>
          <a:xfrm>
            <a:off x="7180730" y="1156403"/>
            <a:ext cx="4692865" cy="800219"/>
          </a:xfrm>
          <a:prstGeom prst="rect">
            <a:avLst/>
          </a:prstGeom>
          <a:noFill/>
        </p:spPr>
        <p:txBody>
          <a:bodyPr wrap="square" rtlCol="0">
            <a:spAutoFit/>
          </a:bodyPr>
          <a:lstStyle/>
          <a:p>
            <a:r>
              <a:rPr lang="en-US" b="1" dirty="0"/>
              <a:t>Account Actions</a:t>
            </a:r>
          </a:p>
          <a:p>
            <a:r>
              <a:rPr lang="en-US" sz="1400" dirty="0"/>
              <a:t>These are how you update personal information and access the Circle Executive Dashboard</a:t>
            </a:r>
          </a:p>
        </p:txBody>
      </p:sp>
    </p:spTree>
    <p:extLst>
      <p:ext uri="{BB962C8B-B14F-4D97-AF65-F5344CB8AC3E}">
        <p14:creationId xmlns:p14="http://schemas.microsoft.com/office/powerpoint/2010/main" val="830306773"/>
      </p:ext>
    </p:extLst>
  </p:cSld>
  <p:clrMapOvr>
    <a:masterClrMapping/>
  </p:clrMapOvr>
</p:sld>
</file>

<file path=ppt/theme/theme1.xml><?xml version="1.0" encoding="utf-8"?>
<a:theme xmlns:a="http://schemas.openxmlformats.org/drawingml/2006/main" name="Retrospect">
  <a:themeElements>
    <a:clrScheme name="ODK LT Blue">
      <a:dk1>
        <a:srgbClr val="2C2C2C"/>
      </a:dk1>
      <a:lt1>
        <a:srgbClr val="FFFFFF"/>
      </a:lt1>
      <a:dk2>
        <a:srgbClr val="B9D8EA"/>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17781</TotalTime>
  <Words>5605</Words>
  <Application>Microsoft Office PowerPoint</Application>
  <PresentationFormat>Widescreen</PresentationFormat>
  <Paragraphs>539</Paragraphs>
  <Slides>38</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Goudy Old Style</vt:lpstr>
      <vt:lpstr>Symbol</vt:lpstr>
      <vt:lpstr>Retrospect</vt:lpstr>
      <vt:lpstr>MyODK Circle Officer</vt:lpstr>
      <vt:lpstr>Table of Contents</vt:lpstr>
      <vt:lpstr>What is MyODK?</vt:lpstr>
      <vt:lpstr>What is MyODK?</vt:lpstr>
      <vt:lpstr>How to Access a MyODK Account</vt:lpstr>
      <vt:lpstr> Start at my.odk.org</vt:lpstr>
      <vt:lpstr>Login Credentials</vt:lpstr>
      <vt:lpstr>MyODK Home Page</vt:lpstr>
      <vt:lpstr>Your MyODK Account Dashboard</vt:lpstr>
      <vt:lpstr>Circle Executive Dashboard</vt:lpstr>
      <vt:lpstr>Circle Executive Dashboard</vt:lpstr>
      <vt:lpstr>Creating Your Membership Application</vt:lpstr>
      <vt:lpstr>Application Development Process</vt:lpstr>
      <vt:lpstr>Application Structure</vt:lpstr>
      <vt:lpstr>Application Creation</vt:lpstr>
      <vt:lpstr>Application Creation</vt:lpstr>
      <vt:lpstr>Application Creation</vt:lpstr>
      <vt:lpstr>Application Creation – Local Dues</vt:lpstr>
      <vt:lpstr>Application Creation</vt:lpstr>
      <vt:lpstr>Application Creation</vt:lpstr>
      <vt:lpstr>Application Creation</vt:lpstr>
      <vt:lpstr>Special or Surprise Initiation</vt:lpstr>
      <vt:lpstr>Application Review and Approval</vt:lpstr>
      <vt:lpstr>Application Review and Approval</vt:lpstr>
      <vt:lpstr>Step 1: Application Review</vt:lpstr>
      <vt:lpstr>Correcting the Personal Data</vt:lpstr>
      <vt:lpstr>Step 2: Accept or Reject</vt:lpstr>
      <vt:lpstr>Application Dashboard</vt:lpstr>
      <vt:lpstr>Application Status Messages</vt:lpstr>
      <vt:lpstr>Step 3: Membership Payment</vt:lpstr>
      <vt:lpstr>Step 3: Membership Fee Verification </vt:lpstr>
      <vt:lpstr>Step 4: Certificate Order Form</vt:lpstr>
      <vt:lpstr>Amount Owed Section</vt:lpstr>
      <vt:lpstr>Instructions for Applicants</vt:lpstr>
      <vt:lpstr>Instructions to Applicant</vt:lpstr>
      <vt:lpstr>Instructions for Application</vt:lpstr>
      <vt:lpstr>Instructions for Application</vt:lpstr>
      <vt:lpstr>End of Part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ODK Membership management system (mms)</dc:title>
  <dc:creator>Timothy Reed</dc:creator>
  <cp:lastModifiedBy>Jamie Bouldin</cp:lastModifiedBy>
  <cp:revision>1006</cp:revision>
  <cp:lastPrinted>2020-08-04T14:55:54Z</cp:lastPrinted>
  <dcterms:created xsi:type="dcterms:W3CDTF">2017-07-25T20:18:37Z</dcterms:created>
  <dcterms:modified xsi:type="dcterms:W3CDTF">2024-09-30T15:55:33Z</dcterms:modified>
</cp:coreProperties>
</file>