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70" r:id="rId4"/>
    <p:sldId id="271" r:id="rId5"/>
    <p:sldId id="258" r:id="rId6"/>
    <p:sldId id="259" r:id="rId7"/>
    <p:sldId id="260" r:id="rId8"/>
    <p:sldId id="263" r:id="rId9"/>
    <p:sldId id="261" r:id="rId10"/>
    <p:sldId id="262" r:id="rId11"/>
    <p:sldId id="265" r:id="rId12"/>
    <p:sldId id="264" r:id="rId13"/>
    <p:sldId id="266" r:id="rId14"/>
    <p:sldId id="267" r:id="rId15"/>
    <p:sldId id="268" r:id="rId16"/>
    <p:sldId id="269"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3" d="100"/>
          <a:sy n="113" d="100"/>
        </p:scale>
        <p:origin x="5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pic>
        <p:nvPicPr>
          <p:cNvPr id="18" name="Picture 17">
            <a:extLst>
              <a:ext uri="{FF2B5EF4-FFF2-40B4-BE49-F238E27FC236}">
                <a16:creationId xmlns:a16="http://schemas.microsoft.com/office/drawing/2014/main" id="{25A31BB2-77CD-48A3-9982-65EE439A3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4142" y="1078621"/>
            <a:ext cx="5056792" cy="1261944"/>
          </a:xfrm>
          <a:prstGeom prst="rect">
            <a:avLst/>
          </a:prstGeom>
        </p:spPr>
      </p:pic>
    </p:spTree>
    <p:extLst>
      <p:ext uri="{BB962C8B-B14F-4D97-AF65-F5344CB8AC3E}">
        <p14:creationId xmlns:p14="http://schemas.microsoft.com/office/powerpoint/2010/main" val="27226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3468590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15015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1195332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57776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404733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201897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224319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pic>
        <p:nvPicPr>
          <p:cNvPr id="7" name="Picture 6">
            <a:extLst>
              <a:ext uri="{FF2B5EF4-FFF2-40B4-BE49-F238E27FC236}">
                <a16:creationId xmlns:a16="http://schemas.microsoft.com/office/drawing/2014/main" id="{89C9ABC8-A473-4C78-A6F3-69348BFD3F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529714"/>
            <a:ext cx="2286000" cy="570481"/>
          </a:xfrm>
          <a:prstGeom prst="rect">
            <a:avLst/>
          </a:prstGeom>
        </p:spPr>
      </p:pic>
    </p:spTree>
    <p:extLst>
      <p:ext uri="{BB962C8B-B14F-4D97-AF65-F5344CB8AC3E}">
        <p14:creationId xmlns:p14="http://schemas.microsoft.com/office/powerpoint/2010/main" val="302443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9AA339-C6CF-4845-9FF3-1FC66FE607E7}"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326091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a:p>
        </p:txBody>
      </p:sp>
      <p:pic>
        <p:nvPicPr>
          <p:cNvPr id="8" name="Picture 7">
            <a:extLst>
              <a:ext uri="{FF2B5EF4-FFF2-40B4-BE49-F238E27FC236}">
                <a16:creationId xmlns:a16="http://schemas.microsoft.com/office/drawing/2014/main" id="{C7D2B68F-60BE-4A8B-AA2F-956E3ED7F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334" y="451513"/>
            <a:ext cx="2286000" cy="570481"/>
          </a:xfrm>
          <a:prstGeom prst="rect">
            <a:avLst/>
          </a:prstGeom>
        </p:spPr>
      </p:pic>
    </p:spTree>
    <p:extLst>
      <p:ext uri="{BB962C8B-B14F-4D97-AF65-F5344CB8AC3E}">
        <p14:creationId xmlns:p14="http://schemas.microsoft.com/office/powerpoint/2010/main" val="6517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9AA339-C6CF-4845-9FF3-1FC66FE607E7}"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BF953-0B32-4ED3-B0E5-9487ABB48035}" type="slidenum">
              <a:rPr lang="en-US" smtClean="0"/>
              <a:t>‹#›</a:t>
            </a:fld>
            <a:endParaRPr lang="en-US"/>
          </a:p>
        </p:txBody>
      </p:sp>
      <p:pic>
        <p:nvPicPr>
          <p:cNvPr id="10" name="Picture 9">
            <a:extLst>
              <a:ext uri="{FF2B5EF4-FFF2-40B4-BE49-F238E27FC236}">
                <a16:creationId xmlns:a16="http://schemas.microsoft.com/office/drawing/2014/main" id="{F6BD1888-0D3E-4092-B8CE-334B54207F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5745" y="529714"/>
            <a:ext cx="2286000" cy="570481"/>
          </a:xfrm>
          <a:prstGeom prst="rect">
            <a:avLst/>
          </a:prstGeom>
        </p:spPr>
      </p:pic>
    </p:spTree>
    <p:extLst>
      <p:ext uri="{BB962C8B-B14F-4D97-AF65-F5344CB8AC3E}">
        <p14:creationId xmlns:p14="http://schemas.microsoft.com/office/powerpoint/2010/main" val="131792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9AA339-C6CF-4845-9FF3-1FC66FE607E7}"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393559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AA339-C6CF-4845-9FF3-1FC66FE607E7}"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200528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a:p>
        </p:txBody>
      </p:sp>
    </p:spTree>
    <p:extLst>
      <p:ext uri="{BB962C8B-B14F-4D97-AF65-F5344CB8AC3E}">
        <p14:creationId xmlns:p14="http://schemas.microsoft.com/office/powerpoint/2010/main" val="321822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BF953-0B32-4ED3-B0E5-9487ABB48035}" type="slidenum">
              <a:rPr lang="en-US" smtClean="0"/>
              <a:t>‹#›</a:t>
            </a:fld>
            <a:endParaRPr lang="en-US"/>
          </a:p>
        </p:txBody>
      </p:sp>
      <p:sp>
        <p:nvSpPr>
          <p:cNvPr id="5" name="Date Placeholder 4"/>
          <p:cNvSpPr>
            <a:spLocks noGrp="1"/>
          </p:cNvSpPr>
          <p:nvPr>
            <p:ph type="dt" sz="half" idx="10"/>
          </p:nvPr>
        </p:nvSpPr>
        <p:spPr/>
        <p:txBody>
          <a:bodyPr/>
          <a:lstStyle/>
          <a:p>
            <a:fld id="{2B9AA339-C6CF-4845-9FF3-1FC66FE607E7}" type="datetimeFigureOut">
              <a:rPr lang="en-US" smtClean="0"/>
              <a:t>10/23/2024</a:t>
            </a:fld>
            <a:endParaRPr lang="en-US"/>
          </a:p>
        </p:txBody>
      </p:sp>
    </p:spTree>
    <p:extLst>
      <p:ext uri="{BB962C8B-B14F-4D97-AF65-F5344CB8AC3E}">
        <p14:creationId xmlns:p14="http://schemas.microsoft.com/office/powerpoint/2010/main" val="583871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1180080"/>
            <a:ext cx="8596668" cy="75031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9AA339-C6CF-4845-9FF3-1FC66FE607E7}" type="datetimeFigureOut">
              <a:rPr lang="en-US" smtClean="0"/>
              <a:t>10/23/2024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E0BF953-0B32-4ED3-B0E5-9487ABB48035}" type="slidenum">
              <a:rPr lang="en-US" smtClean="0"/>
              <a:t>‹#›</a:t>
            </a:fld>
            <a:endParaRPr lang="en-US"/>
          </a:p>
        </p:txBody>
      </p:sp>
      <p:pic>
        <p:nvPicPr>
          <p:cNvPr id="10" name="Picture 9">
            <a:extLst>
              <a:ext uri="{FF2B5EF4-FFF2-40B4-BE49-F238E27FC236}">
                <a16:creationId xmlns:a16="http://schemas.microsoft.com/office/drawing/2014/main" id="{2B1CA17B-EA9F-4B70-84B8-CAE1B8A2389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368492" y="5435600"/>
            <a:ext cx="1371600" cy="1176115"/>
          </a:xfrm>
          <a:prstGeom prst="rect">
            <a:avLst/>
          </a:prstGeom>
        </p:spPr>
      </p:pic>
    </p:spTree>
    <p:extLst>
      <p:ext uri="{BB962C8B-B14F-4D97-AF65-F5344CB8AC3E}">
        <p14:creationId xmlns:p14="http://schemas.microsoft.com/office/powerpoint/2010/main" val="36414918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dk.org/circle-directory/" TargetMode="External"/><Relationship Id="rId7" Type="http://schemas.openxmlformats.org/officeDocument/2006/relationships/hyperlink" Target="https://odk.org/diversity-equal-opportunity-statement/" TargetMode="External"/><Relationship Id="rId2" Type="http://schemas.openxmlformats.org/officeDocument/2006/relationships/hyperlink" Target="mailto:myodk@odk.org" TargetMode="External"/><Relationship Id="rId1" Type="http://schemas.openxmlformats.org/officeDocument/2006/relationships/slideLayout" Target="../slideLayouts/slideLayout4.xml"/><Relationship Id="rId6" Type="http://schemas.openxmlformats.org/officeDocument/2006/relationships/hyperlink" Target="https://odk.org/privacy-policy/" TargetMode="External"/><Relationship Id="rId5" Type="http://schemas.openxmlformats.org/officeDocument/2006/relationships/hyperlink" Target="mailto:odknhdq@odk.org" TargetMode="External"/><Relationship Id="rId4" Type="http://schemas.openxmlformats.org/officeDocument/2006/relationships/hyperlink" Target="https://odk.org/honor-society-cauc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278D6-F223-4B81-B681-77C3DE1A7C1B}"/>
              </a:ext>
            </a:extLst>
          </p:cNvPr>
          <p:cNvSpPr>
            <a:spLocks noGrp="1"/>
          </p:cNvSpPr>
          <p:nvPr>
            <p:ph type="ctrTitle"/>
          </p:nvPr>
        </p:nvSpPr>
        <p:spPr/>
        <p:txBody>
          <a:bodyPr/>
          <a:lstStyle/>
          <a:p>
            <a:r>
              <a:rPr lang="en-US" dirty="0"/>
              <a:t>Step Into O</a:t>
            </a:r>
            <a:r>
              <a:rPr lang="en-US" dirty="0">
                <a:sym typeface="Symbol" panose="05050102010706020507" pitchFamily="18" charset="2"/>
              </a:rPr>
              <a:t></a:t>
            </a:r>
            <a:r>
              <a:rPr lang="en-US" dirty="0"/>
              <a:t>K</a:t>
            </a:r>
          </a:p>
        </p:txBody>
      </p:sp>
      <p:sp>
        <p:nvSpPr>
          <p:cNvPr id="3" name="Subtitle 2">
            <a:extLst>
              <a:ext uri="{FF2B5EF4-FFF2-40B4-BE49-F238E27FC236}">
                <a16:creationId xmlns:a16="http://schemas.microsoft.com/office/drawing/2014/main" id="{E7C40E79-15F8-499F-AC20-FDFFB3D57BE2}"/>
              </a:ext>
            </a:extLst>
          </p:cNvPr>
          <p:cNvSpPr>
            <a:spLocks noGrp="1"/>
          </p:cNvSpPr>
          <p:nvPr>
            <p:ph type="subTitle" idx="1"/>
          </p:nvPr>
        </p:nvSpPr>
        <p:spPr/>
        <p:txBody>
          <a:bodyPr>
            <a:normAutofit lnSpcReduction="10000"/>
          </a:bodyPr>
          <a:lstStyle/>
          <a:p>
            <a:r>
              <a:rPr lang="en-US" dirty="0"/>
              <a:t>A Guide to Creating a Profile and Applying for Membership in</a:t>
            </a:r>
          </a:p>
          <a:p>
            <a:r>
              <a:rPr lang="en-US" dirty="0"/>
              <a:t>Omicron Delta Kappa, The National Leadership Honors Society</a:t>
            </a:r>
          </a:p>
          <a:p>
            <a:r>
              <a:rPr lang="en-US" dirty="0"/>
              <a:t>Fall 2024</a:t>
            </a:r>
          </a:p>
        </p:txBody>
      </p:sp>
    </p:spTree>
    <p:extLst>
      <p:ext uri="{BB962C8B-B14F-4D97-AF65-F5344CB8AC3E}">
        <p14:creationId xmlns:p14="http://schemas.microsoft.com/office/powerpoint/2010/main" val="3572605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9DDA3-CB42-4C66-95C9-51FA1C0727BD}"/>
              </a:ext>
            </a:extLst>
          </p:cNvPr>
          <p:cNvSpPr>
            <a:spLocks noGrp="1"/>
          </p:cNvSpPr>
          <p:nvPr>
            <p:ph type="title"/>
          </p:nvPr>
        </p:nvSpPr>
        <p:spPr/>
        <p:txBody>
          <a:bodyPr>
            <a:normAutofit fontScale="90000"/>
          </a:bodyPr>
          <a:lstStyle/>
          <a:p>
            <a:r>
              <a:rPr lang="en-US" dirty="0"/>
              <a:t>STEP 9: REVIEW MAILING AND COMMUNICATION FIELDS</a:t>
            </a:r>
          </a:p>
        </p:txBody>
      </p:sp>
      <p:pic>
        <p:nvPicPr>
          <p:cNvPr id="4" name="Picture 3">
            <a:extLst>
              <a:ext uri="{FF2B5EF4-FFF2-40B4-BE49-F238E27FC236}">
                <a16:creationId xmlns:a16="http://schemas.microsoft.com/office/drawing/2014/main" id="{64880922-0367-4340-B573-2C0C841DF1B4}"/>
              </a:ext>
            </a:extLst>
          </p:cNvPr>
          <p:cNvPicPr>
            <a:picLocks noChangeAspect="1"/>
          </p:cNvPicPr>
          <p:nvPr/>
        </p:nvPicPr>
        <p:blipFill>
          <a:blip r:embed="rId2"/>
          <a:stretch>
            <a:fillRect/>
          </a:stretch>
        </p:blipFill>
        <p:spPr>
          <a:xfrm>
            <a:off x="762175" y="2277069"/>
            <a:ext cx="5506650" cy="3761896"/>
          </a:xfrm>
          <a:prstGeom prst="rect">
            <a:avLst/>
          </a:prstGeom>
        </p:spPr>
      </p:pic>
    </p:spTree>
    <p:extLst>
      <p:ext uri="{BB962C8B-B14F-4D97-AF65-F5344CB8AC3E}">
        <p14:creationId xmlns:p14="http://schemas.microsoft.com/office/powerpoint/2010/main" val="190371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98810-BBB3-4EF6-BD94-3F0CBF76D481}"/>
              </a:ext>
            </a:extLst>
          </p:cNvPr>
          <p:cNvSpPr>
            <a:spLocks noGrp="1"/>
          </p:cNvSpPr>
          <p:nvPr>
            <p:ph type="title"/>
          </p:nvPr>
        </p:nvSpPr>
        <p:spPr/>
        <p:txBody>
          <a:bodyPr/>
          <a:lstStyle/>
          <a:p>
            <a:r>
              <a:rPr lang="en-US" dirty="0"/>
              <a:t>STEP 10: COMPLETE INITIATION DATA</a:t>
            </a:r>
          </a:p>
        </p:txBody>
      </p:sp>
      <p:pic>
        <p:nvPicPr>
          <p:cNvPr id="4" name="Content Placeholder 3">
            <a:extLst>
              <a:ext uri="{FF2B5EF4-FFF2-40B4-BE49-F238E27FC236}">
                <a16:creationId xmlns:a16="http://schemas.microsoft.com/office/drawing/2014/main" id="{463626A6-644F-4485-9C20-282312A1DF53}"/>
              </a:ext>
            </a:extLst>
          </p:cNvPr>
          <p:cNvPicPr>
            <a:picLocks noGrp="1"/>
          </p:cNvPicPr>
          <p:nvPr>
            <p:ph idx="1"/>
          </p:nvPr>
        </p:nvPicPr>
        <p:blipFill>
          <a:blip r:embed="rId2"/>
          <a:stretch>
            <a:fillRect/>
          </a:stretch>
        </p:blipFill>
        <p:spPr>
          <a:xfrm>
            <a:off x="838200" y="1835052"/>
            <a:ext cx="6230579" cy="4351338"/>
          </a:xfrm>
          <a:prstGeom prst="rect">
            <a:avLst/>
          </a:prstGeom>
        </p:spPr>
      </p:pic>
    </p:spTree>
    <p:extLst>
      <p:ext uri="{BB962C8B-B14F-4D97-AF65-F5344CB8AC3E}">
        <p14:creationId xmlns:p14="http://schemas.microsoft.com/office/powerpoint/2010/main" val="108931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44A1-D2BB-4805-9E2F-63286EEFCBB7}"/>
              </a:ext>
            </a:extLst>
          </p:cNvPr>
          <p:cNvSpPr>
            <a:spLocks noGrp="1"/>
          </p:cNvSpPr>
          <p:nvPr>
            <p:ph type="title"/>
          </p:nvPr>
        </p:nvSpPr>
        <p:spPr/>
        <p:txBody>
          <a:bodyPr/>
          <a:lstStyle/>
          <a:p>
            <a:r>
              <a:rPr lang="en-US" dirty="0"/>
              <a:t>STEP 11: COMPLETE DEMOGRAPHICS</a:t>
            </a:r>
          </a:p>
        </p:txBody>
      </p:sp>
      <p:pic>
        <p:nvPicPr>
          <p:cNvPr id="4" name="Picture 3">
            <a:extLst>
              <a:ext uri="{FF2B5EF4-FFF2-40B4-BE49-F238E27FC236}">
                <a16:creationId xmlns:a16="http://schemas.microsoft.com/office/drawing/2014/main" id="{00DB3D38-9532-4552-9E8F-D362B7F6E094}"/>
              </a:ext>
            </a:extLst>
          </p:cNvPr>
          <p:cNvPicPr/>
          <p:nvPr/>
        </p:nvPicPr>
        <p:blipFill>
          <a:blip r:embed="rId2"/>
          <a:stretch>
            <a:fillRect/>
          </a:stretch>
        </p:blipFill>
        <p:spPr>
          <a:xfrm>
            <a:off x="677334" y="1770143"/>
            <a:ext cx="6976620" cy="4564669"/>
          </a:xfrm>
          <a:prstGeom prst="rect">
            <a:avLst/>
          </a:prstGeom>
        </p:spPr>
      </p:pic>
    </p:spTree>
    <p:extLst>
      <p:ext uri="{BB962C8B-B14F-4D97-AF65-F5344CB8AC3E}">
        <p14:creationId xmlns:p14="http://schemas.microsoft.com/office/powerpoint/2010/main" val="698510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C3C7-A57E-40C0-84F1-35CE11C93AFD}"/>
              </a:ext>
            </a:extLst>
          </p:cNvPr>
          <p:cNvSpPr>
            <a:spLocks noGrp="1"/>
          </p:cNvSpPr>
          <p:nvPr>
            <p:ph type="title"/>
          </p:nvPr>
        </p:nvSpPr>
        <p:spPr/>
        <p:txBody>
          <a:bodyPr>
            <a:normAutofit fontScale="90000"/>
          </a:bodyPr>
          <a:lstStyle/>
          <a:p>
            <a:r>
              <a:rPr lang="en-US" dirty="0"/>
              <a:t>Step 12: COMPLETE INITIATE QUESTIONS </a:t>
            </a:r>
          </a:p>
        </p:txBody>
      </p:sp>
      <p:pic>
        <p:nvPicPr>
          <p:cNvPr id="4" name="Picture 3">
            <a:extLst>
              <a:ext uri="{FF2B5EF4-FFF2-40B4-BE49-F238E27FC236}">
                <a16:creationId xmlns:a16="http://schemas.microsoft.com/office/drawing/2014/main" id="{D96F50CC-A299-4B58-A9F0-B45346681F7E}"/>
              </a:ext>
            </a:extLst>
          </p:cNvPr>
          <p:cNvPicPr>
            <a:picLocks noChangeAspect="1"/>
          </p:cNvPicPr>
          <p:nvPr/>
        </p:nvPicPr>
        <p:blipFill rotWithShape="1">
          <a:blip r:embed="rId2"/>
          <a:srcRect b="14313"/>
          <a:stretch/>
        </p:blipFill>
        <p:spPr>
          <a:xfrm>
            <a:off x="677334" y="1694729"/>
            <a:ext cx="7772400" cy="3603135"/>
          </a:xfrm>
          <a:prstGeom prst="rect">
            <a:avLst/>
          </a:prstGeom>
        </p:spPr>
      </p:pic>
      <p:sp>
        <p:nvSpPr>
          <p:cNvPr id="5" name="TextBox 4">
            <a:extLst>
              <a:ext uri="{FF2B5EF4-FFF2-40B4-BE49-F238E27FC236}">
                <a16:creationId xmlns:a16="http://schemas.microsoft.com/office/drawing/2014/main" id="{511855F0-5949-4C49-AB73-14D55D9586A6}"/>
              </a:ext>
            </a:extLst>
          </p:cNvPr>
          <p:cNvSpPr txBox="1"/>
          <p:nvPr/>
        </p:nvSpPr>
        <p:spPr>
          <a:xfrm>
            <a:off x="6466787" y="2573518"/>
            <a:ext cx="2894029" cy="1477328"/>
          </a:xfrm>
          <a:prstGeom prst="rect">
            <a:avLst/>
          </a:prstGeom>
          <a:solidFill>
            <a:schemeClr val="bg1"/>
          </a:solidFill>
          <a:ln w="12700">
            <a:solidFill>
              <a:schemeClr val="tx1"/>
            </a:solidFill>
          </a:ln>
        </p:spPr>
        <p:txBody>
          <a:bodyPr wrap="square" rtlCol="0">
            <a:spAutoFit/>
          </a:bodyPr>
          <a:lstStyle/>
          <a:p>
            <a:r>
              <a:rPr lang="en-US" b="1" dirty="0">
                <a:solidFill>
                  <a:srgbClr val="FF0000"/>
                </a:solidFill>
              </a:rPr>
              <a:t>NOTE: Each circle selects these questions. The number varies depending on the circle. ALL initiate questions listed are required.</a:t>
            </a:r>
          </a:p>
        </p:txBody>
      </p:sp>
      <p:pic>
        <p:nvPicPr>
          <p:cNvPr id="6" name="Picture 5">
            <a:extLst>
              <a:ext uri="{FF2B5EF4-FFF2-40B4-BE49-F238E27FC236}">
                <a16:creationId xmlns:a16="http://schemas.microsoft.com/office/drawing/2014/main" id="{9397AF69-A3D7-43D6-A049-E192E466E877}"/>
              </a:ext>
            </a:extLst>
          </p:cNvPr>
          <p:cNvPicPr/>
          <p:nvPr/>
        </p:nvPicPr>
        <p:blipFill>
          <a:blip r:embed="rId3"/>
          <a:stretch>
            <a:fillRect/>
          </a:stretch>
        </p:blipFill>
        <p:spPr>
          <a:xfrm>
            <a:off x="677334" y="5393613"/>
            <a:ext cx="5943600" cy="1094740"/>
          </a:xfrm>
          <a:prstGeom prst="rect">
            <a:avLst/>
          </a:prstGeom>
        </p:spPr>
      </p:pic>
      <p:sp>
        <p:nvSpPr>
          <p:cNvPr id="7" name="TextBox 6">
            <a:extLst>
              <a:ext uri="{FF2B5EF4-FFF2-40B4-BE49-F238E27FC236}">
                <a16:creationId xmlns:a16="http://schemas.microsoft.com/office/drawing/2014/main" id="{8A962457-5B57-4F98-A040-A301C10559C0}"/>
              </a:ext>
            </a:extLst>
          </p:cNvPr>
          <p:cNvSpPr txBox="1"/>
          <p:nvPr/>
        </p:nvSpPr>
        <p:spPr>
          <a:xfrm>
            <a:off x="6620934" y="4800757"/>
            <a:ext cx="3508167" cy="1754326"/>
          </a:xfrm>
          <a:prstGeom prst="rect">
            <a:avLst/>
          </a:prstGeom>
          <a:solidFill>
            <a:schemeClr val="bg1"/>
          </a:solidFill>
          <a:ln w="12700">
            <a:solidFill>
              <a:schemeClr val="tx1"/>
            </a:solidFill>
          </a:ln>
        </p:spPr>
        <p:txBody>
          <a:bodyPr wrap="square" rtlCol="0">
            <a:spAutoFit/>
          </a:bodyPr>
          <a:lstStyle/>
          <a:p>
            <a:r>
              <a:rPr lang="en-US" b="1" dirty="0">
                <a:solidFill>
                  <a:srgbClr val="FF0000"/>
                </a:solidFill>
              </a:rPr>
              <a:t>SAVE: You can save your answers at any point. After you have saved, you may exit the application and return later. NOTE: Your application cannot be considered until you have fully submitted it. </a:t>
            </a:r>
          </a:p>
        </p:txBody>
      </p:sp>
    </p:spTree>
    <p:extLst>
      <p:ext uri="{BB962C8B-B14F-4D97-AF65-F5344CB8AC3E}">
        <p14:creationId xmlns:p14="http://schemas.microsoft.com/office/powerpoint/2010/main" val="2669628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9426-7287-4013-A2E4-704CF3D22530}"/>
              </a:ext>
            </a:extLst>
          </p:cNvPr>
          <p:cNvSpPr>
            <a:spLocks noGrp="1"/>
          </p:cNvSpPr>
          <p:nvPr>
            <p:ph type="title"/>
          </p:nvPr>
        </p:nvSpPr>
        <p:spPr/>
        <p:txBody>
          <a:bodyPr>
            <a:normAutofit fontScale="90000"/>
          </a:bodyPr>
          <a:lstStyle/>
          <a:p>
            <a:r>
              <a:rPr lang="en-US" dirty="0"/>
              <a:t>STEP 13: ACKNOWLEDGMENT AND SUBMIT</a:t>
            </a:r>
          </a:p>
        </p:txBody>
      </p:sp>
      <p:pic>
        <p:nvPicPr>
          <p:cNvPr id="5" name="Picture 4">
            <a:extLst>
              <a:ext uri="{FF2B5EF4-FFF2-40B4-BE49-F238E27FC236}">
                <a16:creationId xmlns:a16="http://schemas.microsoft.com/office/drawing/2014/main" id="{0AD3B68B-BFD2-4901-9DE6-72780026AD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855902"/>
            <a:ext cx="7315200" cy="4572000"/>
          </a:xfrm>
          <a:prstGeom prst="rect">
            <a:avLst/>
          </a:prstGeom>
        </p:spPr>
      </p:pic>
      <p:sp>
        <p:nvSpPr>
          <p:cNvPr id="6" name="Oval 5">
            <a:extLst>
              <a:ext uri="{FF2B5EF4-FFF2-40B4-BE49-F238E27FC236}">
                <a16:creationId xmlns:a16="http://schemas.microsoft.com/office/drawing/2014/main" id="{FD768436-D29C-4B44-9005-6945E759D79F}"/>
              </a:ext>
            </a:extLst>
          </p:cNvPr>
          <p:cNvSpPr/>
          <p:nvPr/>
        </p:nvSpPr>
        <p:spPr>
          <a:xfrm>
            <a:off x="6956981" y="5863472"/>
            <a:ext cx="1348033" cy="7503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F28692A-BD67-40B6-967E-27A9FBDFE693}"/>
              </a:ext>
            </a:extLst>
          </p:cNvPr>
          <p:cNvSpPr txBox="1"/>
          <p:nvPr/>
        </p:nvSpPr>
        <p:spPr>
          <a:xfrm>
            <a:off x="7992534" y="3572760"/>
            <a:ext cx="2894029" cy="1200329"/>
          </a:xfrm>
          <a:prstGeom prst="rect">
            <a:avLst/>
          </a:prstGeom>
          <a:solidFill>
            <a:schemeClr val="bg1"/>
          </a:solidFill>
          <a:ln>
            <a:solidFill>
              <a:schemeClr val="tx1"/>
            </a:solidFill>
          </a:ln>
        </p:spPr>
        <p:txBody>
          <a:bodyPr wrap="square" rtlCol="0">
            <a:spAutoFit/>
          </a:bodyPr>
          <a:lstStyle/>
          <a:p>
            <a:r>
              <a:rPr lang="en-US" b="1" dirty="0">
                <a:solidFill>
                  <a:srgbClr val="FF0000"/>
                </a:solidFill>
              </a:rPr>
              <a:t>WARNING: When you select SUBMIT, you are not done. There are two (2) more steps!</a:t>
            </a:r>
          </a:p>
        </p:txBody>
      </p:sp>
      <p:cxnSp>
        <p:nvCxnSpPr>
          <p:cNvPr id="9" name="Straight Arrow Connector 8">
            <a:extLst>
              <a:ext uri="{FF2B5EF4-FFF2-40B4-BE49-F238E27FC236}">
                <a16:creationId xmlns:a16="http://schemas.microsoft.com/office/drawing/2014/main" id="{6CC602A3-8CEF-4450-B955-CFA7EB553EB9}"/>
              </a:ext>
            </a:extLst>
          </p:cNvPr>
          <p:cNvCxnSpPr>
            <a:cxnSpLocks/>
            <a:stCxn id="7" idx="2"/>
          </p:cNvCxnSpPr>
          <p:nvPr/>
        </p:nvCxnSpPr>
        <p:spPr>
          <a:xfrm flipH="1">
            <a:off x="7918517" y="4773089"/>
            <a:ext cx="1521032" cy="13334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20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94BD-E239-42C4-BC83-491B4CA1A739}"/>
              </a:ext>
            </a:extLst>
          </p:cNvPr>
          <p:cNvSpPr>
            <a:spLocks noGrp="1"/>
          </p:cNvSpPr>
          <p:nvPr>
            <p:ph type="title"/>
          </p:nvPr>
        </p:nvSpPr>
        <p:spPr/>
        <p:txBody>
          <a:bodyPr/>
          <a:lstStyle/>
          <a:p>
            <a:r>
              <a:rPr lang="en-US" dirty="0"/>
              <a:t>STEP 14: VERIFY YOUR APPLICATION </a:t>
            </a:r>
          </a:p>
        </p:txBody>
      </p:sp>
      <p:pic>
        <p:nvPicPr>
          <p:cNvPr id="4" name="Picture 3">
            <a:extLst>
              <a:ext uri="{FF2B5EF4-FFF2-40B4-BE49-F238E27FC236}">
                <a16:creationId xmlns:a16="http://schemas.microsoft.com/office/drawing/2014/main" id="{36E77DA2-AF08-44FB-884E-79D1DB61DDA9}"/>
              </a:ext>
            </a:extLst>
          </p:cNvPr>
          <p:cNvPicPr>
            <a:picLocks noChangeAspect="1"/>
          </p:cNvPicPr>
          <p:nvPr/>
        </p:nvPicPr>
        <p:blipFill>
          <a:blip r:embed="rId2"/>
          <a:stretch>
            <a:fillRect/>
          </a:stretch>
        </p:blipFill>
        <p:spPr>
          <a:xfrm>
            <a:off x="770700" y="1930398"/>
            <a:ext cx="8229600" cy="2922640"/>
          </a:xfrm>
          <a:prstGeom prst="rect">
            <a:avLst/>
          </a:prstGeom>
        </p:spPr>
      </p:pic>
      <p:sp>
        <p:nvSpPr>
          <p:cNvPr id="5" name="TextBox 4">
            <a:extLst>
              <a:ext uri="{FF2B5EF4-FFF2-40B4-BE49-F238E27FC236}">
                <a16:creationId xmlns:a16="http://schemas.microsoft.com/office/drawing/2014/main" id="{B0B0BC42-A8BA-40B6-A83F-51DF805811A3}"/>
              </a:ext>
            </a:extLst>
          </p:cNvPr>
          <p:cNvSpPr txBox="1"/>
          <p:nvPr/>
        </p:nvSpPr>
        <p:spPr>
          <a:xfrm>
            <a:off x="677334" y="5031589"/>
            <a:ext cx="9451767" cy="646331"/>
          </a:xfrm>
          <a:prstGeom prst="rect">
            <a:avLst/>
          </a:prstGeom>
          <a:solidFill>
            <a:schemeClr val="bg1"/>
          </a:solidFill>
          <a:ln w="12700">
            <a:solidFill>
              <a:schemeClr val="tx1"/>
            </a:solidFill>
          </a:ln>
        </p:spPr>
        <p:txBody>
          <a:bodyPr wrap="square" rtlCol="0">
            <a:spAutoFit/>
          </a:bodyPr>
          <a:lstStyle/>
          <a:p>
            <a:r>
              <a:rPr lang="en-US" b="1" dirty="0">
                <a:solidFill>
                  <a:srgbClr val="FF0000"/>
                </a:solidFill>
              </a:rPr>
              <a:t>ALMOST DONE: This is your shopping cart. APPLYING FOR MEMBERSHIP is free. Make sure the Application shows a $0.00 balance, then select “PROCEED TO CHECK OUT.”</a:t>
            </a:r>
          </a:p>
        </p:txBody>
      </p:sp>
    </p:spTree>
    <p:extLst>
      <p:ext uri="{BB962C8B-B14F-4D97-AF65-F5344CB8AC3E}">
        <p14:creationId xmlns:p14="http://schemas.microsoft.com/office/powerpoint/2010/main" val="223602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3DFE-C1A8-47A8-B1FB-E79A3557903C}"/>
              </a:ext>
            </a:extLst>
          </p:cNvPr>
          <p:cNvSpPr>
            <a:spLocks noGrp="1"/>
          </p:cNvSpPr>
          <p:nvPr>
            <p:ph type="title"/>
          </p:nvPr>
        </p:nvSpPr>
        <p:spPr/>
        <p:txBody>
          <a:bodyPr/>
          <a:lstStyle/>
          <a:p>
            <a:r>
              <a:rPr lang="en-US" dirty="0"/>
              <a:t>STEP 15: SUBMIT TO CHECK OUT</a:t>
            </a:r>
          </a:p>
        </p:txBody>
      </p:sp>
      <p:pic>
        <p:nvPicPr>
          <p:cNvPr id="4" name="Picture 3">
            <a:extLst>
              <a:ext uri="{FF2B5EF4-FFF2-40B4-BE49-F238E27FC236}">
                <a16:creationId xmlns:a16="http://schemas.microsoft.com/office/drawing/2014/main" id="{F50D32E3-F1A8-4584-B4AC-18436CA64A98}"/>
              </a:ext>
            </a:extLst>
          </p:cNvPr>
          <p:cNvPicPr/>
          <p:nvPr/>
        </p:nvPicPr>
        <p:blipFill>
          <a:blip r:embed="rId2">
            <a:extLst>
              <a:ext uri="{28A0092B-C50C-407E-A947-70E740481C1C}">
                <a14:useLocalDpi xmlns:a14="http://schemas.microsoft.com/office/drawing/2010/main" val="0"/>
              </a:ext>
            </a:extLst>
          </a:blip>
          <a:stretch>
            <a:fillRect/>
          </a:stretch>
        </p:blipFill>
        <p:spPr>
          <a:xfrm>
            <a:off x="498659" y="1780766"/>
            <a:ext cx="6160770" cy="4899025"/>
          </a:xfrm>
          <a:prstGeom prst="rect">
            <a:avLst/>
          </a:prstGeom>
        </p:spPr>
      </p:pic>
      <p:sp>
        <p:nvSpPr>
          <p:cNvPr id="5" name="TextBox 4">
            <a:extLst>
              <a:ext uri="{FF2B5EF4-FFF2-40B4-BE49-F238E27FC236}">
                <a16:creationId xmlns:a16="http://schemas.microsoft.com/office/drawing/2014/main" id="{200EBA58-9571-4540-802D-33EFBC80EDEF}"/>
              </a:ext>
            </a:extLst>
          </p:cNvPr>
          <p:cNvSpPr txBox="1"/>
          <p:nvPr/>
        </p:nvSpPr>
        <p:spPr>
          <a:xfrm>
            <a:off x="5401559" y="2531085"/>
            <a:ext cx="3737728" cy="3693319"/>
          </a:xfrm>
          <a:prstGeom prst="rect">
            <a:avLst/>
          </a:prstGeom>
          <a:solidFill>
            <a:schemeClr val="bg1"/>
          </a:solidFill>
          <a:ln w="12700">
            <a:solidFill>
              <a:schemeClr val="tx1"/>
            </a:solidFill>
          </a:ln>
        </p:spPr>
        <p:txBody>
          <a:bodyPr wrap="square" rtlCol="0">
            <a:spAutoFit/>
          </a:bodyPr>
          <a:lstStyle/>
          <a:p>
            <a:r>
              <a:rPr lang="en-US" b="1" dirty="0">
                <a:solidFill>
                  <a:srgbClr val="FF0000"/>
                </a:solidFill>
              </a:rPr>
              <a:t>LAST STEP: Make sure your billing address and email are correct. If they are not, you need to return to your profile and correct them.</a:t>
            </a:r>
          </a:p>
          <a:p>
            <a:endParaRPr lang="en-US" b="1" dirty="0">
              <a:solidFill>
                <a:srgbClr val="FF0000"/>
              </a:solidFill>
            </a:endParaRPr>
          </a:p>
          <a:p>
            <a:r>
              <a:rPr lang="en-US" b="1" dirty="0">
                <a:solidFill>
                  <a:srgbClr val="FF0000"/>
                </a:solidFill>
              </a:rPr>
              <a:t>Once everything is correct, select SUBMIT. Your Membership Profile Status will be updated to SUBMITTED.</a:t>
            </a:r>
          </a:p>
          <a:p>
            <a:endParaRPr lang="en-US" b="1" dirty="0">
              <a:solidFill>
                <a:srgbClr val="FF0000"/>
              </a:solidFill>
            </a:endParaRPr>
          </a:p>
          <a:p>
            <a:r>
              <a:rPr lang="en-US" b="1" dirty="0">
                <a:solidFill>
                  <a:srgbClr val="FF0000"/>
                </a:solidFill>
              </a:rPr>
              <a:t>You are one step closer to membership in Omicron Delta Kappa.</a:t>
            </a:r>
          </a:p>
        </p:txBody>
      </p:sp>
    </p:spTree>
    <p:extLst>
      <p:ext uri="{BB962C8B-B14F-4D97-AF65-F5344CB8AC3E}">
        <p14:creationId xmlns:p14="http://schemas.microsoft.com/office/powerpoint/2010/main" val="295638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270E-8D9C-4608-A4BB-FA744B3F7632}"/>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13A5078-B4E0-4D58-AD61-4478795F2EEE}"/>
              </a:ext>
            </a:extLst>
          </p:cNvPr>
          <p:cNvSpPr>
            <a:spLocks noGrp="1"/>
          </p:cNvSpPr>
          <p:nvPr>
            <p:ph idx="1"/>
          </p:nvPr>
        </p:nvSpPr>
        <p:spPr>
          <a:xfrm>
            <a:off x="677334" y="2179442"/>
            <a:ext cx="8596668" cy="3880773"/>
          </a:xfrm>
        </p:spPr>
        <p:txBody>
          <a:bodyPr/>
          <a:lstStyle/>
          <a:p>
            <a:r>
              <a:rPr lang="en-US" dirty="0"/>
              <a:t>FOLLOW THE STEPS BY CHECKING YOUR PROFILE</a:t>
            </a:r>
          </a:p>
          <a:p>
            <a:pPr lvl="1"/>
            <a:r>
              <a:rPr lang="en-US" dirty="0"/>
              <a:t>Check the Status line in the Membership Info Section of your profile</a:t>
            </a:r>
          </a:p>
          <a:p>
            <a:pPr lvl="1"/>
            <a:r>
              <a:rPr lang="en-US" dirty="0"/>
              <a:t>The Status messages you can see are below.</a:t>
            </a:r>
          </a:p>
          <a:p>
            <a:pPr lvl="1"/>
            <a:r>
              <a:rPr lang="en-US" dirty="0"/>
              <a:t>The Circle will update you about payment of fees and initiation ceremony</a:t>
            </a:r>
          </a:p>
          <a:p>
            <a:pPr lvl="1"/>
            <a:endParaRPr lang="en-US" dirty="0"/>
          </a:p>
          <a:p>
            <a:pPr lvl="1"/>
            <a:endParaRPr lang="en-US" dirty="0"/>
          </a:p>
          <a:p>
            <a:endParaRPr lang="en-US" dirty="0"/>
          </a:p>
        </p:txBody>
      </p:sp>
      <p:pic>
        <p:nvPicPr>
          <p:cNvPr id="4" name="Picture 3">
            <a:extLst>
              <a:ext uri="{FF2B5EF4-FFF2-40B4-BE49-F238E27FC236}">
                <a16:creationId xmlns:a16="http://schemas.microsoft.com/office/drawing/2014/main" id="{CED5B1D6-001C-4347-9FCA-AC623B04E166}"/>
              </a:ext>
            </a:extLst>
          </p:cNvPr>
          <p:cNvPicPr>
            <a:picLocks noChangeAspect="1"/>
          </p:cNvPicPr>
          <p:nvPr/>
        </p:nvPicPr>
        <p:blipFill>
          <a:blip r:embed="rId2"/>
          <a:stretch>
            <a:fillRect/>
          </a:stretch>
        </p:blipFill>
        <p:spPr>
          <a:xfrm>
            <a:off x="7208091" y="1455542"/>
            <a:ext cx="3076575" cy="1447800"/>
          </a:xfrm>
          <a:prstGeom prst="rect">
            <a:avLst/>
          </a:prstGeom>
          <a:ln w="22225">
            <a:solidFill>
              <a:schemeClr val="tx1"/>
            </a:solidFill>
          </a:ln>
        </p:spPr>
      </p:pic>
      <p:graphicFrame>
        <p:nvGraphicFramePr>
          <p:cNvPr id="6" name="Table 5">
            <a:extLst>
              <a:ext uri="{FF2B5EF4-FFF2-40B4-BE49-F238E27FC236}">
                <a16:creationId xmlns:a16="http://schemas.microsoft.com/office/drawing/2014/main" id="{0133F56D-3BB4-4A9D-8DE3-5604CE4F4B77}"/>
              </a:ext>
            </a:extLst>
          </p:cNvPr>
          <p:cNvGraphicFramePr>
            <a:graphicFrameLocks noGrp="1"/>
          </p:cNvGraphicFramePr>
          <p:nvPr>
            <p:extLst>
              <p:ext uri="{D42A27DB-BD31-4B8C-83A1-F6EECF244321}">
                <p14:modId xmlns:p14="http://schemas.microsoft.com/office/powerpoint/2010/main" val="1719789558"/>
              </p:ext>
            </p:extLst>
          </p:nvPr>
        </p:nvGraphicFramePr>
        <p:xfrm>
          <a:off x="1197204" y="3854310"/>
          <a:ext cx="8870623" cy="2205905"/>
        </p:xfrm>
        <a:graphic>
          <a:graphicData uri="http://schemas.openxmlformats.org/drawingml/2006/table">
            <a:tbl>
              <a:tblPr firstRow="1" bandRow="1">
                <a:tableStyleId>{7E9639D4-E3E2-4D34-9284-5A2195B3D0D7}</a:tableStyleId>
              </a:tblPr>
              <a:tblGrid>
                <a:gridCol w="923827">
                  <a:extLst>
                    <a:ext uri="{9D8B030D-6E8A-4147-A177-3AD203B41FA5}">
                      <a16:colId xmlns:a16="http://schemas.microsoft.com/office/drawing/2014/main" val="2259827588"/>
                    </a:ext>
                  </a:extLst>
                </a:gridCol>
                <a:gridCol w="1951348">
                  <a:extLst>
                    <a:ext uri="{9D8B030D-6E8A-4147-A177-3AD203B41FA5}">
                      <a16:colId xmlns:a16="http://schemas.microsoft.com/office/drawing/2014/main" val="1261658433"/>
                    </a:ext>
                  </a:extLst>
                </a:gridCol>
                <a:gridCol w="5995448">
                  <a:extLst>
                    <a:ext uri="{9D8B030D-6E8A-4147-A177-3AD203B41FA5}">
                      <a16:colId xmlns:a16="http://schemas.microsoft.com/office/drawing/2014/main" val="1657465428"/>
                    </a:ext>
                  </a:extLst>
                </a:gridCol>
              </a:tblGrid>
              <a:tr h="0">
                <a:tc>
                  <a:txBody>
                    <a:bodyPr/>
                    <a:lstStyle/>
                    <a:p>
                      <a:r>
                        <a:rPr lang="en-US" dirty="0">
                          <a:latin typeface="Goudy Old Style" panose="02020502050305020303" pitchFamily="18" charset="0"/>
                        </a:rPr>
                        <a:t>Status</a:t>
                      </a:r>
                    </a:p>
                  </a:txBody>
                  <a:tcPr/>
                </a:tc>
                <a:tc>
                  <a:txBody>
                    <a:bodyPr/>
                    <a:lstStyle/>
                    <a:p>
                      <a:r>
                        <a:rPr lang="en-US" dirty="0">
                          <a:latin typeface="Goudy Old Style" panose="02020502050305020303" pitchFamily="18" charset="0"/>
                        </a:rPr>
                        <a:t>Dashboard Message</a:t>
                      </a:r>
                    </a:p>
                  </a:txBody>
                  <a:tcPr/>
                </a:tc>
                <a:tc>
                  <a:txBody>
                    <a:bodyPr/>
                    <a:lstStyle/>
                    <a:p>
                      <a:r>
                        <a:rPr lang="en-US" dirty="0">
                          <a:latin typeface="Goudy Old Style" panose="02020502050305020303" pitchFamily="18" charset="0"/>
                        </a:rPr>
                        <a:t>Confirmation Message</a:t>
                      </a:r>
                    </a:p>
                  </a:txBody>
                  <a:tcPr/>
                </a:tc>
                <a:extLst>
                  <a:ext uri="{0D108BD9-81ED-4DB2-BD59-A6C34878D82A}">
                    <a16:rowId xmlns:a16="http://schemas.microsoft.com/office/drawing/2014/main" val="531828071"/>
                  </a:ext>
                </a:extLst>
              </a:tr>
              <a:tr h="204446">
                <a:tc>
                  <a:txBody>
                    <a:bodyPr/>
                    <a:lstStyle/>
                    <a:p>
                      <a:r>
                        <a:rPr lang="en-US" sz="1000" dirty="0">
                          <a:latin typeface="Goudy Old Style" panose="02020502050305020303" pitchFamily="18" charset="0"/>
                        </a:rPr>
                        <a:t>STARTED</a:t>
                      </a:r>
                    </a:p>
                  </a:txBody>
                  <a:tcPr/>
                </a:tc>
                <a:tc>
                  <a:txBody>
                    <a:bodyPr/>
                    <a:lstStyle/>
                    <a:p>
                      <a:r>
                        <a:rPr lang="en-US" sz="1000" b="0" i="0" kern="1200" dirty="0">
                          <a:solidFill>
                            <a:schemeClr val="tx1"/>
                          </a:solidFill>
                          <a:effectLst/>
                          <a:latin typeface="Goudy Old Style" panose="02020502050305020303" pitchFamily="18" charset="0"/>
                          <a:ea typeface="+mn-ea"/>
                          <a:cs typeface="+mn-cs"/>
                        </a:rPr>
                        <a:t>(Application pending submission)</a:t>
                      </a:r>
                      <a:endParaRPr lang="en-US" sz="1000" dirty="0">
                        <a:latin typeface="Goudy Old Style" panose="02020502050305020303" pitchFamily="18" charset="0"/>
                      </a:endParaRPr>
                    </a:p>
                  </a:txBody>
                  <a:tcPr/>
                </a:tc>
                <a:tc>
                  <a:txBody>
                    <a:bodyPr/>
                    <a:lstStyle/>
                    <a:p>
                      <a:r>
                        <a:rPr lang="en-US" sz="1000" dirty="0">
                          <a:latin typeface="Goudy Old Style" panose="02020502050305020303" pitchFamily="18" charset="0"/>
                        </a:rPr>
                        <a:t>You have started the membership application.</a:t>
                      </a:r>
                    </a:p>
                  </a:txBody>
                  <a:tcPr/>
                </a:tc>
                <a:extLst>
                  <a:ext uri="{0D108BD9-81ED-4DB2-BD59-A6C34878D82A}">
                    <a16:rowId xmlns:a16="http://schemas.microsoft.com/office/drawing/2014/main" val="3450769831"/>
                  </a:ext>
                </a:extLst>
              </a:tr>
              <a:tr h="204446">
                <a:tc>
                  <a:txBody>
                    <a:bodyPr/>
                    <a:lstStyle/>
                    <a:p>
                      <a:r>
                        <a:rPr lang="en-US" sz="1000" dirty="0">
                          <a:latin typeface="Goudy Old Style" panose="02020502050305020303" pitchFamily="18" charset="0"/>
                        </a:rPr>
                        <a:t>SUBMITTED</a:t>
                      </a:r>
                    </a:p>
                  </a:txBody>
                  <a:tcPr/>
                </a:tc>
                <a:tc>
                  <a:txBody>
                    <a:bodyPr/>
                    <a:lstStyle/>
                    <a:p>
                      <a:r>
                        <a:rPr lang="en-US" sz="1000" b="0" i="0" kern="1200" dirty="0">
                          <a:solidFill>
                            <a:schemeClr val="tx1"/>
                          </a:solidFill>
                          <a:effectLst/>
                          <a:latin typeface="Goudy Old Style" panose="02020502050305020303" pitchFamily="18" charset="0"/>
                          <a:ea typeface="+mn-ea"/>
                          <a:cs typeface="+mn-cs"/>
                        </a:rPr>
                        <a:t>(Application pending acceptance) </a:t>
                      </a:r>
                      <a:endParaRPr lang="en-US" sz="1000" dirty="0">
                        <a:latin typeface="Goudy Old Style" panose="02020502050305020303" pitchFamily="18" charset="0"/>
                      </a:endParaRPr>
                    </a:p>
                  </a:txBody>
                  <a:tcPr/>
                </a:tc>
                <a:tc>
                  <a:txBody>
                    <a:bodyPr/>
                    <a:lstStyle/>
                    <a:p>
                      <a:r>
                        <a:rPr lang="en-US" sz="1000" dirty="0">
                          <a:latin typeface="Goudy Old Style" panose="02020502050305020303" pitchFamily="18" charset="0"/>
                        </a:rPr>
                        <a:t>Your application has already been submitted.</a:t>
                      </a:r>
                    </a:p>
                  </a:txBody>
                  <a:tcPr/>
                </a:tc>
                <a:extLst>
                  <a:ext uri="{0D108BD9-81ED-4DB2-BD59-A6C34878D82A}">
                    <a16:rowId xmlns:a16="http://schemas.microsoft.com/office/drawing/2014/main" val="54618175"/>
                  </a:ext>
                </a:extLst>
              </a:tr>
              <a:tr h="285665">
                <a:tc>
                  <a:txBody>
                    <a:bodyPr/>
                    <a:lstStyle/>
                    <a:p>
                      <a:r>
                        <a:rPr lang="en-US" sz="1000" dirty="0">
                          <a:latin typeface="Goudy Old Style" panose="02020502050305020303" pitchFamily="18" charset="0"/>
                        </a:rPr>
                        <a:t>ACCEPTED</a:t>
                      </a:r>
                    </a:p>
                  </a:txBody>
                  <a:tcPr/>
                </a:tc>
                <a:tc>
                  <a:txBody>
                    <a:bodyPr/>
                    <a:lstStyle/>
                    <a:p>
                      <a:r>
                        <a:rPr lang="en-US" sz="1000" b="0" i="0" kern="1200" dirty="0">
                          <a:solidFill>
                            <a:schemeClr val="tx1"/>
                          </a:solidFill>
                          <a:effectLst/>
                          <a:latin typeface="Goudy Old Style" panose="02020502050305020303" pitchFamily="18" charset="0"/>
                          <a:ea typeface="+mn-ea"/>
                          <a:cs typeface="+mn-cs"/>
                        </a:rPr>
                        <a:t>(Application pending approval) </a:t>
                      </a:r>
                      <a:endParaRPr lang="en-US" sz="1000" dirty="0">
                        <a:latin typeface="Goudy Old Style" panose="02020502050305020303" pitchFamily="18" charset="0"/>
                      </a:endParaRPr>
                    </a:p>
                  </a:txBody>
                  <a:tcPr/>
                </a:tc>
                <a:tc>
                  <a:txBody>
                    <a:bodyPr/>
                    <a:lstStyle/>
                    <a:p>
                      <a:r>
                        <a:rPr lang="en-US" sz="1000" dirty="0">
                          <a:latin typeface="Goudy Old Style" panose="02020502050305020303" pitchFamily="18" charset="0"/>
                        </a:rPr>
                        <a:t>Your application is pending payment. Please select PAY YOUR MEMBERSHIP FEES at link below.</a:t>
                      </a:r>
                    </a:p>
                  </a:txBody>
                  <a:tcPr/>
                </a:tc>
                <a:extLst>
                  <a:ext uri="{0D108BD9-81ED-4DB2-BD59-A6C34878D82A}">
                    <a16:rowId xmlns:a16="http://schemas.microsoft.com/office/drawing/2014/main" val="3329410404"/>
                  </a:ext>
                </a:extLst>
              </a:tr>
              <a:tr h="204446">
                <a:tc>
                  <a:txBody>
                    <a:bodyPr/>
                    <a:lstStyle/>
                    <a:p>
                      <a:r>
                        <a:rPr lang="en-US" sz="1000" dirty="0">
                          <a:latin typeface="Goudy Old Style" panose="02020502050305020303" pitchFamily="18" charset="0"/>
                        </a:rPr>
                        <a:t>APPROVED</a:t>
                      </a:r>
                    </a:p>
                  </a:txBody>
                  <a:tcPr/>
                </a:tc>
                <a:tc>
                  <a:txBody>
                    <a:bodyPr/>
                    <a:lstStyle/>
                    <a:p>
                      <a:r>
                        <a:rPr lang="en-US" sz="1000" b="0" i="0" kern="1200" dirty="0">
                          <a:solidFill>
                            <a:schemeClr val="tx1"/>
                          </a:solidFill>
                          <a:effectLst/>
                          <a:latin typeface="Goudy Old Style" panose="02020502050305020303" pitchFamily="18" charset="0"/>
                          <a:ea typeface="+mn-ea"/>
                          <a:cs typeface="+mn-cs"/>
                        </a:rPr>
                        <a:t>(Application accepted and paid)</a:t>
                      </a:r>
                      <a:endParaRPr lang="en-US" sz="1000" dirty="0">
                        <a:latin typeface="Goudy Old Style" panose="02020502050305020303" pitchFamily="18" charset="0"/>
                      </a:endParaRPr>
                    </a:p>
                  </a:txBody>
                  <a:tcPr/>
                </a:tc>
                <a:tc>
                  <a:txBody>
                    <a:bodyPr/>
                    <a:lstStyle/>
                    <a:p>
                      <a:r>
                        <a:rPr lang="en-US" sz="1000" b="0" i="0" kern="1200" dirty="0">
                          <a:solidFill>
                            <a:schemeClr val="tx1"/>
                          </a:solidFill>
                          <a:effectLst/>
                          <a:latin typeface="Goudy Old Style" panose="02020502050305020303" pitchFamily="18" charset="0"/>
                          <a:ea typeface="+mn-ea"/>
                          <a:cs typeface="+mn-cs"/>
                        </a:rPr>
                        <a:t>Your application has been accepted and paid.</a:t>
                      </a:r>
                      <a:endParaRPr lang="en-US" sz="1000" dirty="0">
                        <a:latin typeface="Goudy Old Style" panose="02020502050305020303" pitchFamily="18" charset="0"/>
                      </a:endParaRPr>
                    </a:p>
                  </a:txBody>
                  <a:tcPr/>
                </a:tc>
                <a:extLst>
                  <a:ext uri="{0D108BD9-81ED-4DB2-BD59-A6C34878D82A}">
                    <a16:rowId xmlns:a16="http://schemas.microsoft.com/office/drawing/2014/main" val="3673025649"/>
                  </a:ext>
                </a:extLst>
              </a:tr>
              <a:tr h="520918">
                <a:tc>
                  <a:txBody>
                    <a:bodyPr/>
                    <a:lstStyle/>
                    <a:p>
                      <a:r>
                        <a:rPr lang="en-US" sz="1000" dirty="0">
                          <a:latin typeface="Goudy Old Style" panose="02020502050305020303" pitchFamily="18" charset="0"/>
                        </a:rPr>
                        <a:t>REJECTED</a:t>
                      </a:r>
                    </a:p>
                  </a:txBody>
                  <a:tcPr/>
                </a:tc>
                <a:tc>
                  <a:txBody>
                    <a:bodyPr/>
                    <a:lstStyle/>
                    <a:p>
                      <a:r>
                        <a:rPr lang="en-US" sz="1000" b="0" i="0" kern="1200" dirty="0">
                          <a:solidFill>
                            <a:schemeClr val="tx1"/>
                          </a:solidFill>
                          <a:effectLst/>
                          <a:latin typeface="Goudy Old Style" panose="02020502050305020303" pitchFamily="18" charset="0"/>
                          <a:ea typeface="+mn-ea"/>
                          <a:cs typeface="+mn-cs"/>
                        </a:rPr>
                        <a:t>(Rejected)</a:t>
                      </a:r>
                      <a:endParaRPr lang="en-US" sz="1000" dirty="0">
                        <a:latin typeface="Goudy Old Style" panose="02020502050305020303" pitchFamily="18" charset="0"/>
                      </a:endParaRPr>
                    </a:p>
                  </a:txBody>
                  <a:tcPr/>
                </a:tc>
                <a:tc>
                  <a:txBody>
                    <a:bodyPr/>
                    <a:lstStyle/>
                    <a:p>
                      <a:r>
                        <a:rPr lang="en-US" sz="1000" dirty="0">
                          <a:latin typeface="Goudy Old Style" panose="02020502050305020303" pitchFamily="18" charset="0"/>
                        </a:rPr>
                        <a:t>Your application for membership in Omicron Delta Kappa has not been accepted by the circle through which you applied. Your MyODK profile will remain active to allow you to apply again in the future. If you have questions, please contact a Circle Advisor.</a:t>
                      </a:r>
                    </a:p>
                  </a:txBody>
                  <a:tcPr>
                    <a:solidFill>
                      <a:schemeClr val="bg1"/>
                    </a:solidFill>
                  </a:tcPr>
                </a:tc>
                <a:extLst>
                  <a:ext uri="{0D108BD9-81ED-4DB2-BD59-A6C34878D82A}">
                    <a16:rowId xmlns:a16="http://schemas.microsoft.com/office/drawing/2014/main" val="2636493340"/>
                  </a:ext>
                </a:extLst>
              </a:tr>
            </a:tbl>
          </a:graphicData>
        </a:graphic>
      </p:graphicFrame>
    </p:spTree>
    <p:extLst>
      <p:ext uri="{BB962C8B-B14F-4D97-AF65-F5344CB8AC3E}">
        <p14:creationId xmlns:p14="http://schemas.microsoft.com/office/powerpoint/2010/main" val="218600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F23D-6A30-4232-9793-C51C8120B6F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2E843D0A-F697-4595-8EA4-AAFFFC90734C}"/>
              </a:ext>
            </a:extLst>
          </p:cNvPr>
          <p:cNvSpPr>
            <a:spLocks noGrp="1"/>
          </p:cNvSpPr>
          <p:nvPr>
            <p:ph sz="half" idx="1"/>
          </p:nvPr>
        </p:nvSpPr>
        <p:spPr/>
        <p:txBody>
          <a:bodyPr>
            <a:normAutofit lnSpcReduction="10000"/>
          </a:bodyPr>
          <a:lstStyle/>
          <a:p>
            <a:r>
              <a:rPr lang="en-US" dirty="0"/>
              <a:t>MyODK Team, Omicron Delta Kappa National Headquarters</a:t>
            </a:r>
          </a:p>
          <a:p>
            <a:pPr lvl="1"/>
            <a:r>
              <a:rPr lang="en-US" dirty="0">
                <a:hlinkClick r:id="rId2"/>
              </a:rPr>
              <a:t>myodk@odk.org</a:t>
            </a:r>
            <a:endParaRPr lang="en-US" dirty="0"/>
          </a:p>
          <a:p>
            <a:pPr lvl="1"/>
            <a:r>
              <a:rPr lang="en-US" dirty="0"/>
              <a:t>(540) 458-5336</a:t>
            </a:r>
          </a:p>
          <a:p>
            <a:pPr lvl="1"/>
            <a:endParaRPr lang="en-US" dirty="0"/>
          </a:p>
          <a:p>
            <a:r>
              <a:rPr lang="en-US" dirty="0"/>
              <a:t>Find a Circle</a:t>
            </a:r>
          </a:p>
          <a:p>
            <a:pPr lvl="1"/>
            <a:r>
              <a:rPr lang="en-US" dirty="0">
                <a:hlinkClick r:id="rId3"/>
              </a:rPr>
              <a:t>https://odk.org/circle-directory/</a:t>
            </a:r>
            <a:endParaRPr lang="en-US" dirty="0"/>
          </a:p>
          <a:p>
            <a:pPr lvl="1"/>
            <a:endParaRPr lang="en-US" dirty="0"/>
          </a:p>
          <a:p>
            <a:pPr marL="457200" lvl="1" indent="0">
              <a:buNone/>
            </a:pPr>
            <a:endParaRPr lang="en-US" dirty="0"/>
          </a:p>
        </p:txBody>
      </p:sp>
      <p:sp>
        <p:nvSpPr>
          <p:cNvPr id="4" name="Content Placeholder 3">
            <a:extLst>
              <a:ext uri="{FF2B5EF4-FFF2-40B4-BE49-F238E27FC236}">
                <a16:creationId xmlns:a16="http://schemas.microsoft.com/office/drawing/2014/main" id="{568E94A8-D3D6-4B3E-A26C-2F05A0CFC60D}"/>
              </a:ext>
            </a:extLst>
          </p:cNvPr>
          <p:cNvSpPr>
            <a:spLocks noGrp="1"/>
          </p:cNvSpPr>
          <p:nvPr>
            <p:ph sz="half" idx="2"/>
          </p:nvPr>
        </p:nvSpPr>
        <p:spPr/>
        <p:txBody>
          <a:bodyPr>
            <a:normAutofit lnSpcReduction="10000"/>
          </a:bodyPr>
          <a:lstStyle/>
          <a:p>
            <a:pPr marL="0" indent="0">
              <a:buNone/>
            </a:pPr>
            <a:r>
              <a:rPr lang="en-US" dirty="0"/>
              <a:t>Copyright © 2024. All Rights Reserved.</a:t>
            </a:r>
            <a:br>
              <a:rPr lang="en-US" dirty="0"/>
            </a:br>
            <a:r>
              <a:rPr lang="en-US" dirty="0"/>
              <a:t>O∆K, a registered 501(c)3 nonprofit, is a member of the </a:t>
            </a:r>
            <a:r>
              <a:rPr lang="en-US" dirty="0">
                <a:hlinkClick r:id="rId4"/>
              </a:rPr>
              <a:t>Honor Society Caucus</a:t>
            </a:r>
            <a:r>
              <a:rPr lang="en-US" dirty="0"/>
              <a:t>.</a:t>
            </a:r>
          </a:p>
          <a:p>
            <a:pPr marL="0" indent="0">
              <a:buNone/>
            </a:pPr>
            <a:r>
              <a:rPr lang="en-US" dirty="0"/>
              <a:t> </a:t>
            </a:r>
          </a:p>
          <a:p>
            <a:pPr marL="0" indent="0">
              <a:buNone/>
            </a:pPr>
            <a:r>
              <a:rPr lang="en-US" b="1" dirty="0"/>
              <a:t>Johnson Center for Leadership </a:t>
            </a:r>
            <a:br>
              <a:rPr lang="en-US" dirty="0"/>
            </a:br>
            <a:r>
              <a:rPr lang="en-US" b="1" dirty="0"/>
              <a:t>O∆K National Headquarters</a:t>
            </a:r>
            <a:br>
              <a:rPr lang="en-US" dirty="0"/>
            </a:br>
            <a:r>
              <a:rPr lang="en-US" dirty="0"/>
              <a:t>224 McLaughlin Street</a:t>
            </a:r>
            <a:br>
              <a:rPr lang="en-US" dirty="0"/>
            </a:br>
            <a:r>
              <a:rPr lang="en-US" dirty="0"/>
              <a:t>Lexington, Virginia 24450-2002</a:t>
            </a:r>
            <a:br>
              <a:rPr lang="en-US" dirty="0"/>
            </a:br>
            <a:r>
              <a:rPr lang="en-US" dirty="0"/>
              <a:t>1-(540) 458-5336</a:t>
            </a:r>
            <a:br>
              <a:rPr lang="en-US" dirty="0"/>
            </a:br>
            <a:r>
              <a:rPr lang="en-US" dirty="0">
                <a:hlinkClick r:id="rId5"/>
              </a:rPr>
              <a:t>odknhdq@odk.org</a:t>
            </a:r>
            <a:endParaRPr lang="en-US" dirty="0"/>
          </a:p>
          <a:p>
            <a:pPr marL="0" indent="0">
              <a:buNone/>
            </a:pPr>
            <a:r>
              <a:rPr lang="en-US" dirty="0">
                <a:hlinkClick r:id="rId6"/>
              </a:rPr>
              <a:t>Privacy and Website Policy</a:t>
            </a:r>
            <a:br>
              <a:rPr lang="en-US" dirty="0"/>
            </a:br>
            <a:r>
              <a:rPr lang="en-US" dirty="0">
                <a:hlinkClick r:id="rId7"/>
              </a:rPr>
              <a:t>Diversity, Equal Opportunity, and Hazing Statements</a:t>
            </a:r>
            <a:endParaRPr lang="en-US" dirty="0"/>
          </a:p>
          <a:p>
            <a:endParaRPr lang="en-US" dirty="0"/>
          </a:p>
        </p:txBody>
      </p:sp>
    </p:spTree>
    <p:extLst>
      <p:ext uri="{BB962C8B-B14F-4D97-AF65-F5344CB8AC3E}">
        <p14:creationId xmlns:p14="http://schemas.microsoft.com/office/powerpoint/2010/main" val="374726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D9C4-ACC9-4C18-B627-8E69FFDA07AB}"/>
              </a:ext>
            </a:extLst>
          </p:cNvPr>
          <p:cNvSpPr>
            <a:spLocks noGrp="1"/>
          </p:cNvSpPr>
          <p:nvPr>
            <p:ph type="title"/>
          </p:nvPr>
        </p:nvSpPr>
        <p:spPr/>
        <p:txBody>
          <a:bodyPr/>
          <a:lstStyle/>
          <a:p>
            <a:r>
              <a:rPr lang="en-US" dirty="0"/>
              <a:t>STEP 1: Start Your MyODK Profile</a:t>
            </a:r>
          </a:p>
        </p:txBody>
      </p:sp>
      <p:pic>
        <p:nvPicPr>
          <p:cNvPr id="8" name="Picture 1">
            <a:extLst>
              <a:ext uri="{FF2B5EF4-FFF2-40B4-BE49-F238E27FC236}">
                <a16:creationId xmlns:a16="http://schemas.microsoft.com/office/drawing/2014/main" id="{85AEF3F5-182C-4D67-9CFE-2A025DCDF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308" y="2073895"/>
            <a:ext cx="8229600" cy="243459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8717CEC-F244-4C7F-A76C-F1283A747C4E}"/>
              </a:ext>
            </a:extLst>
          </p:cNvPr>
          <p:cNvSpPr txBox="1"/>
          <p:nvPr/>
        </p:nvSpPr>
        <p:spPr>
          <a:xfrm>
            <a:off x="1253765" y="4760536"/>
            <a:ext cx="7785143" cy="1477328"/>
          </a:xfrm>
          <a:prstGeom prst="rect">
            <a:avLst/>
          </a:prstGeom>
          <a:noFill/>
        </p:spPr>
        <p:txBody>
          <a:bodyPr wrap="square" rtlCol="0">
            <a:spAutoFit/>
          </a:bodyPr>
          <a:lstStyle/>
          <a:p>
            <a:r>
              <a:rPr lang="en-US" dirty="0"/>
              <a:t>This is the first step in a lifetime journey with Omicron Delta Kappa. You are not just entering information for an application; you are creating the first profile for your MyODK, which, if selected, will be your connection to ODK members and benefits for the rest of your life. There are many steps, but once you have started, you can always return and complete it later.</a:t>
            </a:r>
          </a:p>
        </p:txBody>
      </p:sp>
    </p:spTree>
    <p:extLst>
      <p:ext uri="{BB962C8B-B14F-4D97-AF65-F5344CB8AC3E}">
        <p14:creationId xmlns:p14="http://schemas.microsoft.com/office/powerpoint/2010/main" val="7828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DE31-D154-472B-A54F-17F652820AD5}"/>
              </a:ext>
            </a:extLst>
          </p:cNvPr>
          <p:cNvSpPr>
            <a:spLocks noGrp="1"/>
          </p:cNvSpPr>
          <p:nvPr>
            <p:ph type="title"/>
          </p:nvPr>
        </p:nvSpPr>
        <p:spPr/>
        <p:txBody>
          <a:bodyPr/>
          <a:lstStyle/>
          <a:p>
            <a:r>
              <a:rPr lang="en-US" dirty="0"/>
              <a:t>STEP 2: REGISTER YOUR ACCOUNT </a:t>
            </a:r>
          </a:p>
        </p:txBody>
      </p:sp>
      <p:pic>
        <p:nvPicPr>
          <p:cNvPr id="15" name="Picture 14">
            <a:extLst>
              <a:ext uri="{FF2B5EF4-FFF2-40B4-BE49-F238E27FC236}">
                <a16:creationId xmlns:a16="http://schemas.microsoft.com/office/drawing/2014/main" id="{F2FC66D0-80A2-470E-9979-3E3FEA8C2234}"/>
              </a:ext>
            </a:extLst>
          </p:cNvPr>
          <p:cNvPicPr>
            <a:picLocks noChangeAspect="1"/>
          </p:cNvPicPr>
          <p:nvPr/>
        </p:nvPicPr>
        <p:blipFill rotWithShape="1">
          <a:blip r:embed="rId2"/>
          <a:srcRect r="24918"/>
          <a:stretch/>
        </p:blipFill>
        <p:spPr>
          <a:xfrm>
            <a:off x="786882" y="1836619"/>
            <a:ext cx="6754895" cy="4309657"/>
          </a:xfrm>
          <a:prstGeom prst="rect">
            <a:avLst/>
          </a:prstGeom>
        </p:spPr>
      </p:pic>
      <p:cxnSp>
        <p:nvCxnSpPr>
          <p:cNvPr id="10" name="Straight Arrow Connector 9">
            <a:extLst>
              <a:ext uri="{FF2B5EF4-FFF2-40B4-BE49-F238E27FC236}">
                <a16:creationId xmlns:a16="http://schemas.microsoft.com/office/drawing/2014/main" id="{1775A8E0-7281-4446-8403-1E2AF65B7903}"/>
              </a:ext>
            </a:extLst>
          </p:cNvPr>
          <p:cNvCxnSpPr>
            <a:cxnSpLocks/>
            <a:stCxn id="8" idx="2"/>
          </p:cNvCxnSpPr>
          <p:nvPr/>
        </p:nvCxnSpPr>
        <p:spPr>
          <a:xfrm flipH="1">
            <a:off x="7352907" y="4735065"/>
            <a:ext cx="681966" cy="942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A5C8C32-0B69-404E-BCF3-BD57B18EA044}"/>
              </a:ext>
            </a:extLst>
          </p:cNvPr>
          <p:cNvSpPr txBox="1">
            <a:spLocks/>
          </p:cNvSpPr>
          <p:nvPr/>
        </p:nvSpPr>
        <p:spPr>
          <a:xfrm>
            <a:off x="6586380" y="3868449"/>
            <a:ext cx="2896985" cy="866616"/>
          </a:xfrm>
          <a:prstGeom prst="rect">
            <a:avLst/>
          </a:prstGeom>
          <a:solidFill>
            <a:schemeClr val="bg1"/>
          </a:solidFill>
          <a:ln>
            <a:solidFill>
              <a:schemeClr val="tx1"/>
            </a:solidFill>
          </a:ln>
        </p:spPr>
        <p:txBody>
          <a:bodyPr vert="horz" lIns="0" tIns="45720" rIns="0" bIns="45720" rtlCol="0" anchor="t">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To Begin Your Profile, </a:t>
            </a:r>
          </a:p>
          <a:p>
            <a:pPr marL="0" indent="0">
              <a:lnSpc>
                <a:spcPct val="120000"/>
              </a:lnSpc>
              <a:spcBef>
                <a:spcPts val="0"/>
              </a:spcBef>
              <a:buFont typeface="Wingdings 3" charset="2"/>
              <a:buNone/>
            </a:pPr>
            <a:r>
              <a:rPr lang="en-US" sz="2600" b="1" dirty="0">
                <a:solidFill>
                  <a:srgbClr val="FF0000"/>
                </a:solidFill>
                <a:latin typeface="Goudy Old Style"/>
              </a:rPr>
              <a:t>Select Register Now!</a:t>
            </a:r>
          </a:p>
          <a:p>
            <a:pPr marL="0" indent="0">
              <a:lnSpc>
                <a:spcPct val="120000"/>
              </a:lnSpc>
              <a:spcBef>
                <a:spcPts val="0"/>
              </a:spcBef>
              <a:buFont typeface="Wingdings 3" charset="2"/>
              <a:buNone/>
            </a:pP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spTree>
    <p:extLst>
      <p:ext uri="{BB962C8B-B14F-4D97-AF65-F5344CB8AC3E}">
        <p14:creationId xmlns:p14="http://schemas.microsoft.com/office/powerpoint/2010/main" val="364849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43BB-A70E-4BDF-AAB1-3A9C8A27BFD7}"/>
              </a:ext>
            </a:extLst>
          </p:cNvPr>
          <p:cNvSpPr>
            <a:spLocks noGrp="1"/>
          </p:cNvSpPr>
          <p:nvPr>
            <p:ph type="title"/>
          </p:nvPr>
        </p:nvSpPr>
        <p:spPr/>
        <p:txBody>
          <a:bodyPr/>
          <a:lstStyle/>
          <a:p>
            <a:r>
              <a:rPr lang="en-US" dirty="0"/>
              <a:t>STEP 3: ENTER YOUR EMAIL </a:t>
            </a:r>
          </a:p>
        </p:txBody>
      </p:sp>
      <p:pic>
        <p:nvPicPr>
          <p:cNvPr id="4" name="Picture 3">
            <a:extLst>
              <a:ext uri="{FF2B5EF4-FFF2-40B4-BE49-F238E27FC236}">
                <a16:creationId xmlns:a16="http://schemas.microsoft.com/office/drawing/2014/main" id="{650960A7-B6F7-487C-8353-995B207001D8}"/>
              </a:ext>
            </a:extLst>
          </p:cNvPr>
          <p:cNvPicPr>
            <a:picLocks noChangeAspect="1"/>
          </p:cNvPicPr>
          <p:nvPr/>
        </p:nvPicPr>
        <p:blipFill>
          <a:blip r:embed="rId2"/>
          <a:stretch>
            <a:fillRect/>
          </a:stretch>
        </p:blipFill>
        <p:spPr>
          <a:xfrm>
            <a:off x="677334" y="2160021"/>
            <a:ext cx="11085400" cy="2011340"/>
          </a:xfrm>
          <a:prstGeom prst="rect">
            <a:avLst/>
          </a:prstGeom>
        </p:spPr>
      </p:pic>
      <p:sp>
        <p:nvSpPr>
          <p:cNvPr id="5" name="Content Placeholder 2">
            <a:extLst>
              <a:ext uri="{FF2B5EF4-FFF2-40B4-BE49-F238E27FC236}">
                <a16:creationId xmlns:a16="http://schemas.microsoft.com/office/drawing/2014/main" id="{3AAEFBBF-C617-442C-841D-05903B5A2ABA}"/>
              </a:ext>
            </a:extLst>
          </p:cNvPr>
          <p:cNvSpPr txBox="1">
            <a:spLocks/>
          </p:cNvSpPr>
          <p:nvPr/>
        </p:nvSpPr>
        <p:spPr>
          <a:xfrm>
            <a:off x="807748" y="4171361"/>
            <a:ext cx="8708785" cy="1128772"/>
          </a:xfrm>
          <a:prstGeom prst="rect">
            <a:avLst/>
          </a:prstGeom>
          <a:solidFill>
            <a:schemeClr val="bg1"/>
          </a:solidFill>
          <a:ln>
            <a:solidFill>
              <a:schemeClr val="tx1"/>
            </a:solidFill>
          </a:ln>
        </p:spPr>
        <p:txBody>
          <a:bodyPr vert="horz" lIns="0" tIns="45720" rIns="0" bIns="45720" rtlCol="0" anchor="t">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Follow the directions in the email you receive to verify your email and create your user name and password. Be sure to check spam if you do not see it in your inbox. </a:t>
            </a:r>
          </a:p>
          <a:p>
            <a:pPr marL="0" indent="0">
              <a:lnSpc>
                <a:spcPct val="120000"/>
              </a:lnSpc>
              <a:spcBef>
                <a:spcPts val="0"/>
              </a:spcBef>
              <a:buFont typeface="Wingdings 3" charset="2"/>
              <a:buNone/>
            </a:pP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spTree>
    <p:extLst>
      <p:ext uri="{BB962C8B-B14F-4D97-AF65-F5344CB8AC3E}">
        <p14:creationId xmlns:p14="http://schemas.microsoft.com/office/powerpoint/2010/main" val="420144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5D2F-5527-43D2-B7C7-9789DEA789E1}"/>
              </a:ext>
            </a:extLst>
          </p:cNvPr>
          <p:cNvSpPr>
            <a:spLocks noGrp="1"/>
          </p:cNvSpPr>
          <p:nvPr>
            <p:ph type="title"/>
          </p:nvPr>
        </p:nvSpPr>
        <p:spPr/>
        <p:txBody>
          <a:bodyPr/>
          <a:lstStyle/>
          <a:p>
            <a:r>
              <a:rPr lang="en-US" dirty="0"/>
              <a:t>Step 4: Sign In To MyODK</a:t>
            </a:r>
          </a:p>
        </p:txBody>
      </p:sp>
      <p:pic>
        <p:nvPicPr>
          <p:cNvPr id="1028" name="Picture 1">
            <a:extLst>
              <a:ext uri="{FF2B5EF4-FFF2-40B4-BE49-F238E27FC236}">
                <a16:creationId xmlns:a16="http://schemas.microsoft.com/office/drawing/2014/main" id="{5649CA6A-83F8-4112-8076-59DB86C58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1976863"/>
            <a:ext cx="10823558" cy="320196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539E989-A2B8-4A52-A377-A6E5C025320B}"/>
              </a:ext>
            </a:extLst>
          </p:cNvPr>
          <p:cNvSpPr>
            <a:spLocks noChangeArrowheads="1"/>
          </p:cNvSpPr>
          <p:nvPr/>
        </p:nvSpPr>
        <p:spPr bwMode="auto">
          <a:xfrm>
            <a:off x="0" y="2486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Content Placeholder 2">
            <a:extLst>
              <a:ext uri="{FF2B5EF4-FFF2-40B4-BE49-F238E27FC236}">
                <a16:creationId xmlns:a16="http://schemas.microsoft.com/office/drawing/2014/main" id="{E453C7DD-530C-4A02-9B1C-5DD6A8E2F6DE}"/>
              </a:ext>
            </a:extLst>
          </p:cNvPr>
          <p:cNvSpPr txBox="1">
            <a:spLocks/>
          </p:cNvSpPr>
          <p:nvPr/>
        </p:nvSpPr>
        <p:spPr>
          <a:xfrm>
            <a:off x="854882" y="5301150"/>
            <a:ext cx="8581349" cy="866616"/>
          </a:xfrm>
          <a:prstGeom prst="rect">
            <a:avLst/>
          </a:prstGeom>
          <a:solidFill>
            <a:schemeClr val="bg1"/>
          </a:solidFill>
          <a:ln>
            <a:solidFill>
              <a:schemeClr val="tx1"/>
            </a:solidFill>
          </a:ln>
        </p:spPr>
        <p:txBody>
          <a:bodyPr vert="horz" lIns="0" tIns="45720" rIns="0" bIns="45720" rtlCol="0" anchor="t">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Once you have set your username and password, return to MyODK when you are ready to begin your application.</a:t>
            </a: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spTree>
    <p:extLst>
      <p:ext uri="{BB962C8B-B14F-4D97-AF65-F5344CB8AC3E}">
        <p14:creationId xmlns:p14="http://schemas.microsoft.com/office/powerpoint/2010/main" val="126588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B15D-6531-4909-A2E0-B8018FBFF824}"/>
              </a:ext>
            </a:extLst>
          </p:cNvPr>
          <p:cNvSpPr>
            <a:spLocks noGrp="1"/>
          </p:cNvSpPr>
          <p:nvPr>
            <p:ph type="title"/>
          </p:nvPr>
        </p:nvSpPr>
        <p:spPr/>
        <p:txBody>
          <a:bodyPr>
            <a:normAutofit/>
          </a:bodyPr>
          <a:lstStyle/>
          <a:p>
            <a:r>
              <a:rPr lang="en-US" dirty="0"/>
              <a:t>Step 5: OPEN MANAGE MY ACCOUNT</a:t>
            </a:r>
          </a:p>
        </p:txBody>
      </p:sp>
      <p:sp>
        <p:nvSpPr>
          <p:cNvPr id="5" name="Rectangle 3">
            <a:extLst>
              <a:ext uri="{FF2B5EF4-FFF2-40B4-BE49-F238E27FC236}">
                <a16:creationId xmlns:a16="http://schemas.microsoft.com/office/drawing/2014/main" id="{9DCB594B-CFE9-4C3D-B611-877B2FD061EC}"/>
              </a:ext>
            </a:extLst>
          </p:cNvPr>
          <p:cNvSpPr>
            <a:spLocks noChangeArrowheads="1"/>
          </p:cNvSpPr>
          <p:nvPr/>
        </p:nvSpPr>
        <p:spPr bwMode="auto">
          <a:xfrm>
            <a:off x="838200" y="3835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DA7BA229-4021-46D3-A5D7-1D10FBC2C534}"/>
              </a:ext>
            </a:extLst>
          </p:cNvPr>
          <p:cNvPicPr/>
          <p:nvPr/>
        </p:nvPicPr>
        <p:blipFill>
          <a:blip r:embed="rId2"/>
          <a:stretch>
            <a:fillRect/>
          </a:stretch>
        </p:blipFill>
        <p:spPr>
          <a:xfrm>
            <a:off x="692653" y="1793801"/>
            <a:ext cx="9022847" cy="3754524"/>
          </a:xfrm>
          <a:prstGeom prst="rect">
            <a:avLst/>
          </a:prstGeom>
        </p:spPr>
      </p:pic>
      <p:sp>
        <p:nvSpPr>
          <p:cNvPr id="8" name="Content Placeholder 2">
            <a:extLst>
              <a:ext uri="{FF2B5EF4-FFF2-40B4-BE49-F238E27FC236}">
                <a16:creationId xmlns:a16="http://schemas.microsoft.com/office/drawing/2014/main" id="{CD0FF137-65AC-46FB-A583-3812BFFBFBEC}"/>
              </a:ext>
            </a:extLst>
          </p:cNvPr>
          <p:cNvSpPr txBox="1">
            <a:spLocks/>
          </p:cNvSpPr>
          <p:nvPr/>
        </p:nvSpPr>
        <p:spPr>
          <a:xfrm>
            <a:off x="692653" y="5644072"/>
            <a:ext cx="8581349" cy="866616"/>
          </a:xfrm>
          <a:prstGeom prst="rect">
            <a:avLst/>
          </a:prstGeom>
          <a:solidFill>
            <a:schemeClr val="bg1"/>
          </a:solidFill>
          <a:ln>
            <a:solidFill>
              <a:schemeClr val="tx1"/>
            </a:solidFill>
          </a:ln>
        </p:spPr>
        <p:txBody>
          <a:bodyPr vert="horz" lIns="0" tIns="45720" rIns="0" bIns="45720" rtlCol="0" anchor="t">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buFont typeface="Wingdings 3" charset="2"/>
              <a:buNone/>
            </a:pPr>
            <a:r>
              <a:rPr lang="en-US" sz="2600" b="1" dirty="0">
                <a:solidFill>
                  <a:srgbClr val="FF0000"/>
                </a:solidFill>
                <a:latin typeface="Goudy Old Style"/>
              </a:rPr>
              <a:t>This is the MyODK homepage. To access your profile and Account Actions, select My Account, then Manage My Account</a:t>
            </a:r>
            <a:endParaRPr lang="en-US" sz="2600" b="1" dirty="0">
              <a:latin typeface="Goudy Old Style"/>
            </a:endParaRPr>
          </a:p>
          <a:p>
            <a:pPr marL="0" indent="0">
              <a:lnSpc>
                <a:spcPct val="120000"/>
              </a:lnSpc>
              <a:spcBef>
                <a:spcPts val="0"/>
              </a:spcBef>
              <a:buFont typeface="Wingdings 3" charset="2"/>
              <a:buNone/>
            </a:pPr>
            <a:endParaRPr lang="en-US" sz="2600" dirty="0">
              <a:latin typeface="Goudy Old Style"/>
            </a:endParaRPr>
          </a:p>
        </p:txBody>
      </p:sp>
    </p:spTree>
    <p:extLst>
      <p:ext uri="{BB962C8B-B14F-4D97-AF65-F5344CB8AC3E}">
        <p14:creationId xmlns:p14="http://schemas.microsoft.com/office/powerpoint/2010/main" val="1301101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A0C5F-B9C2-481E-A730-FCB8E5EC9ED1}"/>
              </a:ext>
            </a:extLst>
          </p:cNvPr>
          <p:cNvSpPr>
            <a:spLocks noGrp="1"/>
          </p:cNvSpPr>
          <p:nvPr>
            <p:ph type="title"/>
          </p:nvPr>
        </p:nvSpPr>
        <p:spPr/>
        <p:txBody>
          <a:bodyPr/>
          <a:lstStyle/>
          <a:p>
            <a:r>
              <a:rPr lang="en-US" dirty="0"/>
              <a:t>Step 6: OPEN APPLICANT DASHBOARD</a:t>
            </a:r>
          </a:p>
        </p:txBody>
      </p:sp>
      <p:pic>
        <p:nvPicPr>
          <p:cNvPr id="4" name="Picture 3">
            <a:extLst>
              <a:ext uri="{FF2B5EF4-FFF2-40B4-BE49-F238E27FC236}">
                <a16:creationId xmlns:a16="http://schemas.microsoft.com/office/drawing/2014/main" id="{7D9C5EE5-321A-4CA8-86B6-F510F2AB53C8}"/>
              </a:ext>
            </a:extLst>
          </p:cNvPr>
          <p:cNvPicPr/>
          <p:nvPr/>
        </p:nvPicPr>
        <p:blipFill>
          <a:blip r:embed="rId2"/>
          <a:stretch>
            <a:fillRect/>
          </a:stretch>
        </p:blipFill>
        <p:spPr>
          <a:xfrm>
            <a:off x="677334" y="2149312"/>
            <a:ext cx="9908178" cy="3733573"/>
          </a:xfrm>
          <a:prstGeom prst="rect">
            <a:avLst/>
          </a:prstGeom>
        </p:spPr>
      </p:pic>
      <p:sp>
        <p:nvSpPr>
          <p:cNvPr id="5" name="TextBox 4">
            <a:extLst>
              <a:ext uri="{FF2B5EF4-FFF2-40B4-BE49-F238E27FC236}">
                <a16:creationId xmlns:a16="http://schemas.microsoft.com/office/drawing/2014/main" id="{3CC6A6EC-6C45-4037-A3FE-760CC15DDA76}"/>
              </a:ext>
            </a:extLst>
          </p:cNvPr>
          <p:cNvSpPr txBox="1"/>
          <p:nvPr/>
        </p:nvSpPr>
        <p:spPr>
          <a:xfrm>
            <a:off x="3962456" y="4984505"/>
            <a:ext cx="2853124" cy="369332"/>
          </a:xfrm>
          <a:prstGeom prst="rect">
            <a:avLst/>
          </a:prstGeom>
          <a:noFill/>
        </p:spPr>
        <p:txBody>
          <a:bodyPr wrap="square" rtlCol="0">
            <a:spAutoFit/>
          </a:bodyPr>
          <a:lstStyle/>
          <a:p>
            <a:r>
              <a:rPr lang="en-US" b="1" dirty="0">
                <a:solidFill>
                  <a:srgbClr val="FF0000"/>
                </a:solidFill>
              </a:rPr>
              <a:t>SELECT START APPLICATION</a:t>
            </a:r>
            <a:endParaRPr lang="en-US" dirty="0">
              <a:solidFill>
                <a:srgbClr val="FF0000"/>
              </a:solidFill>
            </a:endParaRPr>
          </a:p>
        </p:txBody>
      </p:sp>
      <p:cxnSp>
        <p:nvCxnSpPr>
          <p:cNvPr id="7" name="Straight Arrow Connector 6">
            <a:extLst>
              <a:ext uri="{FF2B5EF4-FFF2-40B4-BE49-F238E27FC236}">
                <a16:creationId xmlns:a16="http://schemas.microsoft.com/office/drawing/2014/main" id="{36C24641-45D4-4ABA-9404-D83244AEF210}"/>
              </a:ext>
            </a:extLst>
          </p:cNvPr>
          <p:cNvCxnSpPr/>
          <p:nvPr/>
        </p:nvCxnSpPr>
        <p:spPr>
          <a:xfrm flipH="1">
            <a:off x="2604996" y="5165750"/>
            <a:ext cx="1168923"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481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1A346-9481-4445-81FB-06C4C910305D}"/>
              </a:ext>
            </a:extLst>
          </p:cNvPr>
          <p:cNvSpPr>
            <a:spLocks noGrp="1"/>
          </p:cNvSpPr>
          <p:nvPr>
            <p:ph type="title"/>
          </p:nvPr>
        </p:nvSpPr>
        <p:spPr/>
        <p:txBody>
          <a:bodyPr>
            <a:normAutofit fontScale="90000"/>
          </a:bodyPr>
          <a:lstStyle/>
          <a:p>
            <a:r>
              <a:rPr lang="en-US" dirty="0"/>
              <a:t>STEP 7: SELECT YOUR CIRCLE (CHAPTER)</a:t>
            </a:r>
          </a:p>
        </p:txBody>
      </p:sp>
      <p:pic>
        <p:nvPicPr>
          <p:cNvPr id="4" name="Picture 3">
            <a:extLst>
              <a:ext uri="{FF2B5EF4-FFF2-40B4-BE49-F238E27FC236}">
                <a16:creationId xmlns:a16="http://schemas.microsoft.com/office/drawing/2014/main" id="{FD85FF99-30E4-4C40-961B-95800AF5DEF7}"/>
              </a:ext>
            </a:extLst>
          </p:cNvPr>
          <p:cNvPicPr>
            <a:picLocks noChangeAspect="1"/>
          </p:cNvPicPr>
          <p:nvPr/>
        </p:nvPicPr>
        <p:blipFill>
          <a:blip r:embed="rId2"/>
          <a:stretch>
            <a:fillRect/>
          </a:stretch>
        </p:blipFill>
        <p:spPr>
          <a:xfrm>
            <a:off x="838200" y="1962374"/>
            <a:ext cx="10058400" cy="4046644"/>
          </a:xfrm>
          <a:prstGeom prst="rect">
            <a:avLst/>
          </a:prstGeom>
        </p:spPr>
      </p:pic>
      <p:sp>
        <p:nvSpPr>
          <p:cNvPr id="5" name="TextBox 4">
            <a:extLst>
              <a:ext uri="{FF2B5EF4-FFF2-40B4-BE49-F238E27FC236}">
                <a16:creationId xmlns:a16="http://schemas.microsoft.com/office/drawing/2014/main" id="{01E9DAE7-B24D-4366-91AA-2A76FF7CF912}"/>
              </a:ext>
            </a:extLst>
          </p:cNvPr>
          <p:cNvSpPr txBox="1"/>
          <p:nvPr/>
        </p:nvSpPr>
        <p:spPr>
          <a:xfrm>
            <a:off x="3462835" y="5053216"/>
            <a:ext cx="6774673" cy="369332"/>
          </a:xfrm>
          <a:prstGeom prst="rect">
            <a:avLst/>
          </a:prstGeom>
          <a:noFill/>
        </p:spPr>
        <p:txBody>
          <a:bodyPr wrap="square" rtlCol="0">
            <a:spAutoFit/>
          </a:bodyPr>
          <a:lstStyle/>
          <a:p>
            <a:r>
              <a:rPr lang="en-US" b="1" dirty="0">
                <a:solidFill>
                  <a:srgbClr val="FF0000"/>
                </a:solidFill>
              </a:rPr>
              <a:t>SELECT THE CIRCLE TO WHICH YOU HAVE BEEN INVITED</a:t>
            </a:r>
            <a:endParaRPr lang="en-US" dirty="0">
              <a:solidFill>
                <a:srgbClr val="FF0000"/>
              </a:solidFill>
            </a:endParaRPr>
          </a:p>
        </p:txBody>
      </p:sp>
      <p:cxnSp>
        <p:nvCxnSpPr>
          <p:cNvPr id="6" name="Straight Arrow Connector 5">
            <a:extLst>
              <a:ext uri="{FF2B5EF4-FFF2-40B4-BE49-F238E27FC236}">
                <a16:creationId xmlns:a16="http://schemas.microsoft.com/office/drawing/2014/main" id="{EA95A12D-3355-4CEF-8CA1-5EFB2E05723E}"/>
              </a:ext>
            </a:extLst>
          </p:cNvPr>
          <p:cNvCxnSpPr/>
          <p:nvPr/>
        </p:nvCxnSpPr>
        <p:spPr>
          <a:xfrm flipH="1">
            <a:off x="2293913" y="5237882"/>
            <a:ext cx="1168923"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6209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EF9B-4A8A-4C6F-9491-773AA79D045C}"/>
              </a:ext>
            </a:extLst>
          </p:cNvPr>
          <p:cNvSpPr>
            <a:spLocks noGrp="1"/>
          </p:cNvSpPr>
          <p:nvPr>
            <p:ph type="title"/>
          </p:nvPr>
        </p:nvSpPr>
        <p:spPr/>
        <p:txBody>
          <a:bodyPr/>
          <a:lstStyle/>
          <a:p>
            <a:r>
              <a:rPr lang="en-US" dirty="0"/>
              <a:t>STEP 8: REVIEW NAME </a:t>
            </a:r>
          </a:p>
        </p:txBody>
      </p:sp>
      <p:pic>
        <p:nvPicPr>
          <p:cNvPr id="4" name="Picture 3">
            <a:extLst>
              <a:ext uri="{FF2B5EF4-FFF2-40B4-BE49-F238E27FC236}">
                <a16:creationId xmlns:a16="http://schemas.microsoft.com/office/drawing/2014/main" id="{20922787-8B99-4CF2-98FB-B30DF702F46E}"/>
              </a:ext>
            </a:extLst>
          </p:cNvPr>
          <p:cNvPicPr>
            <a:picLocks noChangeAspect="1"/>
          </p:cNvPicPr>
          <p:nvPr/>
        </p:nvPicPr>
        <p:blipFill>
          <a:blip r:embed="rId2"/>
          <a:stretch>
            <a:fillRect/>
          </a:stretch>
        </p:blipFill>
        <p:spPr>
          <a:xfrm>
            <a:off x="838200" y="1835328"/>
            <a:ext cx="6858000" cy="4482611"/>
          </a:xfrm>
          <a:prstGeom prst="rect">
            <a:avLst/>
          </a:prstGeom>
        </p:spPr>
      </p:pic>
      <p:sp>
        <p:nvSpPr>
          <p:cNvPr id="5" name="TextBox 4">
            <a:extLst>
              <a:ext uri="{FF2B5EF4-FFF2-40B4-BE49-F238E27FC236}">
                <a16:creationId xmlns:a16="http://schemas.microsoft.com/office/drawing/2014/main" id="{E6C6F516-3BDA-4E4D-B499-ADDF3000F235}"/>
              </a:ext>
            </a:extLst>
          </p:cNvPr>
          <p:cNvSpPr txBox="1"/>
          <p:nvPr/>
        </p:nvSpPr>
        <p:spPr>
          <a:xfrm>
            <a:off x="7857067" y="2228671"/>
            <a:ext cx="1984518" cy="1754326"/>
          </a:xfrm>
          <a:prstGeom prst="rect">
            <a:avLst/>
          </a:prstGeom>
          <a:noFill/>
        </p:spPr>
        <p:txBody>
          <a:bodyPr wrap="square" rtlCol="0">
            <a:spAutoFit/>
          </a:bodyPr>
          <a:lstStyle/>
          <a:p>
            <a:r>
              <a:rPr lang="en-US" dirty="0">
                <a:solidFill>
                  <a:srgbClr val="FF0000"/>
                </a:solidFill>
              </a:rPr>
              <a:t>Review your name and enter other information. </a:t>
            </a:r>
          </a:p>
          <a:p>
            <a:endParaRPr lang="en-US" dirty="0">
              <a:solidFill>
                <a:srgbClr val="FF0000"/>
              </a:solidFill>
            </a:endParaRPr>
          </a:p>
          <a:p>
            <a:r>
              <a:rPr lang="en-US" dirty="0">
                <a:solidFill>
                  <a:srgbClr val="FF0000"/>
                </a:solidFill>
              </a:rPr>
              <a:t>Note: Some fields are required.</a:t>
            </a:r>
          </a:p>
        </p:txBody>
      </p:sp>
    </p:spTree>
    <p:extLst>
      <p:ext uri="{BB962C8B-B14F-4D97-AF65-F5344CB8AC3E}">
        <p14:creationId xmlns:p14="http://schemas.microsoft.com/office/powerpoint/2010/main" val="612714459"/>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Goudy Old Style"/>
        <a:ea typeface=""/>
        <a:cs typeface=""/>
      </a:majorFont>
      <a:minorFont>
        <a:latin typeface="Goudy Old Style"/>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1392</TotalTime>
  <Words>759</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Goudy Old Style</vt:lpstr>
      <vt:lpstr>Symbol</vt:lpstr>
      <vt:lpstr>Wingdings 3</vt:lpstr>
      <vt:lpstr>Facet</vt:lpstr>
      <vt:lpstr>Step Into OK</vt:lpstr>
      <vt:lpstr>STEP 1: Start Your MyODK Profile</vt:lpstr>
      <vt:lpstr>STEP 2: REGISTER YOUR ACCOUNT </vt:lpstr>
      <vt:lpstr>STEP 3: ENTER YOUR EMAIL </vt:lpstr>
      <vt:lpstr>Step 4: Sign In To MyODK</vt:lpstr>
      <vt:lpstr>Step 5: OPEN MANAGE MY ACCOUNT</vt:lpstr>
      <vt:lpstr>Step 6: OPEN APPLICANT DASHBOARD</vt:lpstr>
      <vt:lpstr>STEP 7: SELECT YOUR CIRCLE (CHAPTER)</vt:lpstr>
      <vt:lpstr>STEP 8: REVIEW NAME </vt:lpstr>
      <vt:lpstr>STEP 9: REVIEW MAILING AND COMMUNICATION FIELDS</vt:lpstr>
      <vt:lpstr>STEP 10: COMPLETE INITIATION DATA</vt:lpstr>
      <vt:lpstr>STEP 11: COMPLETE DEMOGRAPHICS</vt:lpstr>
      <vt:lpstr>Step 12: COMPLETE INITIATE QUESTIONS </vt:lpstr>
      <vt:lpstr>STEP 13: ACKNOWLEDGMENT AND SUBMIT</vt:lpstr>
      <vt:lpstr>STEP 14: VERIFY YOUR APPLICATION </vt:lpstr>
      <vt:lpstr>STEP 15: SUBMIT TO CHECK OUT</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Reed</dc:creator>
  <cp:lastModifiedBy>Jamie Bouldin</cp:lastModifiedBy>
  <cp:revision>14</cp:revision>
  <dcterms:created xsi:type="dcterms:W3CDTF">2024-10-10T19:45:46Z</dcterms:created>
  <dcterms:modified xsi:type="dcterms:W3CDTF">2024-10-24T15:01:30Z</dcterms:modified>
</cp:coreProperties>
</file>