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9" r:id="rId4"/>
    <p:sldId id="274" r:id="rId5"/>
    <p:sldId id="263" r:id="rId6"/>
    <p:sldId id="261" r:id="rId7"/>
    <p:sldId id="262" r:id="rId8"/>
    <p:sldId id="265" r:id="rId9"/>
    <p:sldId id="275" r:id="rId10"/>
    <p:sldId id="273" r:id="rId1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02" d="100"/>
          <a:sy n="102" d="100"/>
        </p:scale>
        <p:origin x="144"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ct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pic>
        <p:nvPicPr>
          <p:cNvPr id="18" name="Picture 17">
            <a:extLst>
              <a:ext uri="{FF2B5EF4-FFF2-40B4-BE49-F238E27FC236}">
                <a16:creationId xmlns:a16="http://schemas.microsoft.com/office/drawing/2014/main" id="{25A31BB2-77CD-48A3-9982-65EE439A36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4142" y="1078621"/>
            <a:ext cx="5056792" cy="1261944"/>
          </a:xfrm>
          <a:prstGeom prst="rect">
            <a:avLst/>
          </a:prstGeom>
        </p:spPr>
      </p:pic>
    </p:spTree>
    <p:extLst>
      <p:ext uri="{BB962C8B-B14F-4D97-AF65-F5344CB8AC3E}">
        <p14:creationId xmlns:p14="http://schemas.microsoft.com/office/powerpoint/2010/main" val="272266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spTree>
    <p:extLst>
      <p:ext uri="{BB962C8B-B14F-4D97-AF65-F5344CB8AC3E}">
        <p14:creationId xmlns:p14="http://schemas.microsoft.com/office/powerpoint/2010/main" val="3468590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5015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spTree>
    <p:extLst>
      <p:ext uri="{BB962C8B-B14F-4D97-AF65-F5344CB8AC3E}">
        <p14:creationId xmlns:p14="http://schemas.microsoft.com/office/powerpoint/2010/main" val="1195332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7776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spTree>
    <p:extLst>
      <p:ext uri="{BB962C8B-B14F-4D97-AF65-F5344CB8AC3E}">
        <p14:creationId xmlns:p14="http://schemas.microsoft.com/office/powerpoint/2010/main" val="4047339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spTree>
    <p:extLst>
      <p:ext uri="{BB962C8B-B14F-4D97-AF65-F5344CB8AC3E}">
        <p14:creationId xmlns:p14="http://schemas.microsoft.com/office/powerpoint/2010/main" val="2018971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spTree>
    <p:extLst>
      <p:ext uri="{BB962C8B-B14F-4D97-AF65-F5344CB8AC3E}">
        <p14:creationId xmlns:p14="http://schemas.microsoft.com/office/powerpoint/2010/main" val="224319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pic>
        <p:nvPicPr>
          <p:cNvPr id="7" name="Picture 6">
            <a:extLst>
              <a:ext uri="{FF2B5EF4-FFF2-40B4-BE49-F238E27FC236}">
                <a16:creationId xmlns:a16="http://schemas.microsoft.com/office/drawing/2014/main" id="{89C9ABC8-A473-4C78-A6F3-69348BFD3F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334" y="529714"/>
            <a:ext cx="2286000" cy="570481"/>
          </a:xfrm>
          <a:prstGeom prst="rect">
            <a:avLst/>
          </a:prstGeom>
        </p:spPr>
      </p:pic>
    </p:spTree>
    <p:extLst>
      <p:ext uri="{BB962C8B-B14F-4D97-AF65-F5344CB8AC3E}">
        <p14:creationId xmlns:p14="http://schemas.microsoft.com/office/powerpoint/2010/main" val="302443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dirty="0"/>
          </a:p>
        </p:txBody>
      </p:sp>
    </p:spTree>
    <p:extLst>
      <p:ext uri="{BB962C8B-B14F-4D97-AF65-F5344CB8AC3E}">
        <p14:creationId xmlns:p14="http://schemas.microsoft.com/office/powerpoint/2010/main" val="326091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9AA339-C6CF-4845-9FF3-1FC66FE607E7}" type="datetimeFigureOut">
              <a:rPr lang="en-US" smtClean="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0BF953-0B32-4ED3-B0E5-9487ABB48035}" type="slidenum">
              <a:rPr lang="en-US" smtClean="0"/>
              <a:t>‹#›</a:t>
            </a:fld>
            <a:endParaRPr lang="en-US" dirty="0"/>
          </a:p>
        </p:txBody>
      </p:sp>
      <p:pic>
        <p:nvPicPr>
          <p:cNvPr id="8" name="Picture 7">
            <a:extLst>
              <a:ext uri="{FF2B5EF4-FFF2-40B4-BE49-F238E27FC236}">
                <a16:creationId xmlns:a16="http://schemas.microsoft.com/office/drawing/2014/main" id="{C7D2B68F-60BE-4A8B-AA2F-956E3ED7F2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334" y="451513"/>
            <a:ext cx="2286000" cy="570481"/>
          </a:xfrm>
          <a:prstGeom prst="rect">
            <a:avLst/>
          </a:prstGeom>
        </p:spPr>
      </p:pic>
    </p:spTree>
    <p:extLst>
      <p:ext uri="{BB962C8B-B14F-4D97-AF65-F5344CB8AC3E}">
        <p14:creationId xmlns:p14="http://schemas.microsoft.com/office/powerpoint/2010/main" val="6517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9AA339-C6CF-4845-9FF3-1FC66FE607E7}" type="datetimeFigureOut">
              <a:rPr lang="en-US" smtClean="0"/>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0BF953-0B32-4ED3-B0E5-9487ABB48035}" type="slidenum">
              <a:rPr lang="en-US" smtClean="0"/>
              <a:t>‹#›</a:t>
            </a:fld>
            <a:endParaRPr lang="en-US" dirty="0"/>
          </a:p>
        </p:txBody>
      </p:sp>
      <p:pic>
        <p:nvPicPr>
          <p:cNvPr id="10" name="Picture 9">
            <a:extLst>
              <a:ext uri="{FF2B5EF4-FFF2-40B4-BE49-F238E27FC236}">
                <a16:creationId xmlns:a16="http://schemas.microsoft.com/office/drawing/2014/main" id="{F6BD1888-0D3E-4092-B8CE-334B54207F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745" y="529714"/>
            <a:ext cx="2286000" cy="570481"/>
          </a:xfrm>
          <a:prstGeom prst="rect">
            <a:avLst/>
          </a:prstGeom>
        </p:spPr>
      </p:pic>
    </p:spTree>
    <p:extLst>
      <p:ext uri="{BB962C8B-B14F-4D97-AF65-F5344CB8AC3E}">
        <p14:creationId xmlns:p14="http://schemas.microsoft.com/office/powerpoint/2010/main" val="1317921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9AA339-C6CF-4845-9FF3-1FC66FE607E7}" type="datetimeFigureOut">
              <a:rPr lang="en-US" smtClean="0"/>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0BF953-0B32-4ED3-B0E5-9487ABB48035}" type="slidenum">
              <a:rPr lang="en-US" smtClean="0"/>
              <a:t>‹#›</a:t>
            </a:fld>
            <a:endParaRPr lang="en-US" dirty="0"/>
          </a:p>
        </p:txBody>
      </p:sp>
    </p:spTree>
    <p:extLst>
      <p:ext uri="{BB962C8B-B14F-4D97-AF65-F5344CB8AC3E}">
        <p14:creationId xmlns:p14="http://schemas.microsoft.com/office/powerpoint/2010/main" val="393559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AA339-C6CF-4845-9FF3-1FC66FE607E7}" type="datetimeFigureOut">
              <a:rPr lang="en-US" smtClean="0"/>
              <a:t>10/23/2024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0BF953-0B32-4ED3-B0E5-9487ABB48035}" type="slidenum">
              <a:rPr lang="en-US" smtClean="0"/>
              <a:t>‹#›</a:t>
            </a:fld>
            <a:endParaRPr lang="en-US" dirty="0"/>
          </a:p>
        </p:txBody>
      </p:sp>
    </p:spTree>
    <p:extLst>
      <p:ext uri="{BB962C8B-B14F-4D97-AF65-F5344CB8AC3E}">
        <p14:creationId xmlns:p14="http://schemas.microsoft.com/office/powerpoint/2010/main" val="200528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9AA339-C6CF-4845-9FF3-1FC66FE607E7}" type="datetimeFigureOut">
              <a:rPr lang="en-US" smtClean="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0BF953-0B32-4ED3-B0E5-9487ABB48035}" type="slidenum">
              <a:rPr lang="en-US" smtClean="0"/>
              <a:t>‹#›</a:t>
            </a:fld>
            <a:endParaRPr lang="en-US" dirty="0"/>
          </a:p>
        </p:txBody>
      </p:sp>
    </p:spTree>
    <p:extLst>
      <p:ext uri="{BB962C8B-B14F-4D97-AF65-F5344CB8AC3E}">
        <p14:creationId xmlns:p14="http://schemas.microsoft.com/office/powerpoint/2010/main" val="321822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0BF953-0B32-4ED3-B0E5-9487ABB48035}" type="slidenum">
              <a:rPr lang="en-US" smtClean="0"/>
              <a:t>‹#›</a:t>
            </a:fld>
            <a:endParaRPr lang="en-US" dirty="0"/>
          </a:p>
        </p:txBody>
      </p:sp>
      <p:sp>
        <p:nvSpPr>
          <p:cNvPr id="5" name="Date Placeholder 4"/>
          <p:cNvSpPr>
            <a:spLocks noGrp="1"/>
          </p:cNvSpPr>
          <p:nvPr>
            <p:ph type="dt" sz="half" idx="10"/>
          </p:nvPr>
        </p:nvSpPr>
        <p:spPr/>
        <p:txBody>
          <a:bodyPr/>
          <a:lstStyle/>
          <a:p>
            <a:fld id="{2B9AA339-C6CF-4845-9FF3-1FC66FE607E7}" type="datetimeFigureOut">
              <a:rPr lang="en-US" smtClean="0"/>
              <a:t>10/23/2024</a:t>
            </a:fld>
            <a:endParaRPr lang="en-US" dirty="0"/>
          </a:p>
        </p:txBody>
      </p:sp>
    </p:spTree>
    <p:extLst>
      <p:ext uri="{BB962C8B-B14F-4D97-AF65-F5344CB8AC3E}">
        <p14:creationId xmlns:p14="http://schemas.microsoft.com/office/powerpoint/2010/main" val="58387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1180080"/>
            <a:ext cx="8596668" cy="7503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9AA339-C6CF-4845-9FF3-1FC66FE607E7}" type="datetimeFigureOut">
              <a:rPr lang="en-US" smtClean="0"/>
              <a:t>10/23/2024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E0BF953-0B32-4ED3-B0E5-9487ABB48035}" type="slidenum">
              <a:rPr lang="en-US" smtClean="0"/>
              <a:t>‹#›</a:t>
            </a:fld>
            <a:endParaRPr lang="en-US" dirty="0"/>
          </a:p>
        </p:txBody>
      </p:sp>
      <p:pic>
        <p:nvPicPr>
          <p:cNvPr id="10" name="Picture 9">
            <a:extLst>
              <a:ext uri="{FF2B5EF4-FFF2-40B4-BE49-F238E27FC236}">
                <a16:creationId xmlns:a16="http://schemas.microsoft.com/office/drawing/2014/main" id="{2B1CA17B-EA9F-4B70-84B8-CAE1B8A23893}"/>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368492" y="5435600"/>
            <a:ext cx="1371600" cy="1176115"/>
          </a:xfrm>
          <a:prstGeom prst="rect">
            <a:avLst/>
          </a:prstGeom>
        </p:spPr>
      </p:pic>
    </p:spTree>
    <p:extLst>
      <p:ext uri="{BB962C8B-B14F-4D97-AF65-F5344CB8AC3E}">
        <p14:creationId xmlns:p14="http://schemas.microsoft.com/office/powerpoint/2010/main" val="364149185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dk.org/circle-directory/" TargetMode="External"/><Relationship Id="rId7" Type="http://schemas.openxmlformats.org/officeDocument/2006/relationships/hyperlink" Target="https://odk.org/diversity-equal-opportunity-statement/" TargetMode="External"/><Relationship Id="rId2" Type="http://schemas.openxmlformats.org/officeDocument/2006/relationships/hyperlink" Target="mailto:myodk@odk.org" TargetMode="External"/><Relationship Id="rId1" Type="http://schemas.openxmlformats.org/officeDocument/2006/relationships/slideLayout" Target="../slideLayouts/slideLayout4.xml"/><Relationship Id="rId6" Type="http://schemas.openxmlformats.org/officeDocument/2006/relationships/hyperlink" Target="https://odk.org/privacy-policy/" TargetMode="External"/><Relationship Id="rId5" Type="http://schemas.openxmlformats.org/officeDocument/2006/relationships/hyperlink" Target="mailto:odknhdq@odk.org" TargetMode="External"/><Relationship Id="rId4" Type="http://schemas.openxmlformats.org/officeDocument/2006/relationships/hyperlink" Target="https://odk.org/honor-society-cauc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78D6-F223-4B81-B681-77C3DE1A7C1B}"/>
              </a:ext>
            </a:extLst>
          </p:cNvPr>
          <p:cNvSpPr>
            <a:spLocks noGrp="1"/>
          </p:cNvSpPr>
          <p:nvPr>
            <p:ph type="ctrTitle"/>
          </p:nvPr>
        </p:nvSpPr>
        <p:spPr>
          <a:xfrm>
            <a:off x="1072448" y="2712563"/>
            <a:ext cx="8636174" cy="1646302"/>
          </a:xfrm>
        </p:spPr>
        <p:txBody>
          <a:bodyPr/>
          <a:lstStyle/>
          <a:p>
            <a:r>
              <a:rPr lang="en-US" dirty="0"/>
              <a:t>Steps to Pay</a:t>
            </a:r>
            <a:br>
              <a:rPr lang="en-US" dirty="0"/>
            </a:br>
            <a:r>
              <a:rPr lang="en-US" dirty="0"/>
              <a:t>O</a:t>
            </a:r>
            <a:r>
              <a:rPr lang="en-US" dirty="0">
                <a:sym typeface="Symbol" panose="05050102010706020507" pitchFamily="18" charset="2"/>
              </a:rPr>
              <a:t></a:t>
            </a:r>
            <a:r>
              <a:rPr lang="en-US" dirty="0"/>
              <a:t>K National and Local Fees</a:t>
            </a:r>
          </a:p>
        </p:txBody>
      </p:sp>
      <p:sp>
        <p:nvSpPr>
          <p:cNvPr id="3" name="Subtitle 2">
            <a:extLst>
              <a:ext uri="{FF2B5EF4-FFF2-40B4-BE49-F238E27FC236}">
                <a16:creationId xmlns:a16="http://schemas.microsoft.com/office/drawing/2014/main" id="{E7C40E79-15F8-499F-AC20-FDFFB3D57BE2}"/>
              </a:ext>
            </a:extLst>
          </p:cNvPr>
          <p:cNvSpPr>
            <a:spLocks noGrp="1"/>
          </p:cNvSpPr>
          <p:nvPr>
            <p:ph type="subTitle" idx="1"/>
          </p:nvPr>
        </p:nvSpPr>
        <p:spPr>
          <a:xfrm>
            <a:off x="1507067" y="5485738"/>
            <a:ext cx="7766936" cy="1096899"/>
          </a:xfrm>
        </p:spPr>
        <p:txBody>
          <a:bodyPr>
            <a:normAutofit lnSpcReduction="10000"/>
          </a:bodyPr>
          <a:lstStyle/>
          <a:p>
            <a:r>
              <a:rPr lang="en-US" dirty="0"/>
              <a:t>A Guide to the National Initiation Fee and Local Dues</a:t>
            </a:r>
          </a:p>
          <a:p>
            <a:r>
              <a:rPr lang="en-US" dirty="0"/>
              <a:t>Omicron Delta Kappa, The National Leadership Honors Society</a:t>
            </a:r>
          </a:p>
          <a:p>
            <a:r>
              <a:rPr lang="en-US" dirty="0"/>
              <a:t>Fall 2024</a:t>
            </a:r>
          </a:p>
        </p:txBody>
      </p:sp>
    </p:spTree>
    <p:extLst>
      <p:ext uri="{BB962C8B-B14F-4D97-AF65-F5344CB8AC3E}">
        <p14:creationId xmlns:p14="http://schemas.microsoft.com/office/powerpoint/2010/main" val="3572605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F23D-6A30-4232-9793-C51C8120B6F5}"/>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2E843D0A-F697-4595-8EA4-AAFFFC90734C}"/>
              </a:ext>
            </a:extLst>
          </p:cNvPr>
          <p:cNvSpPr>
            <a:spLocks noGrp="1"/>
          </p:cNvSpPr>
          <p:nvPr>
            <p:ph sz="half" idx="1"/>
          </p:nvPr>
        </p:nvSpPr>
        <p:spPr/>
        <p:txBody>
          <a:bodyPr>
            <a:normAutofit lnSpcReduction="10000"/>
          </a:bodyPr>
          <a:lstStyle/>
          <a:p>
            <a:r>
              <a:rPr lang="en-US" dirty="0"/>
              <a:t>MyODK Team, Omicron Delta Kappa National Headquarters</a:t>
            </a:r>
          </a:p>
          <a:p>
            <a:pPr lvl="1"/>
            <a:r>
              <a:rPr lang="en-US" dirty="0">
                <a:hlinkClick r:id="rId2"/>
              </a:rPr>
              <a:t>myodk@odk.org</a:t>
            </a:r>
            <a:endParaRPr lang="en-US" dirty="0"/>
          </a:p>
          <a:p>
            <a:pPr lvl="1"/>
            <a:r>
              <a:rPr lang="en-US" dirty="0"/>
              <a:t>(540) 458-5336</a:t>
            </a:r>
          </a:p>
          <a:p>
            <a:pPr lvl="1"/>
            <a:endParaRPr lang="en-US" dirty="0"/>
          </a:p>
          <a:p>
            <a:r>
              <a:rPr lang="en-US" dirty="0"/>
              <a:t>Find a Circle</a:t>
            </a:r>
          </a:p>
          <a:p>
            <a:pPr lvl="1"/>
            <a:r>
              <a:rPr lang="en-US" dirty="0">
                <a:hlinkClick r:id="rId3"/>
              </a:rPr>
              <a:t>https://odk.org/circle-directory/</a:t>
            </a:r>
            <a:endParaRPr lang="en-US" dirty="0"/>
          </a:p>
          <a:p>
            <a:pPr lvl="1"/>
            <a:endParaRPr lang="en-US" dirty="0"/>
          </a:p>
          <a:p>
            <a:pPr marL="457200" lvl="1" indent="0">
              <a:buNone/>
            </a:pPr>
            <a:endParaRPr lang="en-US" dirty="0"/>
          </a:p>
        </p:txBody>
      </p:sp>
      <p:sp>
        <p:nvSpPr>
          <p:cNvPr id="4" name="Content Placeholder 3">
            <a:extLst>
              <a:ext uri="{FF2B5EF4-FFF2-40B4-BE49-F238E27FC236}">
                <a16:creationId xmlns:a16="http://schemas.microsoft.com/office/drawing/2014/main" id="{568E94A8-D3D6-4B3E-A26C-2F05A0CFC60D}"/>
              </a:ext>
            </a:extLst>
          </p:cNvPr>
          <p:cNvSpPr>
            <a:spLocks noGrp="1"/>
          </p:cNvSpPr>
          <p:nvPr>
            <p:ph sz="half" idx="2"/>
          </p:nvPr>
        </p:nvSpPr>
        <p:spPr/>
        <p:txBody>
          <a:bodyPr>
            <a:normAutofit lnSpcReduction="10000"/>
          </a:bodyPr>
          <a:lstStyle/>
          <a:p>
            <a:pPr marL="0" indent="0">
              <a:buNone/>
            </a:pPr>
            <a:r>
              <a:rPr lang="en-US" dirty="0"/>
              <a:t>Copyright © 2024. All Rights Reserved.</a:t>
            </a:r>
            <a:br>
              <a:rPr lang="en-US" dirty="0"/>
            </a:br>
            <a:r>
              <a:rPr lang="en-US" dirty="0"/>
              <a:t>O∆K, a registered 501(c)3 nonprofit, is a member of the </a:t>
            </a:r>
            <a:r>
              <a:rPr lang="en-US" dirty="0">
                <a:hlinkClick r:id="rId4"/>
              </a:rPr>
              <a:t>Honor Society Caucus</a:t>
            </a:r>
            <a:r>
              <a:rPr lang="en-US" dirty="0"/>
              <a:t>.</a:t>
            </a:r>
          </a:p>
          <a:p>
            <a:pPr marL="0" indent="0">
              <a:buNone/>
            </a:pPr>
            <a:r>
              <a:rPr lang="en-US" dirty="0"/>
              <a:t> </a:t>
            </a:r>
          </a:p>
          <a:p>
            <a:pPr marL="0" indent="0">
              <a:buNone/>
            </a:pPr>
            <a:r>
              <a:rPr lang="en-US" b="1" dirty="0"/>
              <a:t>Johnson Center for Leadership </a:t>
            </a:r>
            <a:br>
              <a:rPr lang="en-US" dirty="0"/>
            </a:br>
            <a:r>
              <a:rPr lang="en-US" b="1" dirty="0"/>
              <a:t>O∆K National Headquarters</a:t>
            </a:r>
            <a:br>
              <a:rPr lang="en-US" dirty="0"/>
            </a:br>
            <a:r>
              <a:rPr lang="en-US" dirty="0"/>
              <a:t>224 McLaughlin Street</a:t>
            </a:r>
            <a:br>
              <a:rPr lang="en-US" dirty="0"/>
            </a:br>
            <a:r>
              <a:rPr lang="en-US" dirty="0"/>
              <a:t>Lexington, Virginia 24450-2002</a:t>
            </a:r>
            <a:br>
              <a:rPr lang="en-US" dirty="0"/>
            </a:br>
            <a:r>
              <a:rPr lang="en-US" dirty="0"/>
              <a:t>1-(540) 458-5336</a:t>
            </a:r>
            <a:br>
              <a:rPr lang="en-US" dirty="0"/>
            </a:br>
            <a:r>
              <a:rPr lang="en-US" dirty="0">
                <a:hlinkClick r:id="rId5"/>
              </a:rPr>
              <a:t>odknhdq@odk.org</a:t>
            </a:r>
            <a:endParaRPr lang="en-US" dirty="0"/>
          </a:p>
          <a:p>
            <a:pPr marL="0" indent="0">
              <a:buNone/>
            </a:pPr>
            <a:r>
              <a:rPr lang="en-US" dirty="0">
                <a:hlinkClick r:id="rId6"/>
              </a:rPr>
              <a:t>Privacy and Website Policy</a:t>
            </a:r>
            <a:br>
              <a:rPr lang="en-US" dirty="0"/>
            </a:br>
            <a:r>
              <a:rPr lang="en-US" dirty="0">
                <a:hlinkClick r:id="rId7"/>
              </a:rPr>
              <a:t>Diversity, Equal Opportunity, and Hazing Statements</a:t>
            </a:r>
            <a:endParaRPr lang="en-US" dirty="0"/>
          </a:p>
          <a:p>
            <a:endParaRPr lang="en-US" dirty="0"/>
          </a:p>
        </p:txBody>
      </p:sp>
    </p:spTree>
    <p:extLst>
      <p:ext uri="{BB962C8B-B14F-4D97-AF65-F5344CB8AC3E}">
        <p14:creationId xmlns:p14="http://schemas.microsoft.com/office/powerpoint/2010/main" val="3747269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9BCC99-C65C-45D2-8623-F756BEC4D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03" y="2940594"/>
            <a:ext cx="7613780" cy="3239453"/>
          </a:xfrm>
          <a:prstGeom prst="rect">
            <a:avLst/>
          </a:prstGeom>
        </p:spPr>
      </p:pic>
      <p:sp>
        <p:nvSpPr>
          <p:cNvPr id="2" name="Title 1">
            <a:extLst>
              <a:ext uri="{FF2B5EF4-FFF2-40B4-BE49-F238E27FC236}">
                <a16:creationId xmlns:a16="http://schemas.microsoft.com/office/drawing/2014/main" id="{3CC1D9C4-ACC9-4C18-B627-8E69FFDA07AB}"/>
              </a:ext>
            </a:extLst>
          </p:cNvPr>
          <p:cNvSpPr>
            <a:spLocks noGrp="1"/>
          </p:cNvSpPr>
          <p:nvPr>
            <p:ph type="title"/>
          </p:nvPr>
        </p:nvSpPr>
        <p:spPr/>
        <p:txBody>
          <a:bodyPr>
            <a:normAutofit/>
          </a:bodyPr>
          <a:lstStyle/>
          <a:p>
            <a:r>
              <a:rPr lang="en-US" dirty="0"/>
              <a:t>STEP 1: SIGN IN to Your MyODK Profile</a:t>
            </a:r>
          </a:p>
        </p:txBody>
      </p:sp>
      <p:sp>
        <p:nvSpPr>
          <p:cNvPr id="10" name="TextBox 9">
            <a:extLst>
              <a:ext uri="{FF2B5EF4-FFF2-40B4-BE49-F238E27FC236}">
                <a16:creationId xmlns:a16="http://schemas.microsoft.com/office/drawing/2014/main" id="{C8717CEC-F244-4C7F-A76C-F1283A747C4E}"/>
              </a:ext>
            </a:extLst>
          </p:cNvPr>
          <p:cNvSpPr txBox="1"/>
          <p:nvPr/>
        </p:nvSpPr>
        <p:spPr>
          <a:xfrm>
            <a:off x="247073" y="2017264"/>
            <a:ext cx="7785143" cy="923330"/>
          </a:xfrm>
          <a:prstGeom prst="rect">
            <a:avLst/>
          </a:prstGeom>
          <a:noFill/>
        </p:spPr>
        <p:txBody>
          <a:bodyPr wrap="square" rtlCol="0">
            <a:spAutoFit/>
          </a:bodyPr>
          <a:lstStyle/>
          <a:p>
            <a:pPr lvl="1"/>
            <a:r>
              <a:rPr lang="en-US" dirty="0"/>
              <a:t>For any MyODK transaction, start by signing in at my.odk.org.</a:t>
            </a:r>
          </a:p>
          <a:p>
            <a:pPr lvl="1"/>
            <a:r>
              <a:rPr lang="en-US" dirty="0"/>
              <a:t>Anytime you need to update information, pay fees, register for a conference, or access Member Benefits, you will need to sign into you MyODK Account.</a:t>
            </a:r>
          </a:p>
        </p:txBody>
      </p:sp>
      <p:sp>
        <p:nvSpPr>
          <p:cNvPr id="9" name="TextBox 8">
            <a:extLst>
              <a:ext uri="{FF2B5EF4-FFF2-40B4-BE49-F238E27FC236}">
                <a16:creationId xmlns:a16="http://schemas.microsoft.com/office/drawing/2014/main" id="{E28C1B7E-9C17-47D1-9022-6BF8BDF73637}"/>
              </a:ext>
            </a:extLst>
          </p:cNvPr>
          <p:cNvSpPr txBox="1"/>
          <p:nvPr/>
        </p:nvSpPr>
        <p:spPr>
          <a:xfrm>
            <a:off x="3834882" y="4264090"/>
            <a:ext cx="3685591" cy="923330"/>
          </a:xfrm>
          <a:prstGeom prst="rect">
            <a:avLst/>
          </a:prstGeom>
          <a:noFill/>
          <a:ln>
            <a:noFill/>
          </a:ln>
        </p:spPr>
        <p:txBody>
          <a:bodyPr wrap="square" rtlCol="0">
            <a:spAutoFit/>
          </a:bodyPr>
          <a:lstStyle/>
          <a:p>
            <a:r>
              <a:rPr lang="en-US" b="1" dirty="0">
                <a:solidFill>
                  <a:srgbClr val="FF0000"/>
                </a:solidFill>
              </a:rPr>
              <a:t>Select SIGN IN or ACCESS YOUR RECORDS TO SIGN IN TO MyODK.</a:t>
            </a:r>
          </a:p>
        </p:txBody>
      </p:sp>
      <p:cxnSp>
        <p:nvCxnSpPr>
          <p:cNvPr id="12" name="Connector: Elbow 11">
            <a:extLst>
              <a:ext uri="{FF2B5EF4-FFF2-40B4-BE49-F238E27FC236}">
                <a16:creationId xmlns:a16="http://schemas.microsoft.com/office/drawing/2014/main" id="{4C64629A-9871-4E49-A86F-D695D24F73FC}"/>
              </a:ext>
            </a:extLst>
          </p:cNvPr>
          <p:cNvCxnSpPr>
            <a:cxnSpLocks/>
          </p:cNvCxnSpPr>
          <p:nvPr/>
        </p:nvCxnSpPr>
        <p:spPr>
          <a:xfrm rot="5400000" flipH="1" flipV="1">
            <a:off x="6763601" y="3204492"/>
            <a:ext cx="1125778" cy="993418"/>
          </a:xfrm>
          <a:prstGeom prst="bentConnector3">
            <a:avLst>
              <a:gd name="adj1" fmla="val 50000"/>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D2FC8418-296F-4A6F-A3CC-EACDC383F414}"/>
              </a:ext>
            </a:extLst>
          </p:cNvPr>
          <p:cNvCxnSpPr>
            <a:cxnSpLocks/>
          </p:cNvCxnSpPr>
          <p:nvPr/>
        </p:nvCxnSpPr>
        <p:spPr>
          <a:xfrm rot="10800000" flipV="1">
            <a:off x="2291645" y="4745060"/>
            <a:ext cx="1550561" cy="560718"/>
          </a:xfrm>
          <a:prstGeom prst="bentConnector3">
            <a:avLst>
              <a:gd name="adj1" fmla="val 50000"/>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83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B15D-6531-4909-A2E0-B8018FBFF824}"/>
              </a:ext>
            </a:extLst>
          </p:cNvPr>
          <p:cNvSpPr>
            <a:spLocks noGrp="1"/>
          </p:cNvSpPr>
          <p:nvPr>
            <p:ph type="title"/>
          </p:nvPr>
        </p:nvSpPr>
        <p:spPr/>
        <p:txBody>
          <a:bodyPr>
            <a:normAutofit fontScale="90000"/>
          </a:bodyPr>
          <a:lstStyle/>
          <a:p>
            <a:r>
              <a:rPr lang="en-US" dirty="0"/>
              <a:t>Step 5: ACCESS YOUR MyODK ACCOUNT</a:t>
            </a:r>
          </a:p>
        </p:txBody>
      </p:sp>
      <p:sp>
        <p:nvSpPr>
          <p:cNvPr id="5" name="Rectangle 3">
            <a:extLst>
              <a:ext uri="{FF2B5EF4-FFF2-40B4-BE49-F238E27FC236}">
                <a16:creationId xmlns:a16="http://schemas.microsoft.com/office/drawing/2014/main" id="{9DCB594B-CFE9-4C3D-B611-877B2FD061EC}"/>
              </a:ext>
            </a:extLst>
          </p:cNvPr>
          <p:cNvSpPr>
            <a:spLocks noChangeArrowheads="1"/>
          </p:cNvSpPr>
          <p:nvPr/>
        </p:nvSpPr>
        <p:spPr bwMode="auto">
          <a:xfrm>
            <a:off x="838200" y="383585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Content Placeholder 2">
            <a:extLst>
              <a:ext uri="{FF2B5EF4-FFF2-40B4-BE49-F238E27FC236}">
                <a16:creationId xmlns:a16="http://schemas.microsoft.com/office/drawing/2014/main" id="{CD0FF137-65AC-46FB-A583-3812BFFBFBEC}"/>
              </a:ext>
            </a:extLst>
          </p:cNvPr>
          <p:cNvSpPr txBox="1">
            <a:spLocks/>
          </p:cNvSpPr>
          <p:nvPr/>
        </p:nvSpPr>
        <p:spPr>
          <a:xfrm>
            <a:off x="677334" y="1898461"/>
            <a:ext cx="8581349" cy="866616"/>
          </a:xfrm>
          <a:prstGeom prst="rect">
            <a:avLst/>
          </a:prstGeom>
          <a:solidFill>
            <a:schemeClr val="bg1"/>
          </a:solidFill>
          <a:ln>
            <a:noFill/>
          </a:ln>
        </p:spPr>
        <p:txBody>
          <a:bodyPr vert="horz" lIns="0" tIns="45720" rIns="0" bIns="45720" rtlCol="0" anchor="t">
            <a:normAutofit fontScale="6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Bef>
                <a:spcPts val="0"/>
              </a:spcBef>
              <a:buFont typeface="Wingdings 3" charset="2"/>
              <a:buNone/>
            </a:pPr>
            <a:r>
              <a:rPr lang="en-US" sz="2600" b="1" dirty="0">
                <a:solidFill>
                  <a:srgbClr val="FF0000"/>
                </a:solidFill>
                <a:latin typeface="Goudy Old Style"/>
              </a:rPr>
              <a:t>This is the MyODK homepage. </a:t>
            </a:r>
          </a:p>
          <a:p>
            <a:pPr marL="0" indent="0">
              <a:lnSpc>
                <a:spcPct val="120000"/>
              </a:lnSpc>
              <a:spcBef>
                <a:spcPts val="0"/>
              </a:spcBef>
              <a:buFont typeface="Wingdings 3" charset="2"/>
              <a:buNone/>
            </a:pPr>
            <a:r>
              <a:rPr lang="en-US" sz="2600" b="1" dirty="0">
                <a:solidFill>
                  <a:srgbClr val="FF0000"/>
                </a:solidFill>
                <a:latin typeface="Goudy Old Style"/>
              </a:rPr>
              <a:t>To access your profile, select MY ACCOUNT, then Manage My Account </a:t>
            </a:r>
          </a:p>
          <a:p>
            <a:pPr marL="0" indent="0">
              <a:lnSpc>
                <a:spcPct val="120000"/>
              </a:lnSpc>
              <a:spcBef>
                <a:spcPts val="0"/>
              </a:spcBef>
              <a:buFont typeface="Wingdings 3" charset="2"/>
              <a:buNone/>
            </a:pPr>
            <a:r>
              <a:rPr lang="en-US" sz="2600" b="1" dirty="0">
                <a:solidFill>
                  <a:srgbClr val="FF0000"/>
                </a:solidFill>
                <a:latin typeface="Goudy Old Style"/>
              </a:rPr>
              <a:t>Or Select ACCESS YOUR RECORDS</a:t>
            </a:r>
            <a:endParaRPr lang="en-US" sz="2600" b="1" dirty="0">
              <a:latin typeface="Goudy Old Style"/>
            </a:endParaRPr>
          </a:p>
          <a:p>
            <a:pPr marL="0" indent="0">
              <a:lnSpc>
                <a:spcPct val="120000"/>
              </a:lnSpc>
              <a:spcBef>
                <a:spcPts val="0"/>
              </a:spcBef>
              <a:buFont typeface="Wingdings 3" charset="2"/>
              <a:buNone/>
            </a:pPr>
            <a:endParaRPr lang="en-US" sz="2600" dirty="0">
              <a:latin typeface="Goudy Old Style"/>
            </a:endParaRPr>
          </a:p>
        </p:txBody>
      </p:sp>
      <p:pic>
        <p:nvPicPr>
          <p:cNvPr id="7" name="Picture 6">
            <a:extLst>
              <a:ext uri="{FF2B5EF4-FFF2-40B4-BE49-F238E27FC236}">
                <a16:creationId xmlns:a16="http://schemas.microsoft.com/office/drawing/2014/main" id="{0EDD95CB-1ACD-4AE9-9731-482CE0280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3017625"/>
            <a:ext cx="9663288" cy="3252131"/>
          </a:xfrm>
          <a:prstGeom prst="rect">
            <a:avLst/>
          </a:prstGeom>
        </p:spPr>
      </p:pic>
      <p:cxnSp>
        <p:nvCxnSpPr>
          <p:cNvPr id="11" name="Connector: Elbow 10">
            <a:extLst>
              <a:ext uri="{FF2B5EF4-FFF2-40B4-BE49-F238E27FC236}">
                <a16:creationId xmlns:a16="http://schemas.microsoft.com/office/drawing/2014/main" id="{0E3E319E-F2EA-4CBE-A1E0-28B1A560FF50}"/>
              </a:ext>
            </a:extLst>
          </p:cNvPr>
          <p:cNvCxnSpPr>
            <a:cxnSpLocks/>
          </p:cNvCxnSpPr>
          <p:nvPr/>
        </p:nvCxnSpPr>
        <p:spPr>
          <a:xfrm>
            <a:off x="6711885" y="2337847"/>
            <a:ext cx="3053003" cy="679778"/>
          </a:xfrm>
          <a:prstGeom prst="bentConnector3">
            <a:avLst>
              <a:gd name="adj1" fmla="val 99712"/>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41B979B7-C1A4-4D6B-9B5D-749B9E29C4A5}"/>
              </a:ext>
            </a:extLst>
          </p:cNvPr>
          <p:cNvCxnSpPr>
            <a:cxnSpLocks/>
          </p:cNvCxnSpPr>
          <p:nvPr/>
        </p:nvCxnSpPr>
        <p:spPr>
          <a:xfrm rot="5400000">
            <a:off x="1058259" y="3449871"/>
            <a:ext cx="2952197" cy="1365957"/>
          </a:xfrm>
          <a:prstGeom prst="bentConnector3">
            <a:avLst>
              <a:gd name="adj1" fmla="val 50000"/>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101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7E5B0-6A58-4DC5-A7B5-C76CE8D70C4D}"/>
              </a:ext>
            </a:extLst>
          </p:cNvPr>
          <p:cNvSpPr>
            <a:spLocks noGrp="1"/>
          </p:cNvSpPr>
          <p:nvPr>
            <p:ph type="title"/>
          </p:nvPr>
        </p:nvSpPr>
        <p:spPr/>
        <p:txBody>
          <a:bodyPr/>
          <a:lstStyle/>
          <a:p>
            <a:r>
              <a:rPr lang="en-US" dirty="0"/>
              <a:t>STEP 6: CHECK YOUR STATUS</a:t>
            </a:r>
          </a:p>
        </p:txBody>
      </p:sp>
      <p:pic>
        <p:nvPicPr>
          <p:cNvPr id="8" name="Picture 7">
            <a:extLst>
              <a:ext uri="{FF2B5EF4-FFF2-40B4-BE49-F238E27FC236}">
                <a16:creationId xmlns:a16="http://schemas.microsoft.com/office/drawing/2014/main" id="{7BF8D519-2288-4B8C-980B-D58BC45CE2AE}"/>
              </a:ext>
            </a:extLst>
          </p:cNvPr>
          <p:cNvPicPr>
            <a:picLocks noChangeAspect="1"/>
          </p:cNvPicPr>
          <p:nvPr/>
        </p:nvPicPr>
        <p:blipFill>
          <a:blip r:embed="rId2"/>
          <a:stretch>
            <a:fillRect/>
          </a:stretch>
        </p:blipFill>
        <p:spPr>
          <a:xfrm>
            <a:off x="498224" y="2544714"/>
            <a:ext cx="7735380" cy="3258005"/>
          </a:xfrm>
          <a:prstGeom prst="rect">
            <a:avLst/>
          </a:prstGeom>
        </p:spPr>
      </p:pic>
      <p:sp>
        <p:nvSpPr>
          <p:cNvPr id="9" name="TextBox 8">
            <a:extLst>
              <a:ext uri="{FF2B5EF4-FFF2-40B4-BE49-F238E27FC236}">
                <a16:creationId xmlns:a16="http://schemas.microsoft.com/office/drawing/2014/main" id="{30477939-2E51-42B6-83A3-8FCE589CF6F2}"/>
              </a:ext>
            </a:extLst>
          </p:cNvPr>
          <p:cNvSpPr txBox="1"/>
          <p:nvPr/>
        </p:nvSpPr>
        <p:spPr>
          <a:xfrm>
            <a:off x="947317" y="4551808"/>
            <a:ext cx="3341878" cy="923330"/>
          </a:xfrm>
          <a:prstGeom prst="rect">
            <a:avLst/>
          </a:prstGeom>
          <a:noFill/>
        </p:spPr>
        <p:txBody>
          <a:bodyPr wrap="square" rtlCol="0">
            <a:spAutoFit/>
          </a:bodyPr>
          <a:lstStyle/>
          <a:p>
            <a:r>
              <a:rPr lang="en-US" b="1" dirty="0">
                <a:solidFill>
                  <a:srgbClr val="FF0000"/>
                </a:solidFill>
              </a:rPr>
              <a:t>TO ACCESS THE PAYMENT PORTAL, YOUR STATUS MUST BE “ACCEPTED.”</a:t>
            </a:r>
          </a:p>
        </p:txBody>
      </p:sp>
      <p:cxnSp>
        <p:nvCxnSpPr>
          <p:cNvPr id="11" name="Straight Arrow Connector 10">
            <a:extLst>
              <a:ext uri="{FF2B5EF4-FFF2-40B4-BE49-F238E27FC236}">
                <a16:creationId xmlns:a16="http://schemas.microsoft.com/office/drawing/2014/main" id="{9BDCE50B-AD84-425F-8B22-F0F930770528}"/>
              </a:ext>
            </a:extLst>
          </p:cNvPr>
          <p:cNvCxnSpPr>
            <a:cxnSpLocks/>
          </p:cNvCxnSpPr>
          <p:nvPr/>
        </p:nvCxnSpPr>
        <p:spPr>
          <a:xfrm flipV="1">
            <a:off x="1357460" y="3846137"/>
            <a:ext cx="0" cy="7056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CCC25A1-9C0B-47D1-B1C9-12631F72BB52}"/>
              </a:ext>
            </a:extLst>
          </p:cNvPr>
          <p:cNvSpPr txBox="1"/>
          <p:nvPr/>
        </p:nvSpPr>
        <p:spPr>
          <a:xfrm>
            <a:off x="6483857" y="4203016"/>
            <a:ext cx="3341878" cy="923330"/>
          </a:xfrm>
          <a:prstGeom prst="rect">
            <a:avLst/>
          </a:prstGeom>
          <a:noFill/>
        </p:spPr>
        <p:txBody>
          <a:bodyPr wrap="square" rtlCol="0">
            <a:spAutoFit/>
          </a:bodyPr>
          <a:lstStyle/>
          <a:p>
            <a:r>
              <a:rPr lang="en-US" b="1" dirty="0">
                <a:solidFill>
                  <a:srgbClr val="FF0000"/>
                </a:solidFill>
              </a:rPr>
              <a:t>IF YOUR STATUS IS “ACCEPTED,” GO TO YOUR APPLICANT DASHBOARD</a:t>
            </a:r>
          </a:p>
        </p:txBody>
      </p:sp>
    </p:spTree>
    <p:extLst>
      <p:ext uri="{BB962C8B-B14F-4D97-AF65-F5344CB8AC3E}">
        <p14:creationId xmlns:p14="http://schemas.microsoft.com/office/powerpoint/2010/main" val="370657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1A346-9481-4445-81FB-06C4C910305D}"/>
              </a:ext>
            </a:extLst>
          </p:cNvPr>
          <p:cNvSpPr>
            <a:spLocks noGrp="1"/>
          </p:cNvSpPr>
          <p:nvPr>
            <p:ph type="title"/>
          </p:nvPr>
        </p:nvSpPr>
        <p:spPr/>
        <p:txBody>
          <a:bodyPr>
            <a:normAutofit/>
          </a:bodyPr>
          <a:lstStyle/>
          <a:p>
            <a:r>
              <a:rPr lang="en-US" dirty="0"/>
              <a:t>STEP 7: START THE PAYMENT PROCESS</a:t>
            </a:r>
          </a:p>
        </p:txBody>
      </p:sp>
      <p:pic>
        <p:nvPicPr>
          <p:cNvPr id="8" name="Picture 7">
            <a:extLst>
              <a:ext uri="{FF2B5EF4-FFF2-40B4-BE49-F238E27FC236}">
                <a16:creationId xmlns:a16="http://schemas.microsoft.com/office/drawing/2014/main" id="{D296B843-DEF1-448F-85BC-95863C760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825018"/>
            <a:ext cx="7195216" cy="2302469"/>
          </a:xfrm>
          <a:prstGeom prst="rect">
            <a:avLst/>
          </a:prstGeom>
        </p:spPr>
      </p:pic>
      <p:cxnSp>
        <p:nvCxnSpPr>
          <p:cNvPr id="6" name="Straight Arrow Connector 5">
            <a:extLst>
              <a:ext uri="{FF2B5EF4-FFF2-40B4-BE49-F238E27FC236}">
                <a16:creationId xmlns:a16="http://schemas.microsoft.com/office/drawing/2014/main" id="{EA95A12D-3355-4CEF-8CA1-5EFB2E05723E}"/>
              </a:ext>
            </a:extLst>
          </p:cNvPr>
          <p:cNvCxnSpPr>
            <a:cxnSpLocks/>
          </p:cNvCxnSpPr>
          <p:nvPr/>
        </p:nvCxnSpPr>
        <p:spPr>
          <a:xfrm flipH="1">
            <a:off x="2964655" y="3812639"/>
            <a:ext cx="1470542"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01E9DAE7-B24D-4366-91AA-2A76FF7CF912}"/>
              </a:ext>
            </a:extLst>
          </p:cNvPr>
          <p:cNvSpPr txBox="1"/>
          <p:nvPr/>
        </p:nvSpPr>
        <p:spPr>
          <a:xfrm>
            <a:off x="4435197" y="3727273"/>
            <a:ext cx="4054422" cy="2031325"/>
          </a:xfrm>
          <a:prstGeom prst="rect">
            <a:avLst/>
          </a:prstGeom>
          <a:noFill/>
        </p:spPr>
        <p:txBody>
          <a:bodyPr wrap="square" rtlCol="0">
            <a:spAutoFit/>
          </a:bodyPr>
          <a:lstStyle/>
          <a:p>
            <a:r>
              <a:rPr lang="en-US" b="1" dirty="0">
                <a:solidFill>
                  <a:srgbClr val="FF0000"/>
                </a:solidFill>
              </a:rPr>
              <a:t>IF YOUR STATUS IS ACCEPTED AND YOUR CIRCLE HAS OPTED TO USE THE MyODK PORTAL, YOU WILL SEE THIS MESSAGE.</a:t>
            </a:r>
          </a:p>
          <a:p>
            <a:endParaRPr lang="en-US" b="1" dirty="0">
              <a:solidFill>
                <a:srgbClr val="FF0000"/>
              </a:solidFill>
            </a:endParaRPr>
          </a:p>
          <a:p>
            <a:r>
              <a:rPr lang="en-US" b="1" dirty="0">
                <a:solidFill>
                  <a:srgbClr val="FF0000"/>
                </a:solidFill>
              </a:rPr>
              <a:t>START YOUR PAYMENT PROCESS BY CLICKING ON THE LINK.</a:t>
            </a:r>
          </a:p>
        </p:txBody>
      </p:sp>
    </p:spTree>
    <p:extLst>
      <p:ext uri="{BB962C8B-B14F-4D97-AF65-F5344CB8AC3E}">
        <p14:creationId xmlns:p14="http://schemas.microsoft.com/office/powerpoint/2010/main" val="2862093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EF9B-4A8A-4C6F-9491-773AA79D045C}"/>
              </a:ext>
            </a:extLst>
          </p:cNvPr>
          <p:cNvSpPr>
            <a:spLocks noGrp="1"/>
          </p:cNvSpPr>
          <p:nvPr>
            <p:ph type="title"/>
          </p:nvPr>
        </p:nvSpPr>
        <p:spPr/>
        <p:txBody>
          <a:bodyPr/>
          <a:lstStyle/>
          <a:p>
            <a:r>
              <a:rPr lang="en-US" dirty="0"/>
              <a:t>STEP 8: OPEN THE SHOPPING CART</a:t>
            </a:r>
          </a:p>
        </p:txBody>
      </p:sp>
      <p:sp>
        <p:nvSpPr>
          <p:cNvPr id="5" name="TextBox 4">
            <a:extLst>
              <a:ext uri="{FF2B5EF4-FFF2-40B4-BE49-F238E27FC236}">
                <a16:creationId xmlns:a16="http://schemas.microsoft.com/office/drawing/2014/main" id="{E6C6F516-3BDA-4E4D-B499-ADDF3000F235}"/>
              </a:ext>
            </a:extLst>
          </p:cNvPr>
          <p:cNvSpPr txBox="1"/>
          <p:nvPr/>
        </p:nvSpPr>
        <p:spPr>
          <a:xfrm>
            <a:off x="677334" y="2061173"/>
            <a:ext cx="9183103" cy="646331"/>
          </a:xfrm>
          <a:prstGeom prst="rect">
            <a:avLst/>
          </a:prstGeom>
          <a:noFill/>
        </p:spPr>
        <p:txBody>
          <a:bodyPr wrap="square" rtlCol="0">
            <a:spAutoFit/>
          </a:bodyPr>
          <a:lstStyle/>
          <a:p>
            <a:r>
              <a:rPr lang="en-US" dirty="0">
                <a:solidFill>
                  <a:srgbClr val="FF0000"/>
                </a:solidFill>
              </a:rPr>
              <a:t>Review the fees associated with joining Omicron Delta Kappa. If your circle has elected to collect the local dues through the portal, that fee will be shown below.</a:t>
            </a:r>
          </a:p>
        </p:txBody>
      </p:sp>
      <p:pic>
        <p:nvPicPr>
          <p:cNvPr id="6" name="Picture 5">
            <a:extLst>
              <a:ext uri="{FF2B5EF4-FFF2-40B4-BE49-F238E27FC236}">
                <a16:creationId xmlns:a16="http://schemas.microsoft.com/office/drawing/2014/main" id="{9530EA9E-9AEE-4E98-AA0C-E7B529FC4DE7}"/>
              </a:ext>
            </a:extLst>
          </p:cNvPr>
          <p:cNvPicPr>
            <a:picLocks noChangeAspect="1"/>
          </p:cNvPicPr>
          <p:nvPr/>
        </p:nvPicPr>
        <p:blipFill>
          <a:blip r:embed="rId2"/>
          <a:stretch>
            <a:fillRect/>
          </a:stretch>
        </p:blipFill>
        <p:spPr>
          <a:xfrm>
            <a:off x="755504" y="2838278"/>
            <a:ext cx="8440328" cy="2457793"/>
          </a:xfrm>
          <a:prstGeom prst="rect">
            <a:avLst/>
          </a:prstGeom>
        </p:spPr>
      </p:pic>
      <p:sp>
        <p:nvSpPr>
          <p:cNvPr id="7" name="TextBox 6">
            <a:extLst>
              <a:ext uri="{FF2B5EF4-FFF2-40B4-BE49-F238E27FC236}">
                <a16:creationId xmlns:a16="http://schemas.microsoft.com/office/drawing/2014/main" id="{885031C4-07BD-4392-BA1B-FFE3542990C8}"/>
              </a:ext>
            </a:extLst>
          </p:cNvPr>
          <p:cNvSpPr txBox="1"/>
          <p:nvPr/>
        </p:nvSpPr>
        <p:spPr>
          <a:xfrm>
            <a:off x="3950005" y="4780514"/>
            <a:ext cx="4864055" cy="646331"/>
          </a:xfrm>
          <a:prstGeom prst="rect">
            <a:avLst/>
          </a:prstGeom>
          <a:noFill/>
        </p:spPr>
        <p:txBody>
          <a:bodyPr wrap="square" rtlCol="0">
            <a:spAutoFit/>
          </a:bodyPr>
          <a:lstStyle/>
          <a:p>
            <a:r>
              <a:rPr lang="en-US" dirty="0">
                <a:solidFill>
                  <a:srgbClr val="FF0000"/>
                </a:solidFill>
              </a:rPr>
              <a:t>SELECT “PROCEED TO SHOPPING CART” TO PAY FEES</a:t>
            </a:r>
          </a:p>
        </p:txBody>
      </p:sp>
      <p:cxnSp>
        <p:nvCxnSpPr>
          <p:cNvPr id="11" name="Straight Arrow Connector 10">
            <a:extLst>
              <a:ext uri="{FF2B5EF4-FFF2-40B4-BE49-F238E27FC236}">
                <a16:creationId xmlns:a16="http://schemas.microsoft.com/office/drawing/2014/main" id="{46D43C9D-6BDE-4059-A80F-1B3238EFD968}"/>
              </a:ext>
            </a:extLst>
          </p:cNvPr>
          <p:cNvCxnSpPr>
            <a:cxnSpLocks/>
          </p:cNvCxnSpPr>
          <p:nvPr/>
        </p:nvCxnSpPr>
        <p:spPr>
          <a:xfrm flipH="1">
            <a:off x="2846896" y="5033913"/>
            <a:ext cx="120663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71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9DDA3-CB42-4C66-95C9-51FA1C0727BD}"/>
              </a:ext>
            </a:extLst>
          </p:cNvPr>
          <p:cNvSpPr>
            <a:spLocks noGrp="1"/>
          </p:cNvSpPr>
          <p:nvPr>
            <p:ph type="title"/>
          </p:nvPr>
        </p:nvSpPr>
        <p:spPr/>
        <p:txBody>
          <a:bodyPr>
            <a:normAutofit/>
          </a:bodyPr>
          <a:lstStyle/>
          <a:p>
            <a:r>
              <a:rPr lang="en-US" dirty="0"/>
              <a:t>STEP 9: REVIEW YOUR FEES</a:t>
            </a:r>
          </a:p>
        </p:txBody>
      </p:sp>
      <p:pic>
        <p:nvPicPr>
          <p:cNvPr id="5" name="Picture 4">
            <a:extLst>
              <a:ext uri="{FF2B5EF4-FFF2-40B4-BE49-F238E27FC236}">
                <a16:creationId xmlns:a16="http://schemas.microsoft.com/office/drawing/2014/main" id="{F1F9995E-3AEC-497D-B74E-BB9661A40AC3}"/>
              </a:ext>
            </a:extLst>
          </p:cNvPr>
          <p:cNvPicPr>
            <a:picLocks noChangeAspect="1"/>
          </p:cNvPicPr>
          <p:nvPr/>
        </p:nvPicPr>
        <p:blipFill>
          <a:blip r:embed="rId2"/>
          <a:stretch>
            <a:fillRect/>
          </a:stretch>
        </p:blipFill>
        <p:spPr>
          <a:xfrm>
            <a:off x="677334" y="2838278"/>
            <a:ext cx="9719035" cy="2421062"/>
          </a:xfrm>
          <a:prstGeom prst="rect">
            <a:avLst/>
          </a:prstGeom>
        </p:spPr>
      </p:pic>
      <p:sp>
        <p:nvSpPr>
          <p:cNvPr id="6" name="TextBox 5">
            <a:extLst>
              <a:ext uri="{FF2B5EF4-FFF2-40B4-BE49-F238E27FC236}">
                <a16:creationId xmlns:a16="http://schemas.microsoft.com/office/drawing/2014/main" id="{EA0F461E-8E37-4133-8861-4A04FE60D1B0}"/>
              </a:ext>
            </a:extLst>
          </p:cNvPr>
          <p:cNvSpPr txBox="1"/>
          <p:nvPr/>
        </p:nvSpPr>
        <p:spPr>
          <a:xfrm>
            <a:off x="677334" y="2061173"/>
            <a:ext cx="9183103" cy="646331"/>
          </a:xfrm>
          <a:prstGeom prst="rect">
            <a:avLst/>
          </a:prstGeom>
          <a:noFill/>
        </p:spPr>
        <p:txBody>
          <a:bodyPr wrap="square" rtlCol="0">
            <a:spAutoFit/>
          </a:bodyPr>
          <a:lstStyle/>
          <a:p>
            <a:r>
              <a:rPr lang="en-US" dirty="0">
                <a:solidFill>
                  <a:srgbClr val="FF0000"/>
                </a:solidFill>
              </a:rPr>
              <a:t>Review the fees associated with joining Omicron Delta Kappa. The Local Dues shown here are an example. The actual local dues will show in your cart.</a:t>
            </a:r>
          </a:p>
        </p:txBody>
      </p:sp>
      <p:sp>
        <p:nvSpPr>
          <p:cNvPr id="7" name="TextBox 6">
            <a:extLst>
              <a:ext uri="{FF2B5EF4-FFF2-40B4-BE49-F238E27FC236}">
                <a16:creationId xmlns:a16="http://schemas.microsoft.com/office/drawing/2014/main" id="{7AFAB7BE-3839-47A0-8ED8-39819E4BB20E}"/>
              </a:ext>
            </a:extLst>
          </p:cNvPr>
          <p:cNvSpPr txBox="1"/>
          <p:nvPr/>
        </p:nvSpPr>
        <p:spPr>
          <a:xfrm>
            <a:off x="3137729" y="5791928"/>
            <a:ext cx="5459516" cy="369332"/>
          </a:xfrm>
          <a:prstGeom prst="rect">
            <a:avLst/>
          </a:prstGeom>
          <a:noFill/>
        </p:spPr>
        <p:txBody>
          <a:bodyPr wrap="square" rtlCol="0">
            <a:spAutoFit/>
          </a:bodyPr>
          <a:lstStyle/>
          <a:p>
            <a:r>
              <a:rPr lang="en-US" dirty="0">
                <a:solidFill>
                  <a:srgbClr val="FF0000"/>
                </a:solidFill>
              </a:rPr>
              <a:t>SELECT “PROCEED TO CHECK OUT” TO PAY FEES</a:t>
            </a:r>
          </a:p>
        </p:txBody>
      </p:sp>
      <p:cxnSp>
        <p:nvCxnSpPr>
          <p:cNvPr id="12" name="Connector: Elbow 11">
            <a:extLst>
              <a:ext uri="{FF2B5EF4-FFF2-40B4-BE49-F238E27FC236}">
                <a16:creationId xmlns:a16="http://schemas.microsoft.com/office/drawing/2014/main" id="{46079D85-D64D-44DA-A0F8-1476A72F9FFD}"/>
              </a:ext>
            </a:extLst>
          </p:cNvPr>
          <p:cNvCxnSpPr/>
          <p:nvPr/>
        </p:nvCxnSpPr>
        <p:spPr>
          <a:xfrm rot="5400000" flipH="1" flipV="1">
            <a:off x="8441295" y="5273889"/>
            <a:ext cx="717254" cy="688156"/>
          </a:xfrm>
          <a:prstGeom prst="bentConnector3">
            <a:avLst>
              <a:gd name="adj1" fmla="val -1257"/>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71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98810-BBB3-4EF6-BD94-3F0CBF76D481}"/>
              </a:ext>
            </a:extLst>
          </p:cNvPr>
          <p:cNvSpPr>
            <a:spLocks noGrp="1"/>
          </p:cNvSpPr>
          <p:nvPr>
            <p:ph type="title"/>
          </p:nvPr>
        </p:nvSpPr>
        <p:spPr/>
        <p:txBody>
          <a:bodyPr>
            <a:normAutofit fontScale="90000"/>
          </a:bodyPr>
          <a:lstStyle/>
          <a:p>
            <a:r>
              <a:rPr lang="en-US" dirty="0"/>
              <a:t>STEP 10: COMPLETE CARD PAYMENT AND SUBMIT</a:t>
            </a:r>
          </a:p>
        </p:txBody>
      </p:sp>
      <p:pic>
        <p:nvPicPr>
          <p:cNvPr id="6" name="Picture 5">
            <a:extLst>
              <a:ext uri="{FF2B5EF4-FFF2-40B4-BE49-F238E27FC236}">
                <a16:creationId xmlns:a16="http://schemas.microsoft.com/office/drawing/2014/main" id="{ABC64D04-B6F4-46FB-81C7-15DD8616A45D}"/>
              </a:ext>
            </a:extLst>
          </p:cNvPr>
          <p:cNvPicPr>
            <a:picLocks noChangeAspect="1"/>
          </p:cNvPicPr>
          <p:nvPr/>
        </p:nvPicPr>
        <p:blipFill>
          <a:blip r:embed="rId2"/>
          <a:stretch>
            <a:fillRect/>
          </a:stretch>
        </p:blipFill>
        <p:spPr>
          <a:xfrm>
            <a:off x="2501679" y="1845557"/>
            <a:ext cx="3431200" cy="4927601"/>
          </a:xfrm>
          <a:prstGeom prst="rect">
            <a:avLst/>
          </a:prstGeom>
        </p:spPr>
      </p:pic>
      <p:sp>
        <p:nvSpPr>
          <p:cNvPr id="7" name="TextBox 6">
            <a:extLst>
              <a:ext uri="{FF2B5EF4-FFF2-40B4-BE49-F238E27FC236}">
                <a16:creationId xmlns:a16="http://schemas.microsoft.com/office/drawing/2014/main" id="{4F59CDD0-D8CC-4862-A468-45812C7C1E9A}"/>
              </a:ext>
            </a:extLst>
          </p:cNvPr>
          <p:cNvSpPr txBox="1"/>
          <p:nvPr/>
        </p:nvSpPr>
        <p:spPr>
          <a:xfrm>
            <a:off x="5932879" y="1720840"/>
            <a:ext cx="4334758" cy="3416320"/>
          </a:xfrm>
          <a:prstGeom prst="rect">
            <a:avLst/>
          </a:prstGeom>
          <a:noFill/>
        </p:spPr>
        <p:txBody>
          <a:bodyPr wrap="square" rtlCol="0">
            <a:spAutoFit/>
          </a:bodyPr>
          <a:lstStyle/>
          <a:p>
            <a:r>
              <a:rPr lang="en-US" dirty="0"/>
              <a:t>Ensure that the Billing Address matches the mailing address for the credit or debit card you are using. </a:t>
            </a:r>
          </a:p>
          <a:p>
            <a:endParaRPr lang="en-US" dirty="0"/>
          </a:p>
          <a:p>
            <a:r>
              <a:rPr lang="en-US" dirty="0"/>
              <a:t>Your payment will be rejected if any of the required information on this page does not match.</a:t>
            </a:r>
          </a:p>
          <a:p>
            <a:endParaRPr lang="en-US" dirty="0"/>
          </a:p>
          <a:p>
            <a:r>
              <a:rPr lang="en-US" dirty="0"/>
              <a:t>You may need to return to the address section of your profile and update an address to ensure the payment processes. You can always return to this page to complete the process.</a:t>
            </a:r>
          </a:p>
        </p:txBody>
      </p:sp>
      <p:sp>
        <p:nvSpPr>
          <p:cNvPr id="8" name="TextBox 7">
            <a:extLst>
              <a:ext uri="{FF2B5EF4-FFF2-40B4-BE49-F238E27FC236}">
                <a16:creationId xmlns:a16="http://schemas.microsoft.com/office/drawing/2014/main" id="{C5DD25F7-AAE9-4560-BCAC-F12ADE96E0CB}"/>
              </a:ext>
            </a:extLst>
          </p:cNvPr>
          <p:cNvSpPr txBox="1"/>
          <p:nvPr/>
        </p:nvSpPr>
        <p:spPr>
          <a:xfrm>
            <a:off x="6485367" y="5216255"/>
            <a:ext cx="3000778" cy="923330"/>
          </a:xfrm>
          <a:prstGeom prst="rect">
            <a:avLst/>
          </a:prstGeom>
          <a:noFill/>
        </p:spPr>
        <p:txBody>
          <a:bodyPr wrap="square" rtlCol="0">
            <a:spAutoFit/>
          </a:bodyPr>
          <a:lstStyle/>
          <a:p>
            <a:r>
              <a:rPr lang="en-US" dirty="0">
                <a:solidFill>
                  <a:srgbClr val="FF0000"/>
                </a:solidFill>
              </a:rPr>
              <a:t>SELECT “SUBMIT PAYMENT” TO COMPLETE THE PROCESS. </a:t>
            </a:r>
          </a:p>
        </p:txBody>
      </p:sp>
      <p:cxnSp>
        <p:nvCxnSpPr>
          <p:cNvPr id="10" name="Connector: Elbow 9">
            <a:extLst>
              <a:ext uri="{FF2B5EF4-FFF2-40B4-BE49-F238E27FC236}">
                <a16:creationId xmlns:a16="http://schemas.microsoft.com/office/drawing/2014/main" id="{48B30949-FF30-41D8-B025-6D824B30CD5F}"/>
              </a:ext>
            </a:extLst>
          </p:cNvPr>
          <p:cNvCxnSpPr>
            <a:cxnSpLocks/>
          </p:cNvCxnSpPr>
          <p:nvPr/>
        </p:nvCxnSpPr>
        <p:spPr>
          <a:xfrm rot="10800000" flipV="1">
            <a:off x="3421930" y="6139584"/>
            <a:ext cx="4678328" cy="298921"/>
          </a:xfrm>
          <a:prstGeom prst="bentConnector3">
            <a:avLst>
              <a:gd name="adj1" fmla="val 23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315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2264-7026-4A4B-A76C-77C5C3B7DBB4}"/>
              </a:ext>
            </a:extLst>
          </p:cNvPr>
          <p:cNvSpPr>
            <a:spLocks noGrp="1"/>
          </p:cNvSpPr>
          <p:nvPr>
            <p:ph type="title"/>
          </p:nvPr>
        </p:nvSpPr>
        <p:spPr/>
        <p:txBody>
          <a:bodyPr/>
          <a:lstStyle/>
          <a:p>
            <a:r>
              <a:rPr lang="en-US" dirty="0"/>
              <a:t>PAYMENT RECEIPT</a:t>
            </a:r>
          </a:p>
        </p:txBody>
      </p:sp>
      <p:sp>
        <p:nvSpPr>
          <p:cNvPr id="3" name="Content Placeholder 2">
            <a:extLst>
              <a:ext uri="{FF2B5EF4-FFF2-40B4-BE49-F238E27FC236}">
                <a16:creationId xmlns:a16="http://schemas.microsoft.com/office/drawing/2014/main" id="{F6BBE86C-879F-4453-9C54-08DE8F7C9DE7}"/>
              </a:ext>
            </a:extLst>
          </p:cNvPr>
          <p:cNvSpPr>
            <a:spLocks noGrp="1"/>
          </p:cNvSpPr>
          <p:nvPr>
            <p:ph idx="1"/>
          </p:nvPr>
        </p:nvSpPr>
        <p:spPr/>
        <p:txBody>
          <a:bodyPr>
            <a:normAutofit/>
          </a:bodyPr>
          <a:lstStyle/>
          <a:p>
            <a:r>
              <a:rPr lang="en-US" sz="2800" dirty="0"/>
              <a:t>Check the email you used in the previous step. You should have received an email receipt for the transaction.</a:t>
            </a:r>
          </a:p>
          <a:p>
            <a:r>
              <a:rPr lang="en-US" sz="2800" dirty="0"/>
              <a:t>Make sure you have the initiation date on your calendar. We look forward to working with you as a Lifetime member of Omicron Delta Kappa.</a:t>
            </a:r>
          </a:p>
        </p:txBody>
      </p:sp>
    </p:spTree>
    <p:extLst>
      <p:ext uri="{BB962C8B-B14F-4D97-AF65-F5344CB8AC3E}">
        <p14:creationId xmlns:p14="http://schemas.microsoft.com/office/powerpoint/2010/main" val="502958530"/>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Goudy Old Style"/>
        <a:ea typeface=""/>
        <a:cs typeface=""/>
      </a:majorFont>
      <a:minorFont>
        <a:latin typeface="Goudy Old Style"/>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1514</TotalTime>
  <Words>541</Words>
  <Application>Microsoft Office PowerPoint</Application>
  <PresentationFormat>Widescreen</PresentationFormat>
  <Paragraphs>46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Goudy Old Style</vt:lpstr>
      <vt:lpstr>Symbol</vt:lpstr>
      <vt:lpstr>Wingdings 3</vt:lpstr>
      <vt:lpstr>Facet</vt:lpstr>
      <vt:lpstr>Steps to Pay OK National and Local Fees</vt:lpstr>
      <vt:lpstr>STEP 1: SIGN IN to Your MyODK Profile</vt:lpstr>
      <vt:lpstr>Step 5: ACCESS YOUR MyODK ACCOUNT</vt:lpstr>
      <vt:lpstr>STEP 6: CHECK YOUR STATUS</vt:lpstr>
      <vt:lpstr>STEP 7: START THE PAYMENT PROCESS</vt:lpstr>
      <vt:lpstr>STEP 8: OPEN THE SHOPPING CART</vt:lpstr>
      <vt:lpstr>STEP 9: REVIEW YOUR FEES</vt:lpstr>
      <vt:lpstr>STEP 10: COMPLETE CARD PAYMENT AND SUBMIT</vt:lpstr>
      <vt:lpstr>PAYMENT RECEIPT</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Reed</dc:creator>
  <cp:lastModifiedBy>Timothy Reed</cp:lastModifiedBy>
  <cp:revision>21</cp:revision>
  <cp:lastPrinted>2024-10-24T13:00:47Z</cp:lastPrinted>
  <dcterms:created xsi:type="dcterms:W3CDTF">2024-10-10T19:45:46Z</dcterms:created>
  <dcterms:modified xsi:type="dcterms:W3CDTF">2024-10-24T13:01:08Z</dcterms:modified>
</cp:coreProperties>
</file>