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12"/>
  </p:notesMasterIdLst>
  <p:sldIdLst>
    <p:sldId id="256" r:id="rId2"/>
    <p:sldId id="257" r:id="rId3"/>
    <p:sldId id="259" r:id="rId4"/>
    <p:sldId id="274" r:id="rId5"/>
    <p:sldId id="263" r:id="rId6"/>
    <p:sldId id="261" r:id="rId7"/>
    <p:sldId id="262" r:id="rId8"/>
    <p:sldId id="265" r:id="rId9"/>
    <p:sldId id="275" r:id="rId10"/>
    <p:sldId id="273" r:id="rId11"/>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2963" autoAdjust="0"/>
  </p:normalViewPr>
  <p:slideViewPr>
    <p:cSldViewPr snapToGrid="0" showGuides="1">
      <p:cViewPr varScale="1">
        <p:scale>
          <a:sx n="81" d="100"/>
          <a:sy n="81" d="100"/>
        </p:scale>
        <p:origin x="1752"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B00230B4-013D-4DD6-A7B4-6B3385C42EED}" type="datetimeFigureOut">
              <a:rPr lang="en-US" smtClean="0"/>
              <a:t>2/24/2025</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1256AA82-143F-4504-8682-54AD0C388F74}" type="slidenum">
              <a:rPr lang="en-US" smtClean="0"/>
              <a:t>‹#›</a:t>
            </a:fld>
            <a:endParaRPr lang="en-US"/>
          </a:p>
        </p:txBody>
      </p:sp>
    </p:spTree>
    <p:extLst>
      <p:ext uri="{BB962C8B-B14F-4D97-AF65-F5344CB8AC3E}">
        <p14:creationId xmlns:p14="http://schemas.microsoft.com/office/powerpoint/2010/main" val="1981044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My ODK Steps to Pay. This short presentation will show you how to pay your ODK National Initiation Fee, and if required by your circle, the local dues. If you have any questions about paying, please contact my </a:t>
            </a:r>
            <a:r>
              <a:rPr lang="en-US" dirty="0" err="1"/>
              <a:t>odk</a:t>
            </a:r>
            <a:r>
              <a:rPr lang="en-US" dirty="0"/>
              <a:t> @ </a:t>
            </a:r>
            <a:r>
              <a:rPr lang="en-US" dirty="0" err="1"/>
              <a:t>odk</a:t>
            </a:r>
            <a:r>
              <a:rPr lang="en-US" dirty="0"/>
              <a:t> dot org.</a:t>
            </a:r>
          </a:p>
        </p:txBody>
      </p:sp>
      <p:sp>
        <p:nvSpPr>
          <p:cNvPr id="4" name="Slide Number Placeholder 3"/>
          <p:cNvSpPr>
            <a:spLocks noGrp="1"/>
          </p:cNvSpPr>
          <p:nvPr>
            <p:ph type="sldNum" sz="quarter" idx="5"/>
          </p:nvPr>
        </p:nvSpPr>
        <p:spPr/>
        <p:txBody>
          <a:bodyPr/>
          <a:lstStyle/>
          <a:p>
            <a:fld id="{1256AA82-143F-4504-8682-54AD0C388F74}" type="slidenum">
              <a:rPr lang="en-US" smtClean="0"/>
              <a:t>1</a:t>
            </a:fld>
            <a:endParaRPr lang="en-US"/>
          </a:p>
        </p:txBody>
      </p:sp>
    </p:spTree>
    <p:extLst>
      <p:ext uri="{BB962C8B-B14F-4D97-AF65-F5344CB8AC3E}">
        <p14:creationId xmlns:p14="http://schemas.microsoft.com/office/powerpoint/2010/main" val="28300930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any questions or problems with paying your National Initiation Fees, contact my </a:t>
            </a:r>
            <a:r>
              <a:rPr lang="en-US" dirty="0" err="1"/>
              <a:t>odk</a:t>
            </a:r>
            <a:r>
              <a:rPr lang="en-US" dirty="0"/>
              <a:t> at </a:t>
            </a:r>
            <a:r>
              <a:rPr lang="en-US" dirty="0" err="1"/>
              <a:t>odk</a:t>
            </a:r>
            <a:r>
              <a:rPr lang="en-US" dirty="0"/>
              <a:t> dot org.</a:t>
            </a:r>
          </a:p>
        </p:txBody>
      </p:sp>
      <p:sp>
        <p:nvSpPr>
          <p:cNvPr id="4" name="Slide Number Placeholder 3"/>
          <p:cNvSpPr>
            <a:spLocks noGrp="1"/>
          </p:cNvSpPr>
          <p:nvPr>
            <p:ph type="sldNum" sz="quarter" idx="5"/>
          </p:nvPr>
        </p:nvSpPr>
        <p:spPr/>
        <p:txBody>
          <a:bodyPr/>
          <a:lstStyle/>
          <a:p>
            <a:fld id="{1256AA82-143F-4504-8682-54AD0C388F74}" type="slidenum">
              <a:rPr lang="en-US" smtClean="0"/>
              <a:t>10</a:t>
            </a:fld>
            <a:endParaRPr lang="en-US"/>
          </a:p>
        </p:txBody>
      </p:sp>
    </p:spTree>
    <p:extLst>
      <p:ext uri="{BB962C8B-B14F-4D97-AF65-F5344CB8AC3E}">
        <p14:creationId xmlns:p14="http://schemas.microsoft.com/office/powerpoint/2010/main" val="2828998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For any My ODK transaction, start by signing in at My dot ODK dot org. You must sign into your My ODK account to update information, pay fees, register for an event, or access Member Benefits.  First, sign in to your My ODK portal. You can do this by selecting the Sign In link in the top right toolbar or clicking on the Access Your Records button on the homepage.</a:t>
            </a:r>
          </a:p>
        </p:txBody>
      </p:sp>
      <p:sp>
        <p:nvSpPr>
          <p:cNvPr id="4" name="Slide Number Placeholder 3"/>
          <p:cNvSpPr>
            <a:spLocks noGrp="1"/>
          </p:cNvSpPr>
          <p:nvPr>
            <p:ph type="sldNum" sz="quarter" idx="5"/>
          </p:nvPr>
        </p:nvSpPr>
        <p:spPr/>
        <p:txBody>
          <a:bodyPr/>
          <a:lstStyle/>
          <a:p>
            <a:fld id="{1256AA82-143F-4504-8682-54AD0C388F74}" type="slidenum">
              <a:rPr lang="en-US" smtClean="0"/>
              <a:t>2</a:t>
            </a:fld>
            <a:endParaRPr lang="en-US"/>
          </a:p>
        </p:txBody>
      </p:sp>
    </p:spTree>
    <p:extLst>
      <p:ext uri="{BB962C8B-B14F-4D97-AF65-F5344CB8AC3E}">
        <p14:creationId xmlns:p14="http://schemas.microsoft.com/office/powerpoint/2010/main" val="3326994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20000"/>
              </a:lnSpc>
              <a:spcBef>
                <a:spcPts val="0"/>
              </a:spcBef>
              <a:buFont typeface="Wingdings 3" charset="2"/>
              <a:buNone/>
            </a:pPr>
            <a:r>
              <a:rPr lang="en-US" sz="1200" b="0" dirty="0">
                <a:solidFill>
                  <a:srgbClr val="FF0000"/>
                </a:solidFill>
                <a:latin typeface="Goudy Old Style"/>
              </a:rPr>
              <a:t>This is the MyODK homepage. To access your profile, Select ACCESS YOUR RECORDS button on the lower left section of the page. You can also select MY ACCOUNT in the top right corner, then Manage My Account in the dropdown.</a:t>
            </a:r>
            <a:endParaRPr lang="en-US" sz="1200" b="0" dirty="0">
              <a:latin typeface="Goudy Old Style"/>
            </a:endParaRPr>
          </a:p>
        </p:txBody>
      </p:sp>
      <p:sp>
        <p:nvSpPr>
          <p:cNvPr id="4" name="Slide Number Placeholder 3"/>
          <p:cNvSpPr>
            <a:spLocks noGrp="1"/>
          </p:cNvSpPr>
          <p:nvPr>
            <p:ph type="sldNum" sz="quarter" idx="5"/>
          </p:nvPr>
        </p:nvSpPr>
        <p:spPr/>
        <p:txBody>
          <a:bodyPr/>
          <a:lstStyle/>
          <a:p>
            <a:fld id="{1256AA82-143F-4504-8682-54AD0C388F74}" type="slidenum">
              <a:rPr lang="en-US" smtClean="0"/>
              <a:t>3</a:t>
            </a:fld>
            <a:endParaRPr lang="en-US"/>
          </a:p>
        </p:txBody>
      </p:sp>
    </p:spTree>
    <p:extLst>
      <p:ext uri="{BB962C8B-B14F-4D97-AF65-F5344CB8AC3E}">
        <p14:creationId xmlns:p14="http://schemas.microsoft.com/office/powerpoint/2010/main" val="3285667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check your status. </a:t>
            </a:r>
            <a:r>
              <a:rPr lang="en-US" b="0" dirty="0">
                <a:solidFill>
                  <a:srgbClr val="FF0000"/>
                </a:solidFill>
              </a:rPr>
              <a:t>To access the payment portal, your status must be listed as Accepted.  </a:t>
            </a:r>
            <a:r>
              <a:rPr lang="en-US" dirty="0"/>
              <a:t>If your status is Accepted, select Applicant Dashboard from the Account Actions Menu on the right side.</a:t>
            </a:r>
          </a:p>
        </p:txBody>
      </p:sp>
      <p:sp>
        <p:nvSpPr>
          <p:cNvPr id="4" name="Slide Number Placeholder 3"/>
          <p:cNvSpPr>
            <a:spLocks noGrp="1"/>
          </p:cNvSpPr>
          <p:nvPr>
            <p:ph type="sldNum" sz="quarter" idx="5"/>
          </p:nvPr>
        </p:nvSpPr>
        <p:spPr/>
        <p:txBody>
          <a:bodyPr/>
          <a:lstStyle/>
          <a:p>
            <a:fld id="{1256AA82-143F-4504-8682-54AD0C388F74}" type="slidenum">
              <a:rPr lang="en-US" smtClean="0"/>
              <a:t>4</a:t>
            </a:fld>
            <a:endParaRPr lang="en-US"/>
          </a:p>
        </p:txBody>
      </p:sp>
    </p:spTree>
    <p:extLst>
      <p:ext uri="{BB962C8B-B14F-4D97-AF65-F5344CB8AC3E}">
        <p14:creationId xmlns:p14="http://schemas.microsoft.com/office/powerpoint/2010/main" val="3438764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 circle has chosen to use the payment portal, you will see a box with PAY YOUR MEMBERSHIP HERE inside. If you do not see this box, you will need to pay the circle directly. Contact your circle.  Start your payment process by clicking on the Pay Your Membership Here box. You should ignore the CART button on the top tool bar at this point. This will not activate until an order has been started. Once you have started your order, you can leave and come back. Then the item will be in your cart and the CART button will be active.</a:t>
            </a:r>
          </a:p>
          <a:p>
            <a:endParaRPr lang="en-US" dirty="0"/>
          </a:p>
          <a:p>
            <a:endParaRPr lang="en-US" dirty="0"/>
          </a:p>
        </p:txBody>
      </p:sp>
      <p:sp>
        <p:nvSpPr>
          <p:cNvPr id="4" name="Slide Number Placeholder 3"/>
          <p:cNvSpPr>
            <a:spLocks noGrp="1"/>
          </p:cNvSpPr>
          <p:nvPr>
            <p:ph type="sldNum" sz="quarter" idx="5"/>
          </p:nvPr>
        </p:nvSpPr>
        <p:spPr/>
        <p:txBody>
          <a:bodyPr/>
          <a:lstStyle/>
          <a:p>
            <a:fld id="{1256AA82-143F-4504-8682-54AD0C388F74}" type="slidenum">
              <a:rPr lang="en-US" smtClean="0"/>
              <a:t>5</a:t>
            </a:fld>
            <a:endParaRPr lang="en-US"/>
          </a:p>
        </p:txBody>
      </p:sp>
    </p:spTree>
    <p:extLst>
      <p:ext uri="{BB962C8B-B14F-4D97-AF65-F5344CB8AC3E}">
        <p14:creationId xmlns:p14="http://schemas.microsoft.com/office/powerpoint/2010/main" val="3999656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fees associated with joining Omicron Delta Kappa. If your circle has elected to collect the local dues through the portal, that fee will be shown on this screen.  You should see the National Initiation Fee and your local dues if your circle collects them. Select Proceed to Shopping Cart to pay your fees.</a:t>
            </a:r>
          </a:p>
        </p:txBody>
      </p:sp>
      <p:sp>
        <p:nvSpPr>
          <p:cNvPr id="4" name="Slide Number Placeholder 3"/>
          <p:cNvSpPr>
            <a:spLocks noGrp="1"/>
          </p:cNvSpPr>
          <p:nvPr>
            <p:ph type="sldNum" sz="quarter" idx="5"/>
          </p:nvPr>
        </p:nvSpPr>
        <p:spPr/>
        <p:txBody>
          <a:bodyPr/>
          <a:lstStyle/>
          <a:p>
            <a:fld id="{1256AA82-143F-4504-8682-54AD0C388F74}" type="slidenum">
              <a:rPr lang="en-US" smtClean="0"/>
              <a:t>6</a:t>
            </a:fld>
            <a:endParaRPr lang="en-US"/>
          </a:p>
        </p:txBody>
      </p:sp>
    </p:spTree>
    <p:extLst>
      <p:ext uri="{BB962C8B-B14F-4D97-AF65-F5344CB8AC3E}">
        <p14:creationId xmlns:p14="http://schemas.microsoft.com/office/powerpoint/2010/main" val="1415924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cart, you will see a complete list of fees. </a:t>
            </a:r>
            <a:r>
              <a:rPr lang="en-US" dirty="0">
                <a:solidFill>
                  <a:srgbClr val="FF0000"/>
                </a:solidFill>
              </a:rPr>
              <a:t>Review the fees associated with joining Omicron Delta Kappa. The Local Dues shown here are an example. The actual local dues will show in your cart.  </a:t>
            </a:r>
            <a:r>
              <a:rPr lang="en-US" dirty="0"/>
              <a:t>Select Proceed to Check Out to complete the payment form.</a:t>
            </a:r>
          </a:p>
        </p:txBody>
      </p:sp>
      <p:sp>
        <p:nvSpPr>
          <p:cNvPr id="4" name="Slide Number Placeholder 3"/>
          <p:cNvSpPr>
            <a:spLocks noGrp="1"/>
          </p:cNvSpPr>
          <p:nvPr>
            <p:ph type="sldNum" sz="quarter" idx="5"/>
          </p:nvPr>
        </p:nvSpPr>
        <p:spPr/>
        <p:txBody>
          <a:bodyPr/>
          <a:lstStyle/>
          <a:p>
            <a:fld id="{1256AA82-143F-4504-8682-54AD0C388F74}" type="slidenum">
              <a:rPr lang="en-US" smtClean="0"/>
              <a:t>7</a:t>
            </a:fld>
            <a:endParaRPr lang="en-US"/>
          </a:p>
        </p:txBody>
      </p:sp>
    </p:spTree>
    <p:extLst>
      <p:ext uri="{BB962C8B-B14F-4D97-AF65-F5344CB8AC3E}">
        <p14:creationId xmlns:p14="http://schemas.microsoft.com/office/powerpoint/2010/main" val="3626334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Complete the payment form.  Ensure that the Billing Address matches the mailing address for the credit or debit card you use.  Your payment will be rejected if any of the required information on this page does not match.  You may need to return to the address section of your profile and update an address to ensure the payment processes. You can always return to this page to complete the process. Once all the correct information is entered, select Submit Payment to complete the process.</a:t>
            </a:r>
          </a:p>
        </p:txBody>
      </p:sp>
      <p:sp>
        <p:nvSpPr>
          <p:cNvPr id="4" name="Slide Number Placeholder 3"/>
          <p:cNvSpPr>
            <a:spLocks noGrp="1"/>
          </p:cNvSpPr>
          <p:nvPr>
            <p:ph type="sldNum" sz="quarter" idx="5"/>
          </p:nvPr>
        </p:nvSpPr>
        <p:spPr/>
        <p:txBody>
          <a:bodyPr/>
          <a:lstStyle/>
          <a:p>
            <a:fld id="{1256AA82-143F-4504-8682-54AD0C388F74}" type="slidenum">
              <a:rPr lang="en-US" smtClean="0"/>
              <a:t>8</a:t>
            </a:fld>
            <a:endParaRPr lang="en-US"/>
          </a:p>
        </p:txBody>
      </p:sp>
    </p:spTree>
    <p:extLst>
      <p:ext uri="{BB962C8B-B14F-4D97-AF65-F5344CB8AC3E}">
        <p14:creationId xmlns:p14="http://schemas.microsoft.com/office/powerpoint/2010/main" val="38852214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Once you submit payment, you will receive an email receipt. Check the email you used in the previous step. Make sure you have the initiation date on your calendar. We look forward to working with you as a Lifetime member of Omicron Delta Kappa.</a:t>
            </a:r>
          </a:p>
          <a:p>
            <a:endParaRPr lang="en-US" dirty="0"/>
          </a:p>
        </p:txBody>
      </p:sp>
      <p:sp>
        <p:nvSpPr>
          <p:cNvPr id="4" name="Slide Number Placeholder 3"/>
          <p:cNvSpPr>
            <a:spLocks noGrp="1"/>
          </p:cNvSpPr>
          <p:nvPr>
            <p:ph type="sldNum" sz="quarter" idx="5"/>
          </p:nvPr>
        </p:nvSpPr>
        <p:spPr/>
        <p:txBody>
          <a:bodyPr/>
          <a:lstStyle/>
          <a:p>
            <a:fld id="{1256AA82-143F-4504-8682-54AD0C388F74}" type="slidenum">
              <a:rPr lang="en-US" smtClean="0"/>
              <a:t>9</a:t>
            </a:fld>
            <a:endParaRPr lang="en-US"/>
          </a:p>
        </p:txBody>
      </p:sp>
    </p:spTree>
    <p:extLst>
      <p:ext uri="{BB962C8B-B14F-4D97-AF65-F5344CB8AC3E}">
        <p14:creationId xmlns:p14="http://schemas.microsoft.com/office/powerpoint/2010/main" val="17480537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ctr">
              <a:defRPr sz="54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ct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2B9AA339-C6CF-4845-9FF3-1FC66FE607E7}" type="datetimeFigureOut">
              <a:rPr lang="en-US" smtClean="0"/>
              <a:t>2/24/2025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0BF953-0B32-4ED3-B0E5-9487ABB48035}" type="slidenum">
              <a:rPr lang="en-US" smtClean="0"/>
              <a:t>‹#›</a:t>
            </a:fld>
            <a:endParaRPr lang="en-US" dirty="0"/>
          </a:p>
        </p:txBody>
      </p:sp>
      <p:pic>
        <p:nvPicPr>
          <p:cNvPr id="18" name="Picture 17">
            <a:extLst>
              <a:ext uri="{FF2B5EF4-FFF2-40B4-BE49-F238E27FC236}">
                <a16:creationId xmlns:a16="http://schemas.microsoft.com/office/drawing/2014/main" id="{25A31BB2-77CD-48A3-9982-65EE439A36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94142" y="1078621"/>
            <a:ext cx="5056792" cy="1261944"/>
          </a:xfrm>
          <a:prstGeom prst="rect">
            <a:avLst/>
          </a:prstGeom>
        </p:spPr>
      </p:pic>
    </p:spTree>
    <p:extLst>
      <p:ext uri="{BB962C8B-B14F-4D97-AF65-F5344CB8AC3E}">
        <p14:creationId xmlns:p14="http://schemas.microsoft.com/office/powerpoint/2010/main" val="2722667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9AA339-C6CF-4845-9FF3-1FC66FE607E7}" type="datetimeFigureOut">
              <a:rPr lang="en-US" smtClean="0"/>
              <a:t>2/24/2025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0BF953-0B32-4ED3-B0E5-9487ABB48035}" type="slidenum">
              <a:rPr lang="en-US" smtClean="0"/>
              <a:t>‹#›</a:t>
            </a:fld>
            <a:endParaRPr lang="en-US" dirty="0"/>
          </a:p>
        </p:txBody>
      </p:sp>
    </p:spTree>
    <p:extLst>
      <p:ext uri="{BB962C8B-B14F-4D97-AF65-F5344CB8AC3E}">
        <p14:creationId xmlns:p14="http://schemas.microsoft.com/office/powerpoint/2010/main" val="3468590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9AA339-C6CF-4845-9FF3-1FC66FE607E7}" type="datetimeFigureOut">
              <a:rPr lang="en-US" smtClean="0"/>
              <a:t>2/24/2025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0BF953-0B32-4ED3-B0E5-9487ABB48035}"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150151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9AA339-C6CF-4845-9FF3-1FC66FE607E7}" type="datetimeFigureOut">
              <a:rPr lang="en-US" smtClean="0"/>
              <a:t>2/24/2025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0BF953-0B32-4ED3-B0E5-9487ABB48035}" type="slidenum">
              <a:rPr lang="en-US" smtClean="0"/>
              <a:t>‹#›</a:t>
            </a:fld>
            <a:endParaRPr lang="en-US" dirty="0"/>
          </a:p>
        </p:txBody>
      </p:sp>
    </p:spTree>
    <p:extLst>
      <p:ext uri="{BB962C8B-B14F-4D97-AF65-F5344CB8AC3E}">
        <p14:creationId xmlns:p14="http://schemas.microsoft.com/office/powerpoint/2010/main" val="11953324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9AA339-C6CF-4845-9FF3-1FC66FE607E7}" type="datetimeFigureOut">
              <a:rPr lang="en-US" smtClean="0"/>
              <a:t>2/24/2025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0BF953-0B32-4ED3-B0E5-9487ABB48035}"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577762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9AA339-C6CF-4845-9FF3-1FC66FE607E7}" type="datetimeFigureOut">
              <a:rPr lang="en-US" smtClean="0"/>
              <a:t>2/24/2025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0BF953-0B32-4ED3-B0E5-9487ABB48035}" type="slidenum">
              <a:rPr lang="en-US" smtClean="0"/>
              <a:t>‹#›</a:t>
            </a:fld>
            <a:endParaRPr lang="en-US" dirty="0"/>
          </a:p>
        </p:txBody>
      </p:sp>
    </p:spTree>
    <p:extLst>
      <p:ext uri="{BB962C8B-B14F-4D97-AF65-F5344CB8AC3E}">
        <p14:creationId xmlns:p14="http://schemas.microsoft.com/office/powerpoint/2010/main" val="40473392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9AA339-C6CF-4845-9FF3-1FC66FE607E7}" type="datetimeFigureOut">
              <a:rPr lang="en-US" smtClean="0"/>
              <a:t>2/24/2025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0BF953-0B32-4ED3-B0E5-9487ABB48035}" type="slidenum">
              <a:rPr lang="en-US" smtClean="0"/>
              <a:t>‹#›</a:t>
            </a:fld>
            <a:endParaRPr lang="en-US" dirty="0"/>
          </a:p>
        </p:txBody>
      </p:sp>
    </p:spTree>
    <p:extLst>
      <p:ext uri="{BB962C8B-B14F-4D97-AF65-F5344CB8AC3E}">
        <p14:creationId xmlns:p14="http://schemas.microsoft.com/office/powerpoint/2010/main" val="20189711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9AA339-C6CF-4845-9FF3-1FC66FE607E7}" type="datetimeFigureOut">
              <a:rPr lang="en-US" smtClean="0"/>
              <a:t>2/24/2025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0BF953-0B32-4ED3-B0E5-9487ABB48035}" type="slidenum">
              <a:rPr lang="en-US" smtClean="0"/>
              <a:t>‹#›</a:t>
            </a:fld>
            <a:endParaRPr lang="en-US" dirty="0"/>
          </a:p>
        </p:txBody>
      </p:sp>
    </p:spTree>
    <p:extLst>
      <p:ext uri="{BB962C8B-B14F-4D97-AF65-F5344CB8AC3E}">
        <p14:creationId xmlns:p14="http://schemas.microsoft.com/office/powerpoint/2010/main" val="2243191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9AA339-C6CF-4845-9FF3-1FC66FE607E7}" type="datetimeFigureOut">
              <a:rPr lang="en-US" smtClean="0"/>
              <a:t>2/24/2025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0BF953-0B32-4ED3-B0E5-9487ABB48035}" type="slidenum">
              <a:rPr lang="en-US" smtClean="0"/>
              <a:t>‹#›</a:t>
            </a:fld>
            <a:endParaRPr lang="en-US" dirty="0"/>
          </a:p>
        </p:txBody>
      </p:sp>
      <p:pic>
        <p:nvPicPr>
          <p:cNvPr id="7" name="Picture 6">
            <a:extLst>
              <a:ext uri="{FF2B5EF4-FFF2-40B4-BE49-F238E27FC236}">
                <a16:creationId xmlns:a16="http://schemas.microsoft.com/office/drawing/2014/main" id="{89C9ABC8-A473-4C78-A6F3-69348BFD3F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7334" y="529714"/>
            <a:ext cx="2286000" cy="570481"/>
          </a:xfrm>
          <a:prstGeom prst="rect">
            <a:avLst/>
          </a:prstGeom>
        </p:spPr>
      </p:pic>
    </p:spTree>
    <p:extLst>
      <p:ext uri="{BB962C8B-B14F-4D97-AF65-F5344CB8AC3E}">
        <p14:creationId xmlns:p14="http://schemas.microsoft.com/office/powerpoint/2010/main" val="3024433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9AA339-C6CF-4845-9FF3-1FC66FE607E7}" type="datetimeFigureOut">
              <a:rPr lang="en-US" smtClean="0"/>
              <a:t>2/24/2025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0BF953-0B32-4ED3-B0E5-9487ABB48035}" type="slidenum">
              <a:rPr lang="en-US" smtClean="0"/>
              <a:t>‹#›</a:t>
            </a:fld>
            <a:endParaRPr lang="en-US" dirty="0"/>
          </a:p>
        </p:txBody>
      </p:sp>
    </p:spTree>
    <p:extLst>
      <p:ext uri="{BB962C8B-B14F-4D97-AF65-F5344CB8AC3E}">
        <p14:creationId xmlns:p14="http://schemas.microsoft.com/office/powerpoint/2010/main" val="3260919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B9AA339-C6CF-4845-9FF3-1FC66FE607E7}" type="datetimeFigureOut">
              <a:rPr lang="en-US" smtClean="0"/>
              <a:t>2/24/2025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E0BF953-0B32-4ED3-B0E5-9487ABB48035}" type="slidenum">
              <a:rPr lang="en-US" smtClean="0"/>
              <a:t>‹#›</a:t>
            </a:fld>
            <a:endParaRPr lang="en-US" dirty="0"/>
          </a:p>
        </p:txBody>
      </p:sp>
      <p:pic>
        <p:nvPicPr>
          <p:cNvPr id="8" name="Picture 7">
            <a:extLst>
              <a:ext uri="{FF2B5EF4-FFF2-40B4-BE49-F238E27FC236}">
                <a16:creationId xmlns:a16="http://schemas.microsoft.com/office/drawing/2014/main" id="{C7D2B68F-60BE-4A8B-AA2F-956E3ED7F2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7334" y="451513"/>
            <a:ext cx="2286000" cy="570481"/>
          </a:xfrm>
          <a:prstGeom prst="rect">
            <a:avLst/>
          </a:prstGeom>
        </p:spPr>
      </p:pic>
    </p:spTree>
    <p:extLst>
      <p:ext uri="{BB962C8B-B14F-4D97-AF65-F5344CB8AC3E}">
        <p14:creationId xmlns:p14="http://schemas.microsoft.com/office/powerpoint/2010/main" val="65179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B9AA339-C6CF-4845-9FF3-1FC66FE607E7}" type="datetimeFigureOut">
              <a:rPr lang="en-US" smtClean="0"/>
              <a:t>2/24/2025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E0BF953-0B32-4ED3-B0E5-9487ABB48035}" type="slidenum">
              <a:rPr lang="en-US" smtClean="0"/>
              <a:t>‹#›</a:t>
            </a:fld>
            <a:endParaRPr lang="en-US" dirty="0"/>
          </a:p>
        </p:txBody>
      </p:sp>
      <p:pic>
        <p:nvPicPr>
          <p:cNvPr id="10" name="Picture 9">
            <a:extLst>
              <a:ext uri="{FF2B5EF4-FFF2-40B4-BE49-F238E27FC236}">
                <a16:creationId xmlns:a16="http://schemas.microsoft.com/office/drawing/2014/main" id="{F6BD1888-0D3E-4092-B8CE-334B54207F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5745" y="529714"/>
            <a:ext cx="2286000" cy="570481"/>
          </a:xfrm>
          <a:prstGeom prst="rect">
            <a:avLst/>
          </a:prstGeom>
        </p:spPr>
      </p:pic>
    </p:spTree>
    <p:extLst>
      <p:ext uri="{BB962C8B-B14F-4D97-AF65-F5344CB8AC3E}">
        <p14:creationId xmlns:p14="http://schemas.microsoft.com/office/powerpoint/2010/main" val="1317921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B9AA339-C6CF-4845-9FF3-1FC66FE607E7}" type="datetimeFigureOut">
              <a:rPr lang="en-US" smtClean="0"/>
              <a:t>2/24/2025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E0BF953-0B32-4ED3-B0E5-9487ABB48035}" type="slidenum">
              <a:rPr lang="en-US" smtClean="0"/>
              <a:t>‹#›</a:t>
            </a:fld>
            <a:endParaRPr lang="en-US" dirty="0"/>
          </a:p>
        </p:txBody>
      </p:sp>
    </p:spTree>
    <p:extLst>
      <p:ext uri="{BB962C8B-B14F-4D97-AF65-F5344CB8AC3E}">
        <p14:creationId xmlns:p14="http://schemas.microsoft.com/office/powerpoint/2010/main" val="3935596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9AA339-C6CF-4845-9FF3-1FC66FE607E7}" type="datetimeFigureOut">
              <a:rPr lang="en-US" smtClean="0"/>
              <a:t>2/24/2025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E0BF953-0B32-4ED3-B0E5-9487ABB48035}" type="slidenum">
              <a:rPr lang="en-US" smtClean="0"/>
              <a:t>‹#›</a:t>
            </a:fld>
            <a:endParaRPr lang="en-US" dirty="0"/>
          </a:p>
        </p:txBody>
      </p:sp>
    </p:spTree>
    <p:extLst>
      <p:ext uri="{BB962C8B-B14F-4D97-AF65-F5344CB8AC3E}">
        <p14:creationId xmlns:p14="http://schemas.microsoft.com/office/powerpoint/2010/main" val="2005289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B9AA339-C6CF-4845-9FF3-1FC66FE607E7}" type="datetimeFigureOut">
              <a:rPr lang="en-US" smtClean="0"/>
              <a:t>2/24/2025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E0BF953-0B32-4ED3-B0E5-9487ABB48035}" type="slidenum">
              <a:rPr lang="en-US" smtClean="0"/>
              <a:t>‹#›</a:t>
            </a:fld>
            <a:endParaRPr lang="en-US" dirty="0"/>
          </a:p>
        </p:txBody>
      </p:sp>
    </p:spTree>
    <p:extLst>
      <p:ext uri="{BB962C8B-B14F-4D97-AF65-F5344CB8AC3E}">
        <p14:creationId xmlns:p14="http://schemas.microsoft.com/office/powerpoint/2010/main" val="3218222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E0BF953-0B32-4ED3-B0E5-9487ABB48035}" type="slidenum">
              <a:rPr lang="en-US" smtClean="0"/>
              <a:t>‹#›</a:t>
            </a:fld>
            <a:endParaRPr lang="en-US" dirty="0"/>
          </a:p>
        </p:txBody>
      </p:sp>
      <p:sp>
        <p:nvSpPr>
          <p:cNvPr id="5" name="Date Placeholder 4"/>
          <p:cNvSpPr>
            <a:spLocks noGrp="1"/>
          </p:cNvSpPr>
          <p:nvPr>
            <p:ph type="dt" sz="half" idx="10"/>
          </p:nvPr>
        </p:nvSpPr>
        <p:spPr/>
        <p:txBody>
          <a:bodyPr/>
          <a:lstStyle/>
          <a:p>
            <a:fld id="{2B9AA339-C6CF-4845-9FF3-1FC66FE607E7}" type="datetimeFigureOut">
              <a:rPr lang="en-US" smtClean="0"/>
              <a:t>2/24/2025</a:t>
            </a:fld>
            <a:endParaRPr lang="en-US" dirty="0"/>
          </a:p>
        </p:txBody>
      </p:sp>
    </p:spTree>
    <p:extLst>
      <p:ext uri="{BB962C8B-B14F-4D97-AF65-F5344CB8AC3E}">
        <p14:creationId xmlns:p14="http://schemas.microsoft.com/office/powerpoint/2010/main" val="583871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1180080"/>
            <a:ext cx="8596668" cy="750319"/>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B9AA339-C6CF-4845-9FF3-1FC66FE607E7}" type="datetimeFigureOut">
              <a:rPr lang="en-US" smtClean="0"/>
              <a:t>2/24/2025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E0BF953-0B32-4ED3-B0E5-9487ABB48035}" type="slidenum">
              <a:rPr lang="en-US" smtClean="0"/>
              <a:t>‹#›</a:t>
            </a:fld>
            <a:endParaRPr lang="en-US" dirty="0"/>
          </a:p>
        </p:txBody>
      </p:sp>
      <p:pic>
        <p:nvPicPr>
          <p:cNvPr id="10" name="Picture 9">
            <a:extLst>
              <a:ext uri="{FF2B5EF4-FFF2-40B4-BE49-F238E27FC236}">
                <a16:creationId xmlns:a16="http://schemas.microsoft.com/office/drawing/2014/main" id="{2B1CA17B-EA9F-4B70-84B8-CAE1B8A23893}"/>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0368492" y="5435600"/>
            <a:ext cx="1371600" cy="1176115"/>
          </a:xfrm>
          <a:prstGeom prst="rect">
            <a:avLst/>
          </a:prstGeom>
        </p:spPr>
      </p:pic>
    </p:spTree>
    <p:extLst>
      <p:ext uri="{BB962C8B-B14F-4D97-AF65-F5344CB8AC3E}">
        <p14:creationId xmlns:p14="http://schemas.microsoft.com/office/powerpoint/2010/main" val="364149185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odk.org/diversity-equal-opportunity-statement/" TargetMode="External"/><Relationship Id="rId3" Type="http://schemas.openxmlformats.org/officeDocument/2006/relationships/hyperlink" Target="mailto:myodk@odk.org" TargetMode="External"/><Relationship Id="rId7" Type="http://schemas.openxmlformats.org/officeDocument/2006/relationships/hyperlink" Target="https://odk.org/privacy-policy/"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hyperlink" Target="mailto:odknhdq@odk.org" TargetMode="External"/><Relationship Id="rId5" Type="http://schemas.openxmlformats.org/officeDocument/2006/relationships/hyperlink" Target="https://odk.org/honor-society-caucus/" TargetMode="External"/><Relationship Id="rId4" Type="http://schemas.openxmlformats.org/officeDocument/2006/relationships/hyperlink" Target="https://odk.org/circle-director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278D6-F223-4B81-B681-77C3DE1A7C1B}"/>
              </a:ext>
            </a:extLst>
          </p:cNvPr>
          <p:cNvSpPr>
            <a:spLocks noGrp="1"/>
          </p:cNvSpPr>
          <p:nvPr>
            <p:ph type="ctrTitle"/>
          </p:nvPr>
        </p:nvSpPr>
        <p:spPr>
          <a:xfrm>
            <a:off x="1072448" y="2712563"/>
            <a:ext cx="8636174" cy="1646302"/>
          </a:xfrm>
        </p:spPr>
        <p:txBody>
          <a:bodyPr/>
          <a:lstStyle/>
          <a:p>
            <a:r>
              <a:rPr lang="en-US" dirty="0"/>
              <a:t>Steps to Pay</a:t>
            </a:r>
            <a:br>
              <a:rPr lang="en-US" dirty="0"/>
            </a:br>
            <a:r>
              <a:rPr lang="en-US" dirty="0"/>
              <a:t>O</a:t>
            </a:r>
            <a:r>
              <a:rPr lang="en-US" dirty="0">
                <a:sym typeface="Symbol" panose="05050102010706020507" pitchFamily="18" charset="2"/>
              </a:rPr>
              <a:t></a:t>
            </a:r>
            <a:r>
              <a:rPr lang="en-US" dirty="0"/>
              <a:t>K National and Local Fees</a:t>
            </a:r>
          </a:p>
        </p:txBody>
      </p:sp>
      <p:sp>
        <p:nvSpPr>
          <p:cNvPr id="3" name="Subtitle 2">
            <a:extLst>
              <a:ext uri="{FF2B5EF4-FFF2-40B4-BE49-F238E27FC236}">
                <a16:creationId xmlns:a16="http://schemas.microsoft.com/office/drawing/2014/main" id="{E7C40E79-15F8-499F-AC20-FDFFB3D57BE2}"/>
              </a:ext>
            </a:extLst>
          </p:cNvPr>
          <p:cNvSpPr>
            <a:spLocks noGrp="1"/>
          </p:cNvSpPr>
          <p:nvPr>
            <p:ph type="subTitle" idx="1"/>
          </p:nvPr>
        </p:nvSpPr>
        <p:spPr>
          <a:xfrm>
            <a:off x="1507067" y="5485738"/>
            <a:ext cx="7766936" cy="1096899"/>
          </a:xfrm>
        </p:spPr>
        <p:txBody>
          <a:bodyPr>
            <a:normAutofit lnSpcReduction="10000"/>
          </a:bodyPr>
          <a:lstStyle/>
          <a:p>
            <a:r>
              <a:rPr lang="en-US" dirty="0"/>
              <a:t>A Guide to the National Initiation Fee and Local Dues</a:t>
            </a:r>
          </a:p>
          <a:p>
            <a:r>
              <a:rPr lang="en-US" dirty="0"/>
              <a:t>Omicron Delta Kappa, The National Leadership Honors Society</a:t>
            </a:r>
          </a:p>
          <a:p>
            <a:r>
              <a:rPr lang="en-US" dirty="0"/>
              <a:t>Updated: January 2025</a:t>
            </a:r>
          </a:p>
        </p:txBody>
      </p:sp>
    </p:spTree>
    <p:extLst>
      <p:ext uri="{BB962C8B-B14F-4D97-AF65-F5344CB8AC3E}">
        <p14:creationId xmlns:p14="http://schemas.microsoft.com/office/powerpoint/2010/main" val="3572605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6F23D-6A30-4232-9793-C51C8120B6F5}"/>
              </a:ext>
            </a:extLst>
          </p:cNvPr>
          <p:cNvSpPr>
            <a:spLocks noGrp="1"/>
          </p:cNvSpPr>
          <p:nvPr>
            <p:ph type="title"/>
          </p:nvPr>
        </p:nvSpPr>
        <p:spPr/>
        <p:txBody>
          <a:bodyPr/>
          <a:lstStyle/>
          <a:p>
            <a:r>
              <a:rPr lang="en-US" dirty="0"/>
              <a:t>Contact Information</a:t>
            </a:r>
          </a:p>
        </p:txBody>
      </p:sp>
      <p:sp>
        <p:nvSpPr>
          <p:cNvPr id="3" name="Content Placeholder 2">
            <a:extLst>
              <a:ext uri="{FF2B5EF4-FFF2-40B4-BE49-F238E27FC236}">
                <a16:creationId xmlns:a16="http://schemas.microsoft.com/office/drawing/2014/main" id="{2E843D0A-F697-4595-8EA4-AAFFFC90734C}"/>
              </a:ext>
            </a:extLst>
          </p:cNvPr>
          <p:cNvSpPr>
            <a:spLocks noGrp="1"/>
          </p:cNvSpPr>
          <p:nvPr>
            <p:ph sz="half" idx="1"/>
          </p:nvPr>
        </p:nvSpPr>
        <p:spPr/>
        <p:txBody>
          <a:bodyPr>
            <a:normAutofit lnSpcReduction="10000"/>
          </a:bodyPr>
          <a:lstStyle/>
          <a:p>
            <a:r>
              <a:rPr lang="en-US" dirty="0"/>
              <a:t>MyODK Team, Omicron Delta Kappa National Headquarters</a:t>
            </a:r>
          </a:p>
          <a:p>
            <a:pPr lvl="1"/>
            <a:r>
              <a:rPr lang="en-US" dirty="0">
                <a:hlinkClick r:id="rId3"/>
              </a:rPr>
              <a:t>myodk@odk.org</a:t>
            </a:r>
            <a:endParaRPr lang="en-US" dirty="0"/>
          </a:p>
          <a:p>
            <a:pPr lvl="1"/>
            <a:r>
              <a:rPr lang="en-US" dirty="0"/>
              <a:t>(540) 458-5336</a:t>
            </a:r>
          </a:p>
          <a:p>
            <a:pPr lvl="1"/>
            <a:endParaRPr lang="en-US" dirty="0"/>
          </a:p>
          <a:p>
            <a:r>
              <a:rPr lang="en-US" dirty="0"/>
              <a:t>Find a Circle</a:t>
            </a:r>
          </a:p>
          <a:p>
            <a:pPr lvl="1"/>
            <a:r>
              <a:rPr lang="en-US" dirty="0">
                <a:hlinkClick r:id="rId4"/>
              </a:rPr>
              <a:t>https://odk.org/circle-directory/</a:t>
            </a:r>
            <a:endParaRPr lang="en-US" dirty="0"/>
          </a:p>
          <a:p>
            <a:pPr lvl="1"/>
            <a:endParaRPr lang="en-US" dirty="0"/>
          </a:p>
          <a:p>
            <a:pPr marL="457200" lvl="1" indent="0">
              <a:buNone/>
            </a:pPr>
            <a:endParaRPr lang="en-US" dirty="0"/>
          </a:p>
        </p:txBody>
      </p:sp>
      <p:sp>
        <p:nvSpPr>
          <p:cNvPr id="4" name="Content Placeholder 3">
            <a:extLst>
              <a:ext uri="{FF2B5EF4-FFF2-40B4-BE49-F238E27FC236}">
                <a16:creationId xmlns:a16="http://schemas.microsoft.com/office/drawing/2014/main" id="{568E94A8-D3D6-4B3E-A26C-2F05A0CFC60D}"/>
              </a:ext>
            </a:extLst>
          </p:cNvPr>
          <p:cNvSpPr>
            <a:spLocks noGrp="1"/>
          </p:cNvSpPr>
          <p:nvPr>
            <p:ph sz="half" idx="2"/>
          </p:nvPr>
        </p:nvSpPr>
        <p:spPr/>
        <p:txBody>
          <a:bodyPr>
            <a:normAutofit lnSpcReduction="10000"/>
          </a:bodyPr>
          <a:lstStyle/>
          <a:p>
            <a:pPr marL="0" indent="0">
              <a:buNone/>
            </a:pPr>
            <a:r>
              <a:rPr lang="en-US" dirty="0"/>
              <a:t>Copyright © 2024. All Rights Reserved.</a:t>
            </a:r>
            <a:br>
              <a:rPr lang="en-US" dirty="0"/>
            </a:br>
            <a:r>
              <a:rPr lang="en-US" dirty="0"/>
              <a:t>O∆K, a registered 501(c)3 nonprofit, is a member of the </a:t>
            </a:r>
            <a:r>
              <a:rPr lang="en-US" dirty="0">
                <a:hlinkClick r:id="rId5"/>
              </a:rPr>
              <a:t>Honor Society Caucus</a:t>
            </a:r>
            <a:r>
              <a:rPr lang="en-US" dirty="0"/>
              <a:t>.</a:t>
            </a:r>
          </a:p>
          <a:p>
            <a:pPr marL="0" indent="0">
              <a:buNone/>
            </a:pPr>
            <a:r>
              <a:rPr lang="en-US" dirty="0"/>
              <a:t> </a:t>
            </a:r>
          </a:p>
          <a:p>
            <a:pPr marL="0" indent="0">
              <a:buNone/>
            </a:pPr>
            <a:r>
              <a:rPr lang="en-US" b="1" dirty="0"/>
              <a:t>Johnson Center for Leadership </a:t>
            </a:r>
            <a:br>
              <a:rPr lang="en-US" dirty="0"/>
            </a:br>
            <a:r>
              <a:rPr lang="en-US" b="1" dirty="0"/>
              <a:t>O∆K National Headquarters</a:t>
            </a:r>
            <a:br>
              <a:rPr lang="en-US" dirty="0"/>
            </a:br>
            <a:r>
              <a:rPr lang="en-US" dirty="0"/>
              <a:t>224 McLaughlin Street</a:t>
            </a:r>
            <a:br>
              <a:rPr lang="en-US" dirty="0"/>
            </a:br>
            <a:r>
              <a:rPr lang="en-US" dirty="0"/>
              <a:t>Lexington, Virginia 24450-2002</a:t>
            </a:r>
            <a:br>
              <a:rPr lang="en-US" dirty="0"/>
            </a:br>
            <a:r>
              <a:rPr lang="en-US" dirty="0"/>
              <a:t>1-(540) 458-5336</a:t>
            </a:r>
            <a:br>
              <a:rPr lang="en-US" dirty="0"/>
            </a:br>
            <a:r>
              <a:rPr lang="en-US" dirty="0">
                <a:hlinkClick r:id="rId6"/>
              </a:rPr>
              <a:t>odknhdq@odk.org</a:t>
            </a:r>
            <a:endParaRPr lang="en-US" dirty="0"/>
          </a:p>
          <a:p>
            <a:pPr marL="0" indent="0">
              <a:buNone/>
            </a:pPr>
            <a:r>
              <a:rPr lang="en-US" dirty="0">
                <a:hlinkClick r:id="rId7"/>
              </a:rPr>
              <a:t>Privacy and Website Policy</a:t>
            </a:r>
            <a:br>
              <a:rPr lang="en-US" dirty="0"/>
            </a:br>
            <a:r>
              <a:rPr lang="en-US" dirty="0">
                <a:hlinkClick r:id="rId8"/>
              </a:rPr>
              <a:t>Diversity, Equal Opportunity, and Hazing Statements</a:t>
            </a:r>
            <a:endParaRPr lang="en-US" dirty="0"/>
          </a:p>
          <a:p>
            <a:endParaRPr lang="en-US" dirty="0"/>
          </a:p>
        </p:txBody>
      </p:sp>
    </p:spTree>
    <p:extLst>
      <p:ext uri="{BB962C8B-B14F-4D97-AF65-F5344CB8AC3E}">
        <p14:creationId xmlns:p14="http://schemas.microsoft.com/office/powerpoint/2010/main" val="3747269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A9BCC99-C65C-45D2-8623-F756BEC4DE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103" y="2940594"/>
            <a:ext cx="7613780" cy="3239453"/>
          </a:xfrm>
          <a:prstGeom prst="rect">
            <a:avLst/>
          </a:prstGeom>
        </p:spPr>
      </p:pic>
      <p:sp>
        <p:nvSpPr>
          <p:cNvPr id="2" name="Title 1">
            <a:extLst>
              <a:ext uri="{FF2B5EF4-FFF2-40B4-BE49-F238E27FC236}">
                <a16:creationId xmlns:a16="http://schemas.microsoft.com/office/drawing/2014/main" id="{3CC1D9C4-ACC9-4C18-B627-8E69FFDA07AB}"/>
              </a:ext>
            </a:extLst>
          </p:cNvPr>
          <p:cNvSpPr>
            <a:spLocks noGrp="1"/>
          </p:cNvSpPr>
          <p:nvPr>
            <p:ph type="title"/>
          </p:nvPr>
        </p:nvSpPr>
        <p:spPr/>
        <p:txBody>
          <a:bodyPr>
            <a:normAutofit/>
          </a:bodyPr>
          <a:lstStyle/>
          <a:p>
            <a:r>
              <a:rPr lang="en-US" dirty="0"/>
              <a:t>STEP 1: SIGN IN to Your MyODK Profile</a:t>
            </a:r>
          </a:p>
        </p:txBody>
      </p:sp>
      <p:sp>
        <p:nvSpPr>
          <p:cNvPr id="10" name="TextBox 9">
            <a:extLst>
              <a:ext uri="{FF2B5EF4-FFF2-40B4-BE49-F238E27FC236}">
                <a16:creationId xmlns:a16="http://schemas.microsoft.com/office/drawing/2014/main" id="{C8717CEC-F244-4C7F-A76C-F1283A747C4E}"/>
              </a:ext>
            </a:extLst>
          </p:cNvPr>
          <p:cNvSpPr txBox="1"/>
          <p:nvPr/>
        </p:nvSpPr>
        <p:spPr>
          <a:xfrm>
            <a:off x="247073" y="2017264"/>
            <a:ext cx="7785143" cy="923330"/>
          </a:xfrm>
          <a:prstGeom prst="rect">
            <a:avLst/>
          </a:prstGeom>
          <a:noFill/>
        </p:spPr>
        <p:txBody>
          <a:bodyPr wrap="square" rtlCol="0">
            <a:spAutoFit/>
          </a:bodyPr>
          <a:lstStyle/>
          <a:p>
            <a:pPr lvl="1"/>
            <a:r>
              <a:rPr lang="en-US" dirty="0"/>
              <a:t>For any MyODK transaction, start by signing in at my.odk.org.</a:t>
            </a:r>
          </a:p>
          <a:p>
            <a:pPr lvl="1"/>
            <a:r>
              <a:rPr lang="en-US" dirty="0"/>
              <a:t>You must sign into your </a:t>
            </a:r>
            <a:r>
              <a:rPr lang="en-US" dirty="0" err="1"/>
              <a:t>MyODK</a:t>
            </a:r>
            <a:r>
              <a:rPr lang="en-US" dirty="0"/>
              <a:t> account anytime you need to update information, pay fees, register for a conference, or access Member Benefits.</a:t>
            </a:r>
          </a:p>
        </p:txBody>
      </p:sp>
      <p:sp>
        <p:nvSpPr>
          <p:cNvPr id="9" name="TextBox 8">
            <a:extLst>
              <a:ext uri="{FF2B5EF4-FFF2-40B4-BE49-F238E27FC236}">
                <a16:creationId xmlns:a16="http://schemas.microsoft.com/office/drawing/2014/main" id="{E28C1B7E-9C17-47D1-9022-6BF8BDF73637}"/>
              </a:ext>
            </a:extLst>
          </p:cNvPr>
          <p:cNvSpPr txBox="1"/>
          <p:nvPr/>
        </p:nvSpPr>
        <p:spPr>
          <a:xfrm>
            <a:off x="3834882" y="4264090"/>
            <a:ext cx="3685591" cy="923330"/>
          </a:xfrm>
          <a:prstGeom prst="rect">
            <a:avLst/>
          </a:prstGeom>
          <a:noFill/>
          <a:ln>
            <a:noFill/>
          </a:ln>
        </p:spPr>
        <p:txBody>
          <a:bodyPr wrap="square" rtlCol="0">
            <a:spAutoFit/>
          </a:bodyPr>
          <a:lstStyle/>
          <a:p>
            <a:r>
              <a:rPr lang="en-US" b="1" dirty="0">
                <a:solidFill>
                  <a:srgbClr val="FF0000"/>
                </a:solidFill>
              </a:rPr>
              <a:t>Select SIGN IN or ACCESS YOUR RECORDS TO SIGN IN TO MyODK.</a:t>
            </a:r>
          </a:p>
        </p:txBody>
      </p:sp>
      <p:cxnSp>
        <p:nvCxnSpPr>
          <p:cNvPr id="12" name="Connector: Elbow 11">
            <a:extLst>
              <a:ext uri="{FF2B5EF4-FFF2-40B4-BE49-F238E27FC236}">
                <a16:creationId xmlns:a16="http://schemas.microsoft.com/office/drawing/2014/main" id="{4C64629A-9871-4E49-A86F-D695D24F73FC}"/>
              </a:ext>
            </a:extLst>
          </p:cNvPr>
          <p:cNvCxnSpPr>
            <a:cxnSpLocks/>
          </p:cNvCxnSpPr>
          <p:nvPr/>
        </p:nvCxnSpPr>
        <p:spPr>
          <a:xfrm rot="5400000" flipH="1" flipV="1">
            <a:off x="6763601" y="3204492"/>
            <a:ext cx="1125778" cy="993418"/>
          </a:xfrm>
          <a:prstGeom prst="bentConnector3">
            <a:avLst>
              <a:gd name="adj1" fmla="val 50000"/>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or: Elbow 14">
            <a:extLst>
              <a:ext uri="{FF2B5EF4-FFF2-40B4-BE49-F238E27FC236}">
                <a16:creationId xmlns:a16="http://schemas.microsoft.com/office/drawing/2014/main" id="{D2FC8418-296F-4A6F-A3CC-EACDC383F414}"/>
              </a:ext>
            </a:extLst>
          </p:cNvPr>
          <p:cNvCxnSpPr>
            <a:cxnSpLocks/>
          </p:cNvCxnSpPr>
          <p:nvPr/>
        </p:nvCxnSpPr>
        <p:spPr>
          <a:xfrm rot="10800000" flipV="1">
            <a:off x="2291645" y="4745060"/>
            <a:ext cx="1550561" cy="560718"/>
          </a:xfrm>
          <a:prstGeom prst="bentConnector3">
            <a:avLst>
              <a:gd name="adj1" fmla="val 50000"/>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2835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DB15D-6531-4909-A2E0-B8018FBFF824}"/>
              </a:ext>
            </a:extLst>
          </p:cNvPr>
          <p:cNvSpPr>
            <a:spLocks noGrp="1"/>
          </p:cNvSpPr>
          <p:nvPr>
            <p:ph type="title"/>
          </p:nvPr>
        </p:nvSpPr>
        <p:spPr/>
        <p:txBody>
          <a:bodyPr>
            <a:normAutofit fontScale="90000"/>
          </a:bodyPr>
          <a:lstStyle/>
          <a:p>
            <a:r>
              <a:rPr lang="en-US" dirty="0"/>
              <a:t>Step 5: ACCESS YOUR MyODK ACCOUNT</a:t>
            </a:r>
          </a:p>
        </p:txBody>
      </p:sp>
      <p:sp>
        <p:nvSpPr>
          <p:cNvPr id="5" name="Rectangle 3">
            <a:extLst>
              <a:ext uri="{FF2B5EF4-FFF2-40B4-BE49-F238E27FC236}">
                <a16:creationId xmlns:a16="http://schemas.microsoft.com/office/drawing/2014/main" id="{9DCB594B-CFE9-4C3D-B611-877B2FD061EC}"/>
              </a:ext>
            </a:extLst>
          </p:cNvPr>
          <p:cNvSpPr>
            <a:spLocks noChangeArrowheads="1"/>
          </p:cNvSpPr>
          <p:nvPr/>
        </p:nvSpPr>
        <p:spPr bwMode="auto">
          <a:xfrm>
            <a:off x="838200" y="383585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8" name="Content Placeholder 2">
            <a:extLst>
              <a:ext uri="{FF2B5EF4-FFF2-40B4-BE49-F238E27FC236}">
                <a16:creationId xmlns:a16="http://schemas.microsoft.com/office/drawing/2014/main" id="{CD0FF137-65AC-46FB-A583-3812BFFBFBEC}"/>
              </a:ext>
            </a:extLst>
          </p:cNvPr>
          <p:cNvSpPr txBox="1">
            <a:spLocks/>
          </p:cNvSpPr>
          <p:nvPr/>
        </p:nvSpPr>
        <p:spPr>
          <a:xfrm>
            <a:off x="677334" y="1898461"/>
            <a:ext cx="8581349" cy="866616"/>
          </a:xfrm>
          <a:prstGeom prst="rect">
            <a:avLst/>
          </a:prstGeom>
          <a:solidFill>
            <a:schemeClr val="bg1"/>
          </a:solidFill>
          <a:ln>
            <a:noFill/>
          </a:ln>
        </p:spPr>
        <p:txBody>
          <a:bodyPr vert="horz" lIns="0" tIns="45720" rIns="0" bIns="45720" rtlCol="0" anchor="t">
            <a:normAutofit fontScale="6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120000"/>
              </a:lnSpc>
              <a:spcBef>
                <a:spcPts val="0"/>
              </a:spcBef>
              <a:buFont typeface="Wingdings 3" charset="2"/>
              <a:buNone/>
            </a:pPr>
            <a:r>
              <a:rPr lang="en-US" sz="2600" b="1" dirty="0">
                <a:solidFill>
                  <a:srgbClr val="FF0000"/>
                </a:solidFill>
                <a:latin typeface="Goudy Old Style"/>
              </a:rPr>
              <a:t>This is the MyODK homepage. </a:t>
            </a:r>
          </a:p>
          <a:p>
            <a:pPr marL="0" indent="0">
              <a:lnSpc>
                <a:spcPct val="120000"/>
              </a:lnSpc>
              <a:spcBef>
                <a:spcPts val="0"/>
              </a:spcBef>
              <a:buFont typeface="Wingdings 3" charset="2"/>
              <a:buNone/>
            </a:pPr>
            <a:r>
              <a:rPr lang="en-US" sz="2600" b="1" dirty="0">
                <a:solidFill>
                  <a:srgbClr val="FF0000"/>
                </a:solidFill>
                <a:latin typeface="Goudy Old Style"/>
              </a:rPr>
              <a:t>To access your profile, select MY ACCOUNT, then Manage My Account </a:t>
            </a:r>
          </a:p>
          <a:p>
            <a:pPr marL="0" indent="0">
              <a:lnSpc>
                <a:spcPct val="120000"/>
              </a:lnSpc>
              <a:spcBef>
                <a:spcPts val="0"/>
              </a:spcBef>
              <a:buFont typeface="Wingdings 3" charset="2"/>
              <a:buNone/>
            </a:pPr>
            <a:r>
              <a:rPr lang="en-US" sz="2600" b="1" dirty="0">
                <a:solidFill>
                  <a:srgbClr val="FF0000"/>
                </a:solidFill>
                <a:latin typeface="Goudy Old Style"/>
              </a:rPr>
              <a:t>Or Select ACCESS YOUR RECORDS</a:t>
            </a:r>
            <a:endParaRPr lang="en-US" sz="2600" b="1" dirty="0">
              <a:latin typeface="Goudy Old Style"/>
            </a:endParaRPr>
          </a:p>
          <a:p>
            <a:pPr marL="0" indent="0">
              <a:lnSpc>
                <a:spcPct val="120000"/>
              </a:lnSpc>
              <a:spcBef>
                <a:spcPts val="0"/>
              </a:spcBef>
              <a:buFont typeface="Wingdings 3" charset="2"/>
              <a:buNone/>
            </a:pPr>
            <a:endParaRPr lang="en-US" sz="2600" dirty="0">
              <a:latin typeface="Goudy Old Style"/>
            </a:endParaRPr>
          </a:p>
        </p:txBody>
      </p:sp>
      <p:pic>
        <p:nvPicPr>
          <p:cNvPr id="7" name="Picture 6">
            <a:extLst>
              <a:ext uri="{FF2B5EF4-FFF2-40B4-BE49-F238E27FC236}">
                <a16:creationId xmlns:a16="http://schemas.microsoft.com/office/drawing/2014/main" id="{0EDD95CB-1ACD-4AE9-9731-482CE02809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334" y="3017625"/>
            <a:ext cx="9663288" cy="3252131"/>
          </a:xfrm>
          <a:prstGeom prst="rect">
            <a:avLst/>
          </a:prstGeom>
        </p:spPr>
      </p:pic>
      <p:cxnSp>
        <p:nvCxnSpPr>
          <p:cNvPr id="11" name="Connector: Elbow 10">
            <a:extLst>
              <a:ext uri="{FF2B5EF4-FFF2-40B4-BE49-F238E27FC236}">
                <a16:creationId xmlns:a16="http://schemas.microsoft.com/office/drawing/2014/main" id="{0E3E319E-F2EA-4CBE-A1E0-28B1A560FF50}"/>
              </a:ext>
            </a:extLst>
          </p:cNvPr>
          <p:cNvCxnSpPr>
            <a:cxnSpLocks/>
          </p:cNvCxnSpPr>
          <p:nvPr/>
        </p:nvCxnSpPr>
        <p:spPr>
          <a:xfrm>
            <a:off x="6711885" y="2337847"/>
            <a:ext cx="3053003" cy="679778"/>
          </a:xfrm>
          <a:prstGeom prst="bentConnector3">
            <a:avLst>
              <a:gd name="adj1" fmla="val 99712"/>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or: Elbow 14">
            <a:extLst>
              <a:ext uri="{FF2B5EF4-FFF2-40B4-BE49-F238E27FC236}">
                <a16:creationId xmlns:a16="http://schemas.microsoft.com/office/drawing/2014/main" id="{41B979B7-C1A4-4D6B-9B5D-749B9E29C4A5}"/>
              </a:ext>
            </a:extLst>
          </p:cNvPr>
          <p:cNvCxnSpPr>
            <a:cxnSpLocks/>
          </p:cNvCxnSpPr>
          <p:nvPr/>
        </p:nvCxnSpPr>
        <p:spPr>
          <a:xfrm rot="5400000">
            <a:off x="1058259" y="3449871"/>
            <a:ext cx="2952197" cy="1365957"/>
          </a:xfrm>
          <a:prstGeom prst="bentConnector3">
            <a:avLst>
              <a:gd name="adj1" fmla="val 50000"/>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1101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7E5B0-6A58-4DC5-A7B5-C76CE8D70C4D}"/>
              </a:ext>
            </a:extLst>
          </p:cNvPr>
          <p:cNvSpPr>
            <a:spLocks noGrp="1"/>
          </p:cNvSpPr>
          <p:nvPr>
            <p:ph type="title"/>
          </p:nvPr>
        </p:nvSpPr>
        <p:spPr/>
        <p:txBody>
          <a:bodyPr/>
          <a:lstStyle/>
          <a:p>
            <a:r>
              <a:rPr lang="en-US" dirty="0"/>
              <a:t>STEP 6: CHECK YOUR STATUS</a:t>
            </a:r>
          </a:p>
        </p:txBody>
      </p:sp>
      <p:pic>
        <p:nvPicPr>
          <p:cNvPr id="8" name="Picture 7">
            <a:extLst>
              <a:ext uri="{FF2B5EF4-FFF2-40B4-BE49-F238E27FC236}">
                <a16:creationId xmlns:a16="http://schemas.microsoft.com/office/drawing/2014/main" id="{7BF8D519-2288-4B8C-980B-D58BC45CE2AE}"/>
              </a:ext>
            </a:extLst>
          </p:cNvPr>
          <p:cNvPicPr>
            <a:picLocks noChangeAspect="1"/>
          </p:cNvPicPr>
          <p:nvPr/>
        </p:nvPicPr>
        <p:blipFill>
          <a:blip r:embed="rId3"/>
          <a:stretch>
            <a:fillRect/>
          </a:stretch>
        </p:blipFill>
        <p:spPr>
          <a:xfrm>
            <a:off x="498224" y="2544714"/>
            <a:ext cx="7735380" cy="3258005"/>
          </a:xfrm>
          <a:prstGeom prst="rect">
            <a:avLst/>
          </a:prstGeom>
        </p:spPr>
      </p:pic>
      <p:sp>
        <p:nvSpPr>
          <p:cNvPr id="9" name="TextBox 8">
            <a:extLst>
              <a:ext uri="{FF2B5EF4-FFF2-40B4-BE49-F238E27FC236}">
                <a16:creationId xmlns:a16="http://schemas.microsoft.com/office/drawing/2014/main" id="{30477939-2E51-42B6-83A3-8FCE589CF6F2}"/>
              </a:ext>
            </a:extLst>
          </p:cNvPr>
          <p:cNvSpPr txBox="1"/>
          <p:nvPr/>
        </p:nvSpPr>
        <p:spPr>
          <a:xfrm>
            <a:off x="947317" y="4551808"/>
            <a:ext cx="3341878" cy="923330"/>
          </a:xfrm>
          <a:prstGeom prst="rect">
            <a:avLst/>
          </a:prstGeom>
          <a:noFill/>
        </p:spPr>
        <p:txBody>
          <a:bodyPr wrap="square" rtlCol="0">
            <a:spAutoFit/>
          </a:bodyPr>
          <a:lstStyle/>
          <a:p>
            <a:r>
              <a:rPr lang="en-US" b="1" dirty="0">
                <a:solidFill>
                  <a:srgbClr val="FF0000"/>
                </a:solidFill>
              </a:rPr>
              <a:t>TO ACCESS THE PAYMENT PORTAL, YOUR STATUS MUST BE “ACCEPTED.”</a:t>
            </a:r>
          </a:p>
        </p:txBody>
      </p:sp>
      <p:cxnSp>
        <p:nvCxnSpPr>
          <p:cNvPr id="11" name="Straight Arrow Connector 10">
            <a:extLst>
              <a:ext uri="{FF2B5EF4-FFF2-40B4-BE49-F238E27FC236}">
                <a16:creationId xmlns:a16="http://schemas.microsoft.com/office/drawing/2014/main" id="{9BDCE50B-AD84-425F-8B22-F0F930770528}"/>
              </a:ext>
            </a:extLst>
          </p:cNvPr>
          <p:cNvCxnSpPr>
            <a:cxnSpLocks/>
          </p:cNvCxnSpPr>
          <p:nvPr/>
        </p:nvCxnSpPr>
        <p:spPr>
          <a:xfrm flipV="1">
            <a:off x="1357460" y="3846137"/>
            <a:ext cx="0" cy="70567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CCC25A1-9C0B-47D1-B1C9-12631F72BB52}"/>
              </a:ext>
            </a:extLst>
          </p:cNvPr>
          <p:cNvSpPr txBox="1"/>
          <p:nvPr/>
        </p:nvSpPr>
        <p:spPr>
          <a:xfrm>
            <a:off x="6483857" y="4203016"/>
            <a:ext cx="3341878" cy="923330"/>
          </a:xfrm>
          <a:prstGeom prst="rect">
            <a:avLst/>
          </a:prstGeom>
          <a:noFill/>
        </p:spPr>
        <p:txBody>
          <a:bodyPr wrap="square" rtlCol="0">
            <a:spAutoFit/>
          </a:bodyPr>
          <a:lstStyle/>
          <a:p>
            <a:r>
              <a:rPr lang="en-US" b="1" dirty="0">
                <a:solidFill>
                  <a:srgbClr val="FF0000"/>
                </a:solidFill>
              </a:rPr>
              <a:t>IF YOUR STATUS IS “ACCEPTED,” GO TO YOUR APPLICANT DASHBOARD</a:t>
            </a:r>
          </a:p>
        </p:txBody>
      </p:sp>
    </p:spTree>
    <p:extLst>
      <p:ext uri="{BB962C8B-B14F-4D97-AF65-F5344CB8AC3E}">
        <p14:creationId xmlns:p14="http://schemas.microsoft.com/office/powerpoint/2010/main" val="3706576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1A346-9481-4445-81FB-06C4C910305D}"/>
              </a:ext>
            </a:extLst>
          </p:cNvPr>
          <p:cNvSpPr>
            <a:spLocks noGrp="1"/>
          </p:cNvSpPr>
          <p:nvPr>
            <p:ph type="title"/>
          </p:nvPr>
        </p:nvSpPr>
        <p:spPr/>
        <p:txBody>
          <a:bodyPr>
            <a:normAutofit/>
          </a:bodyPr>
          <a:lstStyle/>
          <a:p>
            <a:r>
              <a:rPr lang="en-US" dirty="0"/>
              <a:t>STEP 7: START THE PAYMENT PROCESS</a:t>
            </a:r>
          </a:p>
        </p:txBody>
      </p:sp>
      <p:pic>
        <p:nvPicPr>
          <p:cNvPr id="8" name="Picture 7">
            <a:extLst>
              <a:ext uri="{FF2B5EF4-FFF2-40B4-BE49-F238E27FC236}">
                <a16:creationId xmlns:a16="http://schemas.microsoft.com/office/drawing/2014/main" id="{D296B843-DEF1-448F-85BC-95863C7607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334" y="1825018"/>
            <a:ext cx="7195216" cy="2302469"/>
          </a:xfrm>
          <a:prstGeom prst="rect">
            <a:avLst/>
          </a:prstGeom>
        </p:spPr>
      </p:pic>
      <p:cxnSp>
        <p:nvCxnSpPr>
          <p:cNvPr id="6" name="Straight Arrow Connector 5">
            <a:extLst>
              <a:ext uri="{FF2B5EF4-FFF2-40B4-BE49-F238E27FC236}">
                <a16:creationId xmlns:a16="http://schemas.microsoft.com/office/drawing/2014/main" id="{EA95A12D-3355-4CEF-8CA1-5EFB2E05723E}"/>
              </a:ext>
            </a:extLst>
          </p:cNvPr>
          <p:cNvCxnSpPr>
            <a:cxnSpLocks/>
          </p:cNvCxnSpPr>
          <p:nvPr/>
        </p:nvCxnSpPr>
        <p:spPr>
          <a:xfrm flipH="1">
            <a:off x="2964655" y="3812639"/>
            <a:ext cx="1470542" cy="0"/>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5" name="TextBox 4">
            <a:extLst>
              <a:ext uri="{FF2B5EF4-FFF2-40B4-BE49-F238E27FC236}">
                <a16:creationId xmlns:a16="http://schemas.microsoft.com/office/drawing/2014/main" id="{01E9DAE7-B24D-4366-91AA-2A76FF7CF912}"/>
              </a:ext>
            </a:extLst>
          </p:cNvPr>
          <p:cNvSpPr txBox="1"/>
          <p:nvPr/>
        </p:nvSpPr>
        <p:spPr>
          <a:xfrm>
            <a:off x="4435197" y="3727273"/>
            <a:ext cx="5724674" cy="1754326"/>
          </a:xfrm>
          <a:prstGeom prst="rect">
            <a:avLst/>
          </a:prstGeom>
          <a:noFill/>
        </p:spPr>
        <p:txBody>
          <a:bodyPr wrap="square" rtlCol="0">
            <a:spAutoFit/>
          </a:bodyPr>
          <a:lstStyle/>
          <a:p>
            <a:r>
              <a:rPr lang="en-US" b="1" dirty="0">
                <a:solidFill>
                  <a:srgbClr val="FF0000"/>
                </a:solidFill>
              </a:rPr>
              <a:t>IF YOUR STATUS IS ACCEPTED AND YOUR CIRCLE HAS OPTED TO USE THE MyODK PORTAL, YOU WILL SEE THIS MESSAGE.</a:t>
            </a:r>
          </a:p>
          <a:p>
            <a:endParaRPr lang="en-US" b="1" dirty="0">
              <a:solidFill>
                <a:srgbClr val="FF0000"/>
              </a:solidFill>
            </a:endParaRPr>
          </a:p>
          <a:p>
            <a:r>
              <a:rPr lang="en-US" b="1" dirty="0">
                <a:solidFill>
                  <a:srgbClr val="FF0000"/>
                </a:solidFill>
              </a:rPr>
              <a:t>START YOUR PAYMENT PROCESS BY CLICKING ON THE LINK.</a:t>
            </a:r>
          </a:p>
        </p:txBody>
      </p:sp>
      <p:pic>
        <p:nvPicPr>
          <p:cNvPr id="3" name="Picture 2">
            <a:extLst>
              <a:ext uri="{FF2B5EF4-FFF2-40B4-BE49-F238E27FC236}">
                <a16:creationId xmlns:a16="http://schemas.microsoft.com/office/drawing/2014/main" id="{88BDC09F-A4C7-467D-9A00-83D2675FF1DB}"/>
              </a:ext>
            </a:extLst>
          </p:cNvPr>
          <p:cNvPicPr>
            <a:picLocks noChangeAspect="1"/>
          </p:cNvPicPr>
          <p:nvPr/>
        </p:nvPicPr>
        <p:blipFill>
          <a:blip r:embed="rId4"/>
          <a:stretch>
            <a:fillRect/>
          </a:stretch>
        </p:blipFill>
        <p:spPr>
          <a:xfrm>
            <a:off x="829629" y="5481599"/>
            <a:ext cx="2705478" cy="695422"/>
          </a:xfrm>
          <a:prstGeom prst="rect">
            <a:avLst/>
          </a:prstGeom>
        </p:spPr>
      </p:pic>
      <p:sp>
        <p:nvSpPr>
          <p:cNvPr id="9" name="TextBox 8">
            <a:extLst>
              <a:ext uri="{FF2B5EF4-FFF2-40B4-BE49-F238E27FC236}">
                <a16:creationId xmlns:a16="http://schemas.microsoft.com/office/drawing/2014/main" id="{70CE81EF-443C-4F0E-AD6B-71B3190749D7}"/>
              </a:ext>
            </a:extLst>
          </p:cNvPr>
          <p:cNvSpPr txBox="1"/>
          <p:nvPr/>
        </p:nvSpPr>
        <p:spPr>
          <a:xfrm>
            <a:off x="4435197" y="5566965"/>
            <a:ext cx="5724674" cy="646331"/>
          </a:xfrm>
          <a:prstGeom prst="rect">
            <a:avLst/>
          </a:prstGeom>
          <a:noFill/>
        </p:spPr>
        <p:txBody>
          <a:bodyPr wrap="square" rtlCol="0">
            <a:spAutoFit/>
          </a:bodyPr>
          <a:lstStyle/>
          <a:p>
            <a:r>
              <a:rPr lang="en-US" b="1" dirty="0">
                <a:solidFill>
                  <a:srgbClr val="FF0000"/>
                </a:solidFill>
              </a:rPr>
              <a:t>Do not select the cart button on the top tool bar. This will not activate until an order has been started.</a:t>
            </a:r>
          </a:p>
        </p:txBody>
      </p:sp>
    </p:spTree>
    <p:extLst>
      <p:ext uri="{BB962C8B-B14F-4D97-AF65-F5344CB8AC3E}">
        <p14:creationId xmlns:p14="http://schemas.microsoft.com/office/powerpoint/2010/main" val="2862093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EEF9B-4A8A-4C6F-9491-773AA79D045C}"/>
              </a:ext>
            </a:extLst>
          </p:cNvPr>
          <p:cNvSpPr>
            <a:spLocks noGrp="1"/>
          </p:cNvSpPr>
          <p:nvPr>
            <p:ph type="title"/>
          </p:nvPr>
        </p:nvSpPr>
        <p:spPr/>
        <p:txBody>
          <a:bodyPr/>
          <a:lstStyle/>
          <a:p>
            <a:r>
              <a:rPr lang="en-US" dirty="0"/>
              <a:t>STEP 8: OPEN THE SHOPPING CART</a:t>
            </a:r>
          </a:p>
        </p:txBody>
      </p:sp>
      <p:sp>
        <p:nvSpPr>
          <p:cNvPr id="5" name="TextBox 4">
            <a:extLst>
              <a:ext uri="{FF2B5EF4-FFF2-40B4-BE49-F238E27FC236}">
                <a16:creationId xmlns:a16="http://schemas.microsoft.com/office/drawing/2014/main" id="{E6C6F516-3BDA-4E4D-B499-ADDF3000F235}"/>
              </a:ext>
            </a:extLst>
          </p:cNvPr>
          <p:cNvSpPr txBox="1"/>
          <p:nvPr/>
        </p:nvSpPr>
        <p:spPr>
          <a:xfrm>
            <a:off x="677334" y="2061173"/>
            <a:ext cx="9183103" cy="646331"/>
          </a:xfrm>
          <a:prstGeom prst="rect">
            <a:avLst/>
          </a:prstGeom>
          <a:noFill/>
        </p:spPr>
        <p:txBody>
          <a:bodyPr wrap="square" rtlCol="0">
            <a:spAutoFit/>
          </a:bodyPr>
          <a:lstStyle/>
          <a:p>
            <a:r>
              <a:rPr lang="en-US" dirty="0">
                <a:solidFill>
                  <a:srgbClr val="FF0000"/>
                </a:solidFill>
              </a:rPr>
              <a:t>Review the fees associated with joining Omicron Delta Kappa. If your circle has elected to collect the local dues through the portal, that fee will be shown below.</a:t>
            </a:r>
          </a:p>
        </p:txBody>
      </p:sp>
      <p:pic>
        <p:nvPicPr>
          <p:cNvPr id="6" name="Picture 5">
            <a:extLst>
              <a:ext uri="{FF2B5EF4-FFF2-40B4-BE49-F238E27FC236}">
                <a16:creationId xmlns:a16="http://schemas.microsoft.com/office/drawing/2014/main" id="{9530EA9E-9AEE-4E98-AA0C-E7B529FC4DE7}"/>
              </a:ext>
            </a:extLst>
          </p:cNvPr>
          <p:cNvPicPr>
            <a:picLocks noChangeAspect="1"/>
          </p:cNvPicPr>
          <p:nvPr/>
        </p:nvPicPr>
        <p:blipFill>
          <a:blip r:embed="rId3"/>
          <a:stretch>
            <a:fillRect/>
          </a:stretch>
        </p:blipFill>
        <p:spPr>
          <a:xfrm>
            <a:off x="755504" y="2838278"/>
            <a:ext cx="8440328" cy="2457793"/>
          </a:xfrm>
          <a:prstGeom prst="rect">
            <a:avLst/>
          </a:prstGeom>
        </p:spPr>
      </p:pic>
      <p:sp>
        <p:nvSpPr>
          <p:cNvPr id="7" name="TextBox 6">
            <a:extLst>
              <a:ext uri="{FF2B5EF4-FFF2-40B4-BE49-F238E27FC236}">
                <a16:creationId xmlns:a16="http://schemas.microsoft.com/office/drawing/2014/main" id="{885031C4-07BD-4392-BA1B-FFE3542990C8}"/>
              </a:ext>
            </a:extLst>
          </p:cNvPr>
          <p:cNvSpPr txBox="1"/>
          <p:nvPr/>
        </p:nvSpPr>
        <p:spPr>
          <a:xfrm>
            <a:off x="3950005" y="4780514"/>
            <a:ext cx="4864055" cy="646331"/>
          </a:xfrm>
          <a:prstGeom prst="rect">
            <a:avLst/>
          </a:prstGeom>
          <a:noFill/>
        </p:spPr>
        <p:txBody>
          <a:bodyPr wrap="square" rtlCol="0">
            <a:spAutoFit/>
          </a:bodyPr>
          <a:lstStyle/>
          <a:p>
            <a:r>
              <a:rPr lang="en-US" dirty="0">
                <a:solidFill>
                  <a:srgbClr val="FF0000"/>
                </a:solidFill>
              </a:rPr>
              <a:t>SELECT “PROCEED TO SHOPPING CART” TO PAY FEES</a:t>
            </a:r>
          </a:p>
        </p:txBody>
      </p:sp>
      <p:cxnSp>
        <p:nvCxnSpPr>
          <p:cNvPr id="11" name="Straight Arrow Connector 10">
            <a:extLst>
              <a:ext uri="{FF2B5EF4-FFF2-40B4-BE49-F238E27FC236}">
                <a16:creationId xmlns:a16="http://schemas.microsoft.com/office/drawing/2014/main" id="{46D43C9D-6BDE-4059-A80F-1B3238EFD968}"/>
              </a:ext>
            </a:extLst>
          </p:cNvPr>
          <p:cNvCxnSpPr>
            <a:cxnSpLocks/>
          </p:cNvCxnSpPr>
          <p:nvPr/>
        </p:nvCxnSpPr>
        <p:spPr>
          <a:xfrm flipH="1">
            <a:off x="2846896" y="5021721"/>
            <a:ext cx="1206630"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2714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9DDA3-CB42-4C66-95C9-51FA1C0727BD}"/>
              </a:ext>
            </a:extLst>
          </p:cNvPr>
          <p:cNvSpPr>
            <a:spLocks noGrp="1"/>
          </p:cNvSpPr>
          <p:nvPr>
            <p:ph type="title"/>
          </p:nvPr>
        </p:nvSpPr>
        <p:spPr/>
        <p:txBody>
          <a:bodyPr>
            <a:normAutofit/>
          </a:bodyPr>
          <a:lstStyle/>
          <a:p>
            <a:r>
              <a:rPr lang="en-US" dirty="0"/>
              <a:t>STEP 9: REVIEW YOUR FEES</a:t>
            </a:r>
          </a:p>
        </p:txBody>
      </p:sp>
      <p:pic>
        <p:nvPicPr>
          <p:cNvPr id="5" name="Picture 4">
            <a:extLst>
              <a:ext uri="{FF2B5EF4-FFF2-40B4-BE49-F238E27FC236}">
                <a16:creationId xmlns:a16="http://schemas.microsoft.com/office/drawing/2014/main" id="{F1F9995E-3AEC-497D-B74E-BB9661A40AC3}"/>
              </a:ext>
            </a:extLst>
          </p:cNvPr>
          <p:cNvPicPr>
            <a:picLocks noChangeAspect="1"/>
          </p:cNvPicPr>
          <p:nvPr/>
        </p:nvPicPr>
        <p:blipFill>
          <a:blip r:embed="rId3"/>
          <a:stretch>
            <a:fillRect/>
          </a:stretch>
        </p:blipFill>
        <p:spPr>
          <a:xfrm>
            <a:off x="677334" y="2838278"/>
            <a:ext cx="9719035" cy="2421062"/>
          </a:xfrm>
          <a:prstGeom prst="rect">
            <a:avLst/>
          </a:prstGeom>
        </p:spPr>
      </p:pic>
      <p:sp>
        <p:nvSpPr>
          <p:cNvPr id="6" name="TextBox 5">
            <a:extLst>
              <a:ext uri="{FF2B5EF4-FFF2-40B4-BE49-F238E27FC236}">
                <a16:creationId xmlns:a16="http://schemas.microsoft.com/office/drawing/2014/main" id="{EA0F461E-8E37-4133-8861-4A04FE60D1B0}"/>
              </a:ext>
            </a:extLst>
          </p:cNvPr>
          <p:cNvSpPr txBox="1"/>
          <p:nvPr/>
        </p:nvSpPr>
        <p:spPr>
          <a:xfrm>
            <a:off x="677334" y="2061173"/>
            <a:ext cx="9183103" cy="646331"/>
          </a:xfrm>
          <a:prstGeom prst="rect">
            <a:avLst/>
          </a:prstGeom>
          <a:noFill/>
        </p:spPr>
        <p:txBody>
          <a:bodyPr wrap="square" rtlCol="0">
            <a:spAutoFit/>
          </a:bodyPr>
          <a:lstStyle/>
          <a:p>
            <a:r>
              <a:rPr lang="en-US" dirty="0">
                <a:solidFill>
                  <a:srgbClr val="FF0000"/>
                </a:solidFill>
              </a:rPr>
              <a:t>Review the fees associated with joining Omicron Delta Kappa. The Local Dues shown here are an example. The actual local dues will show in your cart.</a:t>
            </a:r>
          </a:p>
        </p:txBody>
      </p:sp>
      <p:sp>
        <p:nvSpPr>
          <p:cNvPr id="7" name="TextBox 6">
            <a:extLst>
              <a:ext uri="{FF2B5EF4-FFF2-40B4-BE49-F238E27FC236}">
                <a16:creationId xmlns:a16="http://schemas.microsoft.com/office/drawing/2014/main" id="{7AFAB7BE-3839-47A0-8ED8-39819E4BB20E}"/>
              </a:ext>
            </a:extLst>
          </p:cNvPr>
          <p:cNvSpPr txBox="1"/>
          <p:nvPr/>
        </p:nvSpPr>
        <p:spPr>
          <a:xfrm>
            <a:off x="3137729" y="5791928"/>
            <a:ext cx="5459516" cy="369332"/>
          </a:xfrm>
          <a:prstGeom prst="rect">
            <a:avLst/>
          </a:prstGeom>
          <a:noFill/>
        </p:spPr>
        <p:txBody>
          <a:bodyPr wrap="square" rtlCol="0">
            <a:spAutoFit/>
          </a:bodyPr>
          <a:lstStyle/>
          <a:p>
            <a:r>
              <a:rPr lang="en-US" dirty="0">
                <a:solidFill>
                  <a:srgbClr val="FF0000"/>
                </a:solidFill>
              </a:rPr>
              <a:t>SELECT “PROCEED TO CHECK OUT” TO PAY FEES</a:t>
            </a:r>
          </a:p>
        </p:txBody>
      </p:sp>
      <p:cxnSp>
        <p:nvCxnSpPr>
          <p:cNvPr id="12" name="Connector: Elbow 11">
            <a:extLst>
              <a:ext uri="{FF2B5EF4-FFF2-40B4-BE49-F238E27FC236}">
                <a16:creationId xmlns:a16="http://schemas.microsoft.com/office/drawing/2014/main" id="{46079D85-D64D-44DA-A0F8-1476A72F9FFD}"/>
              </a:ext>
            </a:extLst>
          </p:cNvPr>
          <p:cNvCxnSpPr/>
          <p:nvPr/>
        </p:nvCxnSpPr>
        <p:spPr>
          <a:xfrm rot="5400000" flipH="1" flipV="1">
            <a:off x="8441295" y="5273889"/>
            <a:ext cx="717254" cy="688156"/>
          </a:xfrm>
          <a:prstGeom prst="bentConnector3">
            <a:avLst>
              <a:gd name="adj1" fmla="val -1257"/>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3718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98810-BBB3-4EF6-BD94-3F0CBF76D481}"/>
              </a:ext>
            </a:extLst>
          </p:cNvPr>
          <p:cNvSpPr>
            <a:spLocks noGrp="1"/>
          </p:cNvSpPr>
          <p:nvPr>
            <p:ph type="title"/>
          </p:nvPr>
        </p:nvSpPr>
        <p:spPr/>
        <p:txBody>
          <a:bodyPr>
            <a:normAutofit fontScale="90000"/>
          </a:bodyPr>
          <a:lstStyle/>
          <a:p>
            <a:r>
              <a:rPr lang="en-US" dirty="0"/>
              <a:t>STEP 10: COMPLETE CARD PAYMENT AND SUBMIT</a:t>
            </a:r>
          </a:p>
        </p:txBody>
      </p:sp>
      <p:pic>
        <p:nvPicPr>
          <p:cNvPr id="6" name="Picture 5">
            <a:extLst>
              <a:ext uri="{FF2B5EF4-FFF2-40B4-BE49-F238E27FC236}">
                <a16:creationId xmlns:a16="http://schemas.microsoft.com/office/drawing/2014/main" id="{ABC64D04-B6F4-46FB-81C7-15DD8616A45D}"/>
              </a:ext>
            </a:extLst>
          </p:cNvPr>
          <p:cNvPicPr>
            <a:picLocks noChangeAspect="1"/>
          </p:cNvPicPr>
          <p:nvPr/>
        </p:nvPicPr>
        <p:blipFill>
          <a:blip r:embed="rId3"/>
          <a:stretch>
            <a:fillRect/>
          </a:stretch>
        </p:blipFill>
        <p:spPr>
          <a:xfrm>
            <a:off x="2501679" y="1845557"/>
            <a:ext cx="3431200" cy="4927601"/>
          </a:xfrm>
          <a:prstGeom prst="rect">
            <a:avLst/>
          </a:prstGeom>
        </p:spPr>
      </p:pic>
      <p:sp>
        <p:nvSpPr>
          <p:cNvPr id="7" name="TextBox 6">
            <a:extLst>
              <a:ext uri="{FF2B5EF4-FFF2-40B4-BE49-F238E27FC236}">
                <a16:creationId xmlns:a16="http://schemas.microsoft.com/office/drawing/2014/main" id="{4F59CDD0-D8CC-4862-A468-45812C7C1E9A}"/>
              </a:ext>
            </a:extLst>
          </p:cNvPr>
          <p:cNvSpPr txBox="1"/>
          <p:nvPr/>
        </p:nvSpPr>
        <p:spPr>
          <a:xfrm>
            <a:off x="5932879" y="1720840"/>
            <a:ext cx="4334758" cy="3416320"/>
          </a:xfrm>
          <a:prstGeom prst="rect">
            <a:avLst/>
          </a:prstGeom>
          <a:noFill/>
        </p:spPr>
        <p:txBody>
          <a:bodyPr wrap="square" rtlCol="0">
            <a:spAutoFit/>
          </a:bodyPr>
          <a:lstStyle/>
          <a:p>
            <a:r>
              <a:rPr lang="en-US" dirty="0"/>
              <a:t>Ensure that the Billing Address matches the mailing address for the credit or debit card you are using. </a:t>
            </a:r>
          </a:p>
          <a:p>
            <a:endParaRPr lang="en-US" dirty="0"/>
          </a:p>
          <a:p>
            <a:r>
              <a:rPr lang="en-US" dirty="0"/>
              <a:t>Your payment will be rejected if any of the required information on this page does not match.</a:t>
            </a:r>
          </a:p>
          <a:p>
            <a:endParaRPr lang="en-US" dirty="0"/>
          </a:p>
          <a:p>
            <a:r>
              <a:rPr lang="en-US" dirty="0"/>
              <a:t>You may need to return to the address section of your profile and update an address to ensure the payment processes. You can always return to this page to complete the process.</a:t>
            </a:r>
          </a:p>
        </p:txBody>
      </p:sp>
      <p:sp>
        <p:nvSpPr>
          <p:cNvPr id="8" name="TextBox 7">
            <a:extLst>
              <a:ext uri="{FF2B5EF4-FFF2-40B4-BE49-F238E27FC236}">
                <a16:creationId xmlns:a16="http://schemas.microsoft.com/office/drawing/2014/main" id="{C5DD25F7-AAE9-4560-BCAC-F12ADE96E0CB}"/>
              </a:ext>
            </a:extLst>
          </p:cNvPr>
          <p:cNvSpPr txBox="1"/>
          <p:nvPr/>
        </p:nvSpPr>
        <p:spPr>
          <a:xfrm>
            <a:off x="6485367" y="5216255"/>
            <a:ext cx="3000778" cy="923330"/>
          </a:xfrm>
          <a:prstGeom prst="rect">
            <a:avLst/>
          </a:prstGeom>
          <a:noFill/>
        </p:spPr>
        <p:txBody>
          <a:bodyPr wrap="square" rtlCol="0">
            <a:spAutoFit/>
          </a:bodyPr>
          <a:lstStyle/>
          <a:p>
            <a:r>
              <a:rPr lang="en-US" dirty="0">
                <a:solidFill>
                  <a:srgbClr val="FF0000"/>
                </a:solidFill>
              </a:rPr>
              <a:t>SELECT “SUBMIT PAYMENT” TO COMPLETE THE PROCESS. </a:t>
            </a:r>
          </a:p>
        </p:txBody>
      </p:sp>
      <p:cxnSp>
        <p:nvCxnSpPr>
          <p:cNvPr id="10" name="Connector: Elbow 9">
            <a:extLst>
              <a:ext uri="{FF2B5EF4-FFF2-40B4-BE49-F238E27FC236}">
                <a16:creationId xmlns:a16="http://schemas.microsoft.com/office/drawing/2014/main" id="{48B30949-FF30-41D8-B025-6D824B30CD5F}"/>
              </a:ext>
            </a:extLst>
          </p:cNvPr>
          <p:cNvCxnSpPr>
            <a:cxnSpLocks/>
          </p:cNvCxnSpPr>
          <p:nvPr/>
        </p:nvCxnSpPr>
        <p:spPr>
          <a:xfrm rot="10800000" flipV="1">
            <a:off x="3421930" y="6139584"/>
            <a:ext cx="4678328" cy="298921"/>
          </a:xfrm>
          <a:prstGeom prst="bentConnector3">
            <a:avLst>
              <a:gd name="adj1" fmla="val 230"/>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315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92264-7026-4A4B-A76C-77C5C3B7DBB4}"/>
              </a:ext>
            </a:extLst>
          </p:cNvPr>
          <p:cNvSpPr>
            <a:spLocks noGrp="1"/>
          </p:cNvSpPr>
          <p:nvPr>
            <p:ph type="title"/>
          </p:nvPr>
        </p:nvSpPr>
        <p:spPr/>
        <p:txBody>
          <a:bodyPr/>
          <a:lstStyle/>
          <a:p>
            <a:r>
              <a:rPr lang="en-US" dirty="0"/>
              <a:t>PAYMENT RECEIPT</a:t>
            </a:r>
          </a:p>
        </p:txBody>
      </p:sp>
      <p:sp>
        <p:nvSpPr>
          <p:cNvPr id="3" name="Content Placeholder 2">
            <a:extLst>
              <a:ext uri="{FF2B5EF4-FFF2-40B4-BE49-F238E27FC236}">
                <a16:creationId xmlns:a16="http://schemas.microsoft.com/office/drawing/2014/main" id="{F6BBE86C-879F-4453-9C54-08DE8F7C9DE7}"/>
              </a:ext>
            </a:extLst>
          </p:cNvPr>
          <p:cNvSpPr>
            <a:spLocks noGrp="1"/>
          </p:cNvSpPr>
          <p:nvPr>
            <p:ph idx="1"/>
          </p:nvPr>
        </p:nvSpPr>
        <p:spPr/>
        <p:txBody>
          <a:bodyPr>
            <a:normAutofit/>
          </a:bodyPr>
          <a:lstStyle/>
          <a:p>
            <a:r>
              <a:rPr lang="en-US" sz="2800" dirty="0"/>
              <a:t>Check the email you used in the previous step. You should have received an email receipt for the transaction.</a:t>
            </a:r>
          </a:p>
          <a:p>
            <a:r>
              <a:rPr lang="en-US" sz="2800" dirty="0"/>
              <a:t>Make sure you have the initiation date on your calendar.</a:t>
            </a:r>
          </a:p>
          <a:p>
            <a:r>
              <a:rPr lang="en-US" sz="2800" dirty="0"/>
              <a:t>We look forward to working with you as a Lifetime member of Omicron Delta Kappa.</a:t>
            </a:r>
          </a:p>
        </p:txBody>
      </p:sp>
    </p:spTree>
    <p:extLst>
      <p:ext uri="{BB962C8B-B14F-4D97-AF65-F5344CB8AC3E}">
        <p14:creationId xmlns:p14="http://schemas.microsoft.com/office/powerpoint/2010/main" val="502958530"/>
      </p:ext>
    </p:extLst>
  </p:cSld>
  <p:clrMapOvr>
    <a:masterClrMapping/>
  </p:clrMapOvr>
</p:sld>
</file>

<file path=ppt/theme/theme1.xml><?xml version="1.0" encoding="utf-8"?>
<a:theme xmlns:a="http://schemas.openxmlformats.org/drawingml/2006/main" name="Face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ustom 1">
      <a:majorFont>
        <a:latin typeface="Goudy Old Style"/>
        <a:ea typeface=""/>
        <a:cs typeface=""/>
      </a:majorFont>
      <a:minorFont>
        <a:latin typeface="Goudy Old Style"/>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2860</TotalTime>
  <Words>1174</Words>
  <Application>Microsoft Office PowerPoint</Application>
  <PresentationFormat>Widescreen</PresentationFormat>
  <Paragraphs>68</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Goudy Old Style</vt:lpstr>
      <vt:lpstr>Symbol</vt:lpstr>
      <vt:lpstr>Wingdings 3</vt:lpstr>
      <vt:lpstr>Facet</vt:lpstr>
      <vt:lpstr>Steps to Pay OK National and Local Fees</vt:lpstr>
      <vt:lpstr>STEP 1: SIGN IN to Your MyODK Profile</vt:lpstr>
      <vt:lpstr>Step 5: ACCESS YOUR MyODK ACCOUNT</vt:lpstr>
      <vt:lpstr>STEP 6: CHECK YOUR STATUS</vt:lpstr>
      <vt:lpstr>STEP 7: START THE PAYMENT PROCESS</vt:lpstr>
      <vt:lpstr>STEP 8: OPEN THE SHOPPING CART</vt:lpstr>
      <vt:lpstr>STEP 9: REVIEW YOUR FEES</vt:lpstr>
      <vt:lpstr>STEP 10: COMPLETE CARD PAYMENT AND SUBMIT</vt:lpstr>
      <vt:lpstr>PAYMENT RECEIPT</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Timothy Reed</dc:creator>
  <cp:lastModifiedBy>Timothy Reed</cp:lastModifiedBy>
  <cp:revision>36</cp:revision>
  <cp:lastPrinted>2024-10-24T13:00:47Z</cp:lastPrinted>
  <dcterms:created xsi:type="dcterms:W3CDTF">2024-10-10T19:45:46Z</dcterms:created>
  <dcterms:modified xsi:type="dcterms:W3CDTF">2025-02-25T00:09:51Z</dcterms:modified>
</cp:coreProperties>
</file>