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1"/>
  </p:notesMasterIdLst>
  <p:sldIdLst>
    <p:sldId id="256" r:id="rId2"/>
    <p:sldId id="258" r:id="rId3"/>
    <p:sldId id="274" r:id="rId4"/>
    <p:sldId id="273" r:id="rId5"/>
    <p:sldId id="275" r:id="rId6"/>
    <p:sldId id="276" r:id="rId7"/>
    <p:sldId id="278" r:id="rId8"/>
    <p:sldId id="279"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p:cViewPr varScale="1">
        <p:scale>
          <a:sx n="71" d="100"/>
          <a:sy n="71" d="100"/>
        </p:scale>
        <p:origin x="642"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0E611-B7D4-46B4-90F3-D4941C37D1ED}"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E00B1-374F-4DBA-9050-D2C54074B282}" type="slidenum">
              <a:rPr lang="en-US" smtClean="0"/>
              <a:t>‹#›</a:t>
            </a:fld>
            <a:endParaRPr lang="en-US"/>
          </a:p>
        </p:txBody>
      </p:sp>
    </p:spTree>
    <p:extLst>
      <p:ext uri="{BB962C8B-B14F-4D97-AF65-F5344CB8AC3E}">
        <p14:creationId xmlns:p14="http://schemas.microsoft.com/office/powerpoint/2010/main" val="307108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7583-94E3-164D-8208-B8CF8A38B24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C080F29-8A44-4043-AC34-6D479236651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026848A-9971-0643-8CF7-20850365A005}"/>
              </a:ext>
            </a:extLst>
          </p:cNvPr>
          <p:cNvSpPr>
            <a:spLocks noGrp="1"/>
          </p:cNvSpPr>
          <p:nvPr>
            <p:ph type="dt" sz="half" idx="10"/>
          </p:nvPr>
        </p:nvSpPr>
        <p:spPr/>
        <p:txBody>
          <a:bodyPr/>
          <a:lstStyle/>
          <a:p>
            <a:fld id="{D96E1513-6765-4B84-ABB3-F196450EAC67}" type="datetimeFigureOut">
              <a:rPr lang="en-US" smtClean="0"/>
              <a:t>9/4/2025</a:t>
            </a:fld>
            <a:endParaRPr lang="en-US"/>
          </a:p>
        </p:txBody>
      </p:sp>
      <p:sp>
        <p:nvSpPr>
          <p:cNvPr id="5" name="Footer Placeholder 4">
            <a:extLst>
              <a:ext uri="{FF2B5EF4-FFF2-40B4-BE49-F238E27FC236}">
                <a16:creationId xmlns:a16="http://schemas.microsoft.com/office/drawing/2014/main" id="{088EC1C9-BB28-D643-9036-B408E2808053}"/>
              </a:ext>
            </a:extLst>
          </p:cNvPr>
          <p:cNvSpPr>
            <a:spLocks noGrp="1"/>
          </p:cNvSpPr>
          <p:nvPr>
            <p:ph type="ftr" sz="quarter" idx="11"/>
          </p:nvPr>
        </p:nvSpPr>
        <p:spPr/>
        <p:txBody>
          <a:bodyPr/>
          <a:lstStyle/>
          <a:p>
            <a:pPr algn="ctr">
              <a:defRPr/>
            </a:pPr>
            <a:r>
              <a:rPr lang="en-US"/>
              <a:t>Stone Ethical Leadership Challenge</a:t>
            </a:r>
            <a:endParaRPr lang="en-US" dirty="0"/>
          </a:p>
        </p:txBody>
      </p:sp>
      <p:sp>
        <p:nvSpPr>
          <p:cNvPr id="6" name="Slide Number Placeholder 5">
            <a:extLst>
              <a:ext uri="{FF2B5EF4-FFF2-40B4-BE49-F238E27FC236}">
                <a16:creationId xmlns:a16="http://schemas.microsoft.com/office/drawing/2014/main" id="{4857295D-B66C-F34D-AA6A-F44304EA77EA}"/>
              </a:ext>
            </a:extLst>
          </p:cNvPr>
          <p:cNvSpPr>
            <a:spLocks noGrp="1"/>
          </p:cNvSpPr>
          <p:nvPr>
            <p:ph type="sldNum" sz="quarter" idx="12"/>
          </p:nvPr>
        </p:nvSpPr>
        <p:spPr/>
        <p:txBody>
          <a:bodyPr/>
          <a:lstStyle/>
          <a:p>
            <a:fld id="{422A8ADA-2554-4557-AA88-DA89FA0901CD}" type="slidenum">
              <a:rPr lang="en-US" altLang="en-US" smtClean="0"/>
              <a:pPr/>
              <a:t>‹#›</a:t>
            </a:fld>
            <a:endParaRPr lang="en-US" altLang="en-US" dirty="0"/>
          </a:p>
        </p:txBody>
      </p:sp>
    </p:spTree>
    <p:extLst>
      <p:ext uri="{BB962C8B-B14F-4D97-AF65-F5344CB8AC3E}">
        <p14:creationId xmlns:p14="http://schemas.microsoft.com/office/powerpoint/2010/main" val="328861263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776C-3C30-404A-A61B-0BA6FAB6DBA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CD90B4B-F455-F04B-B7D8-D2E7B389A52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78BEDB-5651-184C-94C6-F37B17D5EB3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DBFCE36-4EE7-454D-A1A3-F74DCE9F46F1}"/>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3B6A1961-B753-ED46-966D-FAEBC0BB8662}"/>
              </a:ext>
            </a:extLst>
          </p:cNvPr>
          <p:cNvSpPr>
            <a:spLocks noGrp="1"/>
          </p:cNvSpPr>
          <p:nvPr>
            <p:ph type="ftr" sz="quarter" idx="11"/>
          </p:nvPr>
        </p:nvSpPr>
        <p:spPr/>
        <p:txBody>
          <a:bodyPr/>
          <a:lstStyle/>
          <a:p>
            <a:pPr>
              <a:defRPr/>
            </a:pPr>
            <a:r>
              <a:rPr lang="en-US"/>
              <a:t>Stone Ethical Leadership Challenge</a:t>
            </a:r>
          </a:p>
        </p:txBody>
      </p:sp>
      <p:sp>
        <p:nvSpPr>
          <p:cNvPr id="7" name="Slide Number Placeholder 6">
            <a:extLst>
              <a:ext uri="{FF2B5EF4-FFF2-40B4-BE49-F238E27FC236}">
                <a16:creationId xmlns:a16="http://schemas.microsoft.com/office/drawing/2014/main" id="{618D2F9D-1E1A-4940-AC85-E16C6FB6DDBA}"/>
              </a:ext>
            </a:extLst>
          </p:cNvPr>
          <p:cNvSpPr>
            <a:spLocks noGrp="1"/>
          </p:cNvSpPr>
          <p:nvPr>
            <p:ph type="sldNum" sz="quarter" idx="12"/>
          </p:nvPr>
        </p:nvSpPr>
        <p:spPr/>
        <p:txBody>
          <a:bodyPr/>
          <a:lstStyle/>
          <a:p>
            <a:fld id="{4D19B3C0-6C0D-41BA-A749-7229E50C9288}" type="slidenum">
              <a:rPr lang="en-US" altLang="en-US" smtClean="0"/>
              <a:pPr/>
              <a:t>‹#›</a:t>
            </a:fld>
            <a:endParaRPr lang="en-US" altLang="en-US"/>
          </a:p>
        </p:txBody>
      </p:sp>
    </p:spTree>
    <p:extLst>
      <p:ext uri="{BB962C8B-B14F-4D97-AF65-F5344CB8AC3E}">
        <p14:creationId xmlns:p14="http://schemas.microsoft.com/office/powerpoint/2010/main" val="263184706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1DFE-4335-3A44-9FD7-0D6217226D7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7197374-00E7-CE40-AEB3-DBFFC5D57DA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6DA82FB-B340-F343-BD8C-A0192BEAB8A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04690BB-2B43-DD49-908F-4DBA92BDC66D}"/>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343B8A05-EC79-8044-B4B1-9F855DE17757}"/>
              </a:ext>
            </a:extLst>
          </p:cNvPr>
          <p:cNvSpPr>
            <a:spLocks noGrp="1"/>
          </p:cNvSpPr>
          <p:nvPr>
            <p:ph type="ftr" sz="quarter" idx="11"/>
          </p:nvPr>
        </p:nvSpPr>
        <p:spPr/>
        <p:txBody>
          <a:bodyPr/>
          <a:lstStyle/>
          <a:p>
            <a:pPr>
              <a:defRPr/>
            </a:pPr>
            <a:r>
              <a:rPr lang="en-US"/>
              <a:t>Stone Ethical Leadership Challenge</a:t>
            </a:r>
          </a:p>
        </p:txBody>
      </p:sp>
      <p:sp>
        <p:nvSpPr>
          <p:cNvPr id="7" name="Slide Number Placeholder 6">
            <a:extLst>
              <a:ext uri="{FF2B5EF4-FFF2-40B4-BE49-F238E27FC236}">
                <a16:creationId xmlns:a16="http://schemas.microsoft.com/office/drawing/2014/main" id="{E9689100-42F7-C74D-AD91-63DC957E6865}"/>
              </a:ext>
            </a:extLst>
          </p:cNvPr>
          <p:cNvSpPr>
            <a:spLocks noGrp="1"/>
          </p:cNvSpPr>
          <p:nvPr>
            <p:ph type="sldNum" sz="quarter" idx="12"/>
          </p:nvPr>
        </p:nvSpPr>
        <p:spPr/>
        <p:txBody>
          <a:bodyPr/>
          <a:lstStyle/>
          <a:p>
            <a:fld id="{A1B0024C-C417-4541-A12C-BAD59BAE05DF}" type="slidenum">
              <a:rPr lang="en-US" altLang="en-US" smtClean="0"/>
              <a:pPr/>
              <a:t>‹#›</a:t>
            </a:fld>
            <a:endParaRPr lang="en-US" altLang="en-US"/>
          </a:p>
        </p:txBody>
      </p:sp>
    </p:spTree>
    <p:extLst>
      <p:ext uri="{BB962C8B-B14F-4D97-AF65-F5344CB8AC3E}">
        <p14:creationId xmlns:p14="http://schemas.microsoft.com/office/powerpoint/2010/main" val="13819717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9D96-A676-0046-BC0B-1C2B0601FA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52DEB-B612-6C4D-9EA0-F9E7A171B4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007B2A-9C71-9F41-BF50-0351D410FD58}"/>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C4195A5B-08B8-7643-9207-784C7173285E}"/>
              </a:ext>
            </a:extLst>
          </p:cNvPr>
          <p:cNvSpPr>
            <a:spLocks noGrp="1"/>
          </p:cNvSpPr>
          <p:nvPr>
            <p:ph type="ftr" sz="quarter" idx="11"/>
          </p:nvPr>
        </p:nvSpPr>
        <p:spPr/>
        <p:txBody>
          <a:bodyPr/>
          <a:lstStyle/>
          <a:p>
            <a:pPr>
              <a:defRPr/>
            </a:pPr>
            <a:r>
              <a:rPr lang="en-US"/>
              <a:t>Stone Ethical Leadership Challenge</a:t>
            </a:r>
          </a:p>
        </p:txBody>
      </p:sp>
      <p:sp>
        <p:nvSpPr>
          <p:cNvPr id="6" name="Slide Number Placeholder 5">
            <a:extLst>
              <a:ext uri="{FF2B5EF4-FFF2-40B4-BE49-F238E27FC236}">
                <a16:creationId xmlns:a16="http://schemas.microsoft.com/office/drawing/2014/main" id="{DC69161C-F0D8-AB48-B6DF-0713CC4AA3D9}"/>
              </a:ext>
            </a:extLst>
          </p:cNvPr>
          <p:cNvSpPr>
            <a:spLocks noGrp="1"/>
          </p:cNvSpPr>
          <p:nvPr>
            <p:ph type="sldNum" sz="quarter" idx="12"/>
          </p:nvPr>
        </p:nvSpPr>
        <p:spPr/>
        <p:txBody>
          <a:bodyPr/>
          <a:lstStyle/>
          <a:p>
            <a:fld id="{44FEF28C-7678-47A0-BDFD-CFE8DE44500F}" type="slidenum">
              <a:rPr lang="en-US" altLang="en-US" smtClean="0"/>
              <a:pPr/>
              <a:t>‹#›</a:t>
            </a:fld>
            <a:endParaRPr lang="en-US" altLang="en-US"/>
          </a:p>
        </p:txBody>
      </p:sp>
    </p:spTree>
    <p:extLst>
      <p:ext uri="{BB962C8B-B14F-4D97-AF65-F5344CB8AC3E}">
        <p14:creationId xmlns:p14="http://schemas.microsoft.com/office/powerpoint/2010/main" val="19819212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013CC-E1BB-6F41-8625-9640F792686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62ECB-7E2A-7446-8E56-3808B49B6063}"/>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E05FF-BE61-4447-BCE4-D3AB6B77458E}"/>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471970A3-43B8-9F44-80D7-30B7A71CA154}"/>
              </a:ext>
            </a:extLst>
          </p:cNvPr>
          <p:cNvSpPr>
            <a:spLocks noGrp="1"/>
          </p:cNvSpPr>
          <p:nvPr>
            <p:ph type="ftr" sz="quarter" idx="11"/>
          </p:nvPr>
        </p:nvSpPr>
        <p:spPr/>
        <p:txBody>
          <a:bodyPr/>
          <a:lstStyle/>
          <a:p>
            <a:pPr>
              <a:defRPr/>
            </a:pPr>
            <a:r>
              <a:rPr lang="en-US"/>
              <a:t>Stone Ethical Leadership Challenge</a:t>
            </a:r>
          </a:p>
        </p:txBody>
      </p:sp>
      <p:sp>
        <p:nvSpPr>
          <p:cNvPr id="6" name="Slide Number Placeholder 5">
            <a:extLst>
              <a:ext uri="{FF2B5EF4-FFF2-40B4-BE49-F238E27FC236}">
                <a16:creationId xmlns:a16="http://schemas.microsoft.com/office/drawing/2014/main" id="{128F3DDF-00D6-E543-B64F-BB47461E9076}"/>
              </a:ext>
            </a:extLst>
          </p:cNvPr>
          <p:cNvSpPr>
            <a:spLocks noGrp="1"/>
          </p:cNvSpPr>
          <p:nvPr>
            <p:ph type="sldNum" sz="quarter" idx="12"/>
          </p:nvPr>
        </p:nvSpPr>
        <p:spPr/>
        <p:txBody>
          <a:bodyPr/>
          <a:lstStyle/>
          <a:p>
            <a:fld id="{C4A6AEBB-0EF7-481D-9880-00E80FD874A3}" type="slidenum">
              <a:rPr lang="en-US" altLang="en-US" smtClean="0"/>
              <a:pPr/>
              <a:t>‹#›</a:t>
            </a:fld>
            <a:endParaRPr lang="en-US" altLang="en-US"/>
          </a:p>
        </p:txBody>
      </p:sp>
    </p:spTree>
    <p:extLst>
      <p:ext uri="{BB962C8B-B14F-4D97-AF65-F5344CB8AC3E}">
        <p14:creationId xmlns:p14="http://schemas.microsoft.com/office/powerpoint/2010/main" val="45036093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AD3C5F-7BA5-4206-90C3-898D13024AB5}"/>
              </a:ext>
            </a:extLst>
          </p:cNvPr>
          <p:cNvSpPr>
            <a:spLocks noGrp="1"/>
          </p:cNvSpPr>
          <p:nvPr>
            <p:ph type="dt" sz="half" idx="10"/>
          </p:nvPr>
        </p:nvSpPr>
        <p:spPr/>
        <p:txBody>
          <a:bodyPr/>
          <a:lstStyle/>
          <a:p>
            <a:fld id="{D96E1513-6765-4B84-ABB3-F196450EAC67}" type="datetimeFigureOut">
              <a:rPr lang="en-US" smtClean="0"/>
              <a:t>9/4/2025</a:t>
            </a:fld>
            <a:endParaRPr lang="en-US"/>
          </a:p>
        </p:txBody>
      </p:sp>
      <p:sp>
        <p:nvSpPr>
          <p:cNvPr id="4" name="Footer Placeholder 3">
            <a:extLst>
              <a:ext uri="{FF2B5EF4-FFF2-40B4-BE49-F238E27FC236}">
                <a16:creationId xmlns:a16="http://schemas.microsoft.com/office/drawing/2014/main" id="{D8C4FCB6-1659-41AD-ADCF-BF2E428C1961}"/>
              </a:ext>
            </a:extLst>
          </p:cNvPr>
          <p:cNvSpPr>
            <a:spLocks noGrp="1"/>
          </p:cNvSpPr>
          <p:nvPr>
            <p:ph type="ftr" sz="quarter" idx="11"/>
          </p:nvPr>
        </p:nvSpPr>
        <p:spPr/>
        <p:txBody>
          <a:bodyPr/>
          <a:lstStyle/>
          <a:p>
            <a:pPr algn="ctr">
              <a:defRPr/>
            </a:pPr>
            <a:r>
              <a:rPr lang="en-US"/>
              <a:t>Stone Ethical Leadership Challenge</a:t>
            </a:r>
            <a:endParaRPr lang="en-US" dirty="0"/>
          </a:p>
        </p:txBody>
      </p:sp>
      <p:sp>
        <p:nvSpPr>
          <p:cNvPr id="5" name="Slide Number Placeholder 4">
            <a:extLst>
              <a:ext uri="{FF2B5EF4-FFF2-40B4-BE49-F238E27FC236}">
                <a16:creationId xmlns:a16="http://schemas.microsoft.com/office/drawing/2014/main" id="{98AB37EA-C7F8-4C50-BE2B-40DCDA5CF6D2}"/>
              </a:ext>
            </a:extLst>
          </p:cNvPr>
          <p:cNvSpPr>
            <a:spLocks noGrp="1"/>
          </p:cNvSpPr>
          <p:nvPr>
            <p:ph type="sldNum" sz="quarter" idx="12"/>
          </p:nvPr>
        </p:nvSpPr>
        <p:spPr/>
        <p:txBody>
          <a:bodyPr/>
          <a:lstStyle/>
          <a:p>
            <a:fld id="{D3C2FD26-6E2C-4887-92C7-6C8AEF8DCB33}" type="slidenum">
              <a:rPr lang="en-US" altLang="en-US" smtClean="0"/>
              <a:pPr/>
              <a:t>‹#›</a:t>
            </a:fld>
            <a:endParaRPr lang="en-US" altLang="en-US"/>
          </a:p>
        </p:txBody>
      </p:sp>
      <p:pic>
        <p:nvPicPr>
          <p:cNvPr id="6" name="Picture 5">
            <a:extLst>
              <a:ext uri="{FF2B5EF4-FFF2-40B4-BE49-F238E27FC236}">
                <a16:creationId xmlns:a16="http://schemas.microsoft.com/office/drawing/2014/main" id="{39D65A39-2181-421D-93B4-FAB391C30A81}"/>
              </a:ext>
            </a:extLst>
          </p:cNvPr>
          <p:cNvPicPr>
            <a:picLocks noChangeAspect="1"/>
          </p:cNvPicPr>
          <p:nvPr/>
        </p:nvPicPr>
        <p:blipFill>
          <a:blip r:embed="rId2"/>
          <a:srcRect/>
          <a:stretch/>
        </p:blipFill>
        <p:spPr>
          <a:xfrm>
            <a:off x="0" y="-41945"/>
            <a:ext cx="12192000" cy="6858000"/>
          </a:xfrm>
          <a:prstGeom prst="rect">
            <a:avLst/>
          </a:prstGeom>
        </p:spPr>
      </p:pic>
    </p:spTree>
    <p:extLst>
      <p:ext uri="{BB962C8B-B14F-4D97-AF65-F5344CB8AC3E}">
        <p14:creationId xmlns:p14="http://schemas.microsoft.com/office/powerpoint/2010/main" val="109024616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9D96-A676-0046-BC0B-1C2B0601FA86}"/>
              </a:ext>
            </a:extLst>
          </p:cNvPr>
          <p:cNvSpPr>
            <a:spLocks noGrp="1"/>
          </p:cNvSpPr>
          <p:nvPr>
            <p:ph type="title"/>
          </p:nvPr>
        </p:nvSpPr>
        <p:spPr>
          <a:xfrm>
            <a:off x="838200" y="320677"/>
            <a:ext cx="10515600" cy="1325563"/>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EF52DEB-B612-6C4D-9EA0-F9E7A171B455}"/>
              </a:ext>
            </a:extLst>
          </p:cNvPr>
          <p:cNvSpPr>
            <a:spLocks noGrp="1"/>
          </p:cNvSpPr>
          <p:nvPr>
            <p:ph type="body" orient="vert" idx="1"/>
          </p:nvPr>
        </p:nvSpPr>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007B2A-9C71-9F41-BF50-0351D410FD58}"/>
              </a:ext>
            </a:extLst>
          </p:cNvPr>
          <p:cNvSpPr>
            <a:spLocks noGrp="1"/>
          </p:cNvSpPr>
          <p:nvPr>
            <p:ph type="dt" sz="half" idx="10"/>
          </p:nvPr>
        </p:nvSpPr>
        <p:spPr/>
        <p:txBody>
          <a:bodyPr/>
          <a:lstStyle/>
          <a:p>
            <a:fld id="{D96E1513-6765-4B84-ABB3-F196450EAC67}" type="datetimeFigureOut">
              <a:rPr lang="en-US" smtClean="0"/>
              <a:t>9/4/2025</a:t>
            </a:fld>
            <a:endParaRPr lang="en-US"/>
          </a:p>
        </p:txBody>
      </p:sp>
      <p:sp>
        <p:nvSpPr>
          <p:cNvPr id="5" name="Footer Placeholder 4">
            <a:extLst>
              <a:ext uri="{FF2B5EF4-FFF2-40B4-BE49-F238E27FC236}">
                <a16:creationId xmlns:a16="http://schemas.microsoft.com/office/drawing/2014/main" id="{C4195A5B-08B8-7643-9207-784C7173285E}"/>
              </a:ext>
            </a:extLst>
          </p:cNvPr>
          <p:cNvSpPr>
            <a:spLocks noGrp="1"/>
          </p:cNvSpPr>
          <p:nvPr>
            <p:ph type="ftr" sz="quarter" idx="11"/>
          </p:nvPr>
        </p:nvSpPr>
        <p:spPr/>
        <p:txBody>
          <a:bodyPr/>
          <a:lstStyle/>
          <a:p>
            <a:pPr>
              <a:defRPr/>
            </a:pPr>
            <a:r>
              <a:rPr lang="en-US"/>
              <a:t>Stone Ethical Leadership Challenge</a:t>
            </a:r>
            <a:endParaRPr lang="en-US" dirty="0"/>
          </a:p>
        </p:txBody>
      </p:sp>
      <p:sp>
        <p:nvSpPr>
          <p:cNvPr id="6" name="Slide Number Placeholder 5">
            <a:extLst>
              <a:ext uri="{FF2B5EF4-FFF2-40B4-BE49-F238E27FC236}">
                <a16:creationId xmlns:a16="http://schemas.microsoft.com/office/drawing/2014/main" id="{DC69161C-F0D8-AB48-B6DF-0713CC4AA3D9}"/>
              </a:ext>
            </a:extLst>
          </p:cNvPr>
          <p:cNvSpPr>
            <a:spLocks noGrp="1"/>
          </p:cNvSpPr>
          <p:nvPr>
            <p:ph type="sldNum" sz="quarter" idx="12"/>
          </p:nvPr>
        </p:nvSpPr>
        <p:spPr/>
        <p:txBody>
          <a:bodyPr/>
          <a:lstStyle/>
          <a:p>
            <a:fld id="{9F813FF1-AAE0-4A1C-8A8A-0434768E189C}" type="slidenum">
              <a:rPr lang="en-US" altLang="en-US" smtClean="0"/>
              <a:pPr/>
              <a:t>‹#›</a:t>
            </a:fld>
            <a:endParaRPr lang="en-US" altLang="en-US" dirty="0"/>
          </a:p>
        </p:txBody>
      </p:sp>
    </p:spTree>
    <p:extLst>
      <p:ext uri="{BB962C8B-B14F-4D97-AF65-F5344CB8AC3E}">
        <p14:creationId xmlns:p14="http://schemas.microsoft.com/office/powerpoint/2010/main" val="222475063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1">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E05B884-35CA-A448-BABC-96093910F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B83629C-30F0-4C7E-9183-CEFC66C7B27B}"/>
              </a:ext>
            </a:extLst>
          </p:cNvPr>
          <p:cNvSpPr>
            <a:spLocks noGrp="1"/>
          </p:cNvSpPr>
          <p:nvPr>
            <p:ph type="title"/>
          </p:nvPr>
        </p:nvSpPr>
        <p:spPr>
          <a:xfrm>
            <a:off x="838200" y="426637"/>
            <a:ext cx="10515600" cy="895089"/>
          </a:xfrm>
        </p:spPr>
        <p:txBody>
          <a:bodyPr anchor="b">
            <a:normAutofit/>
          </a:bodyPr>
          <a:lstStyle>
            <a:lvl1pPr>
              <a:defRPr sz="33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10A09A4-BA7B-407F-B452-990B90EC1454}"/>
              </a:ext>
            </a:extLst>
          </p:cNvPr>
          <p:cNvSpPr>
            <a:spLocks noGrp="1"/>
          </p:cNvSpPr>
          <p:nvPr>
            <p:ph sz="half" idx="1"/>
          </p:nvPr>
        </p:nvSpPr>
        <p:spPr>
          <a:xfrm>
            <a:off x="838200" y="154299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21271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A9D4-2A6C-5E4A-A8A2-C3DF093AB613}"/>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990F7-C140-A445-8ECF-58C21C4CD05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93CDEF-6BE8-9642-8847-AF95CFA76201}"/>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6A34C096-81FF-E24B-9DB6-5B58CDFA0836}"/>
              </a:ext>
            </a:extLst>
          </p:cNvPr>
          <p:cNvSpPr>
            <a:spLocks noGrp="1"/>
          </p:cNvSpPr>
          <p:nvPr>
            <p:ph type="ftr" sz="quarter" idx="11"/>
          </p:nvPr>
        </p:nvSpPr>
        <p:spPr/>
        <p:txBody>
          <a:bodyPr/>
          <a:lstStyle/>
          <a:p>
            <a:pPr>
              <a:defRPr/>
            </a:pPr>
            <a:r>
              <a:rPr lang="en-US"/>
              <a:t>Stone Ethical Leadership Challenge</a:t>
            </a:r>
          </a:p>
        </p:txBody>
      </p:sp>
      <p:sp>
        <p:nvSpPr>
          <p:cNvPr id="6" name="Slide Number Placeholder 5">
            <a:extLst>
              <a:ext uri="{FF2B5EF4-FFF2-40B4-BE49-F238E27FC236}">
                <a16:creationId xmlns:a16="http://schemas.microsoft.com/office/drawing/2014/main" id="{F1586156-4371-3A4F-A3AB-4BA82D805075}"/>
              </a:ext>
            </a:extLst>
          </p:cNvPr>
          <p:cNvSpPr>
            <a:spLocks noGrp="1"/>
          </p:cNvSpPr>
          <p:nvPr>
            <p:ph type="sldNum" sz="quarter" idx="12"/>
          </p:nvPr>
        </p:nvSpPr>
        <p:spPr/>
        <p:txBody>
          <a:bodyPr/>
          <a:lstStyle/>
          <a:p>
            <a:fld id="{07B2ED1E-A7E8-4C5E-9089-47BD0488A851}" type="slidenum">
              <a:rPr lang="en-US" altLang="en-US" smtClean="0"/>
              <a:pPr/>
              <a:t>‹#›</a:t>
            </a:fld>
            <a:endParaRPr lang="en-US" altLang="en-US"/>
          </a:p>
        </p:txBody>
      </p:sp>
    </p:spTree>
    <p:extLst>
      <p:ext uri="{BB962C8B-B14F-4D97-AF65-F5344CB8AC3E}">
        <p14:creationId xmlns:p14="http://schemas.microsoft.com/office/powerpoint/2010/main" val="5777115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00B0-A18C-6448-B2FB-8E47451AA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9730-9C23-954F-BEED-71E357FE2B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EA06D-CAE3-F24C-93BB-12F48EF585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00C058-32BE-1E48-9284-23D2A480CA23}"/>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2D00BFEF-0625-4544-8581-6B4328D90401}"/>
              </a:ext>
            </a:extLst>
          </p:cNvPr>
          <p:cNvSpPr>
            <a:spLocks noGrp="1"/>
          </p:cNvSpPr>
          <p:nvPr>
            <p:ph type="ftr" sz="quarter" idx="11"/>
          </p:nvPr>
        </p:nvSpPr>
        <p:spPr/>
        <p:txBody>
          <a:bodyPr/>
          <a:lstStyle/>
          <a:p>
            <a:pPr>
              <a:defRPr/>
            </a:pPr>
            <a:r>
              <a:rPr lang="en-US"/>
              <a:t>Stone Ethical Leadership Challenge</a:t>
            </a:r>
          </a:p>
        </p:txBody>
      </p:sp>
      <p:sp>
        <p:nvSpPr>
          <p:cNvPr id="7" name="Slide Number Placeholder 6">
            <a:extLst>
              <a:ext uri="{FF2B5EF4-FFF2-40B4-BE49-F238E27FC236}">
                <a16:creationId xmlns:a16="http://schemas.microsoft.com/office/drawing/2014/main" id="{9A6986FF-71B5-B14A-AE08-4A5130B792C9}"/>
              </a:ext>
            </a:extLst>
          </p:cNvPr>
          <p:cNvSpPr>
            <a:spLocks noGrp="1"/>
          </p:cNvSpPr>
          <p:nvPr>
            <p:ph type="sldNum" sz="quarter" idx="12"/>
          </p:nvPr>
        </p:nvSpPr>
        <p:spPr/>
        <p:txBody>
          <a:bodyPr/>
          <a:lstStyle/>
          <a:p>
            <a:fld id="{AA085104-BD32-42CA-BB91-37627C047554}" type="slidenum">
              <a:rPr lang="en-US" altLang="en-US" smtClean="0"/>
              <a:pPr/>
              <a:t>‹#›</a:t>
            </a:fld>
            <a:endParaRPr lang="en-US" altLang="en-US"/>
          </a:p>
        </p:txBody>
      </p:sp>
    </p:spTree>
    <p:extLst>
      <p:ext uri="{BB962C8B-B14F-4D97-AF65-F5344CB8AC3E}">
        <p14:creationId xmlns:p14="http://schemas.microsoft.com/office/powerpoint/2010/main" val="2662689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55AB-88C4-9D4F-9103-E1EB7B4FE4D4}"/>
              </a:ext>
            </a:extLst>
          </p:cNvPr>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2D2A38-7145-E246-A474-18714F4E929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09CD00B-BBAC-B548-9DB0-E0015F1EB47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BF81A3-BFCE-9747-AD12-8A35164A9FA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FCA0B7A-A299-8C43-86A4-F7F390A5338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61F6CE-89D4-314D-BB2F-E0EE5C6EA63E}"/>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B5C6BC73-FDF1-7241-867A-52E96889F7DA}"/>
              </a:ext>
            </a:extLst>
          </p:cNvPr>
          <p:cNvSpPr>
            <a:spLocks noGrp="1"/>
          </p:cNvSpPr>
          <p:nvPr>
            <p:ph type="ftr" sz="quarter" idx="11"/>
          </p:nvPr>
        </p:nvSpPr>
        <p:spPr/>
        <p:txBody>
          <a:bodyPr/>
          <a:lstStyle/>
          <a:p>
            <a:pPr>
              <a:defRPr/>
            </a:pPr>
            <a:r>
              <a:rPr lang="en-US"/>
              <a:t>Stone Ethical Leadership Challenge</a:t>
            </a:r>
          </a:p>
        </p:txBody>
      </p:sp>
      <p:sp>
        <p:nvSpPr>
          <p:cNvPr id="9" name="Slide Number Placeholder 8">
            <a:extLst>
              <a:ext uri="{FF2B5EF4-FFF2-40B4-BE49-F238E27FC236}">
                <a16:creationId xmlns:a16="http://schemas.microsoft.com/office/drawing/2014/main" id="{EE4349A2-2FE1-1B44-A8A3-A171781FA942}"/>
              </a:ext>
            </a:extLst>
          </p:cNvPr>
          <p:cNvSpPr>
            <a:spLocks noGrp="1"/>
          </p:cNvSpPr>
          <p:nvPr>
            <p:ph type="sldNum" sz="quarter" idx="12"/>
          </p:nvPr>
        </p:nvSpPr>
        <p:spPr/>
        <p:txBody>
          <a:bodyPr/>
          <a:lstStyle/>
          <a:p>
            <a:fld id="{631896FB-DDB3-4F8B-AD29-28F78914FCDD}" type="slidenum">
              <a:rPr lang="en-US" altLang="en-US" smtClean="0"/>
              <a:pPr/>
              <a:t>‹#›</a:t>
            </a:fld>
            <a:endParaRPr lang="en-US" altLang="en-US"/>
          </a:p>
        </p:txBody>
      </p:sp>
    </p:spTree>
    <p:extLst>
      <p:ext uri="{BB962C8B-B14F-4D97-AF65-F5344CB8AC3E}">
        <p14:creationId xmlns:p14="http://schemas.microsoft.com/office/powerpoint/2010/main" val="399032529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2A9C-7F04-544E-B4BB-D46CD03AEF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7F4B83-74C7-1742-A3E4-5F475DAA3BE6}"/>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60472CBA-4F1E-154D-9C47-644C190E28A6}"/>
              </a:ext>
            </a:extLst>
          </p:cNvPr>
          <p:cNvSpPr>
            <a:spLocks noGrp="1"/>
          </p:cNvSpPr>
          <p:nvPr>
            <p:ph type="ftr" sz="quarter" idx="11"/>
          </p:nvPr>
        </p:nvSpPr>
        <p:spPr/>
        <p:txBody>
          <a:bodyPr/>
          <a:lstStyle/>
          <a:p>
            <a:pPr>
              <a:defRPr/>
            </a:pPr>
            <a:r>
              <a:rPr lang="en-US"/>
              <a:t>Stone Ethical Leadership Challenge</a:t>
            </a:r>
          </a:p>
        </p:txBody>
      </p:sp>
      <p:sp>
        <p:nvSpPr>
          <p:cNvPr id="5" name="Slide Number Placeholder 4">
            <a:extLst>
              <a:ext uri="{FF2B5EF4-FFF2-40B4-BE49-F238E27FC236}">
                <a16:creationId xmlns:a16="http://schemas.microsoft.com/office/drawing/2014/main" id="{3E14AC12-1D72-DF4C-BD1C-A15705CE4B8E}"/>
              </a:ext>
            </a:extLst>
          </p:cNvPr>
          <p:cNvSpPr>
            <a:spLocks noGrp="1"/>
          </p:cNvSpPr>
          <p:nvPr>
            <p:ph type="sldNum" sz="quarter" idx="12"/>
          </p:nvPr>
        </p:nvSpPr>
        <p:spPr/>
        <p:txBody>
          <a:bodyPr/>
          <a:lstStyle/>
          <a:p>
            <a:fld id="{5482BB9A-8A7B-4D64-899F-B29A0FE14FBF}" type="slidenum">
              <a:rPr lang="en-US" altLang="en-US" smtClean="0"/>
              <a:pPr/>
              <a:t>‹#›</a:t>
            </a:fld>
            <a:endParaRPr lang="en-US" altLang="en-US"/>
          </a:p>
        </p:txBody>
      </p:sp>
    </p:spTree>
    <p:extLst>
      <p:ext uri="{BB962C8B-B14F-4D97-AF65-F5344CB8AC3E}">
        <p14:creationId xmlns:p14="http://schemas.microsoft.com/office/powerpoint/2010/main" val="156419531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463C96-3B2C-114E-AD28-1ED9B4242850}"/>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392F23DD-110F-404C-BD69-A8BD4C9C93ED}"/>
              </a:ext>
            </a:extLst>
          </p:cNvPr>
          <p:cNvSpPr>
            <a:spLocks noGrp="1"/>
          </p:cNvSpPr>
          <p:nvPr>
            <p:ph type="ftr" sz="quarter" idx="11"/>
          </p:nvPr>
        </p:nvSpPr>
        <p:spPr/>
        <p:txBody>
          <a:bodyPr/>
          <a:lstStyle/>
          <a:p>
            <a:pPr>
              <a:defRPr/>
            </a:pPr>
            <a:r>
              <a:rPr lang="en-US"/>
              <a:t>Stone Ethical Leadership Challenge</a:t>
            </a:r>
          </a:p>
        </p:txBody>
      </p:sp>
      <p:sp>
        <p:nvSpPr>
          <p:cNvPr id="4" name="Slide Number Placeholder 3">
            <a:extLst>
              <a:ext uri="{FF2B5EF4-FFF2-40B4-BE49-F238E27FC236}">
                <a16:creationId xmlns:a16="http://schemas.microsoft.com/office/drawing/2014/main" id="{A3B27FF3-299F-0940-97E3-A6058AC2DF7F}"/>
              </a:ext>
            </a:extLst>
          </p:cNvPr>
          <p:cNvSpPr>
            <a:spLocks noGrp="1"/>
          </p:cNvSpPr>
          <p:nvPr>
            <p:ph type="sldNum" sz="quarter" idx="12"/>
          </p:nvPr>
        </p:nvSpPr>
        <p:spPr/>
        <p:txBody>
          <a:bodyPr/>
          <a:lstStyle/>
          <a:p>
            <a:fld id="{6E577A5F-5BA0-4986-9455-7E5647E0C451}" type="slidenum">
              <a:rPr lang="en-US" altLang="en-US" smtClean="0"/>
              <a:pPr/>
              <a:t>‹#›</a:t>
            </a:fld>
            <a:endParaRPr lang="en-US" altLang="en-US"/>
          </a:p>
        </p:txBody>
      </p:sp>
    </p:spTree>
    <p:extLst>
      <p:ext uri="{BB962C8B-B14F-4D97-AF65-F5344CB8AC3E}">
        <p14:creationId xmlns:p14="http://schemas.microsoft.com/office/powerpoint/2010/main" val="2944972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7989AD-6DA6-204C-B78A-DFDA13DDA386}"/>
              </a:ext>
            </a:extLst>
          </p:cNvPr>
          <p:cNvSpPr>
            <a:spLocks noGrp="1"/>
          </p:cNvSpPr>
          <p:nvPr>
            <p:ph type="title"/>
          </p:nvPr>
        </p:nvSpPr>
        <p:spPr>
          <a:xfrm>
            <a:off x="838200" y="365127"/>
            <a:ext cx="7543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BD36A-33A6-8542-BFCA-5443000FF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609F6-2A0B-5C45-8515-9925CF98B29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Goudy Old Style" panose="02020502050305020303" pitchFamily="18" charset="0"/>
              </a:defRPr>
            </a:lvl1pPr>
          </a:lstStyle>
          <a:p>
            <a:fld id="{D96E1513-6765-4B84-ABB3-F196450EAC67}" type="datetimeFigureOut">
              <a:rPr lang="en-US" smtClean="0"/>
              <a:t>9/4/2025</a:t>
            </a:fld>
            <a:endParaRPr lang="en-US"/>
          </a:p>
        </p:txBody>
      </p:sp>
      <p:sp>
        <p:nvSpPr>
          <p:cNvPr id="5" name="Footer Placeholder 4">
            <a:extLst>
              <a:ext uri="{FF2B5EF4-FFF2-40B4-BE49-F238E27FC236}">
                <a16:creationId xmlns:a16="http://schemas.microsoft.com/office/drawing/2014/main" id="{E9E6B5D2-203A-F54A-8FF7-8D84752DE23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Goudy Old Style" panose="02020502050305020303" pitchFamily="18" charset="0"/>
              </a:defRPr>
            </a:lvl1pPr>
          </a:lstStyle>
          <a:p>
            <a:pPr algn="ctr">
              <a:defRPr/>
            </a:pPr>
            <a:r>
              <a:rPr lang="en-US"/>
              <a:t>Stone Ethical Leadership Challenge</a:t>
            </a:r>
            <a:endParaRPr lang="en-US" dirty="0"/>
          </a:p>
        </p:txBody>
      </p:sp>
      <p:sp>
        <p:nvSpPr>
          <p:cNvPr id="6" name="Slide Number Placeholder 5">
            <a:extLst>
              <a:ext uri="{FF2B5EF4-FFF2-40B4-BE49-F238E27FC236}">
                <a16:creationId xmlns:a16="http://schemas.microsoft.com/office/drawing/2014/main" id="{863A0046-5016-1240-B67A-227E8039FFD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Goudy Old Style" panose="02020502050305020303" pitchFamily="18" charset="0"/>
              </a:defRPr>
            </a:lvl1pPr>
          </a:lstStyle>
          <a:p>
            <a:fld id="{D3C2FD26-6E2C-4887-92C7-6C8AEF8DCB33}" type="slidenum">
              <a:rPr lang="en-US" altLang="en-US" smtClean="0"/>
              <a:pPr/>
              <a:t>‹#›</a:t>
            </a:fld>
            <a:endParaRPr lang="en-US" altLang="en-US"/>
          </a:p>
        </p:txBody>
      </p:sp>
      <p:pic>
        <p:nvPicPr>
          <p:cNvPr id="11" name="Picture 10">
            <a:extLst>
              <a:ext uri="{FF2B5EF4-FFF2-40B4-BE49-F238E27FC236}">
                <a16:creationId xmlns:a16="http://schemas.microsoft.com/office/drawing/2014/main" id="{B4D10130-F121-4A26-ACF6-2325775F27D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43900" y="410446"/>
            <a:ext cx="3276600" cy="1381312"/>
          </a:xfrm>
          <a:prstGeom prst="rect">
            <a:avLst/>
          </a:prstGeom>
        </p:spPr>
      </p:pic>
    </p:spTree>
    <p:extLst>
      <p:ext uri="{BB962C8B-B14F-4D97-AF65-F5344CB8AC3E}">
        <p14:creationId xmlns:p14="http://schemas.microsoft.com/office/powerpoint/2010/main" val="134312170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Goudy Old Style" panose="020205020503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oudy Old Style" panose="020205020503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oudy Old Style" panose="020205020503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oudy Old Style" panose="020205020503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oudy Old Style" panose="020205020503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odknhdq@odk.org" TargetMode="External"/><Relationship Id="rId2" Type="http://schemas.openxmlformats.org/officeDocument/2006/relationships/hyperlink" Target="mailto:tim@odk.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663" y="3658872"/>
            <a:ext cx="6398673" cy="2697480"/>
          </a:xfrm>
          <a:prstGeom prst="rect">
            <a:avLst/>
          </a:prstGeom>
        </p:spPr>
      </p:pic>
      <p:sp>
        <p:nvSpPr>
          <p:cNvPr id="6" name="Footer Placeholder 5"/>
          <p:cNvSpPr>
            <a:spLocks noGrp="1"/>
          </p:cNvSpPr>
          <p:nvPr>
            <p:ph type="ftr" sz="quarter" idx="11"/>
          </p:nvPr>
        </p:nvSpPr>
        <p:spPr/>
        <p:txBody>
          <a:bodyPr>
            <a:normAutofit/>
          </a:bodyPr>
          <a:lstStyle/>
          <a:p>
            <a:pPr>
              <a:spcAft>
                <a:spcPts val="600"/>
              </a:spcAft>
              <a:defRPr/>
            </a:pPr>
            <a:r>
              <a:rPr lang="en-US">
                <a:solidFill>
                  <a:schemeClr val="tx2"/>
                </a:solidFill>
              </a:rPr>
              <a:t>Stone Ethical Leadership Challenge</a:t>
            </a:r>
          </a:p>
        </p:txBody>
      </p:sp>
      <p:sp>
        <p:nvSpPr>
          <p:cNvPr id="7" name="Slide Number Placeholder 6"/>
          <p:cNvSpPr>
            <a:spLocks noGrp="1"/>
          </p:cNvSpPr>
          <p:nvPr>
            <p:ph type="sldNum" sz="quarter" idx="12"/>
          </p:nvPr>
        </p:nvSpPr>
        <p:spPr/>
        <p:txBody>
          <a:bodyPr>
            <a:normAutofit/>
          </a:bodyPr>
          <a:lstStyle/>
          <a:p>
            <a:pPr>
              <a:spcAft>
                <a:spcPts val="600"/>
              </a:spcAft>
            </a:pPr>
            <a:fld id="{422A8ADA-2554-4557-AA88-DA89FA0901CD}" type="slidenum">
              <a:rPr lang="en-US" altLang="en-US" sz="1000">
                <a:solidFill>
                  <a:schemeClr val="tx2"/>
                </a:solidFill>
              </a:rPr>
              <a:pPr>
                <a:spcAft>
                  <a:spcPts val="600"/>
                </a:spcAft>
              </a:pPr>
              <a:t>1</a:t>
            </a:fld>
            <a:endParaRPr lang="en-US" altLang="en-US" sz="1000">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spd="slow" advClick="0" advTm="2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
        <p:nvSpPr>
          <p:cNvPr id="2" name="Content Placeholder 1"/>
          <p:cNvSpPr>
            <a:spLocks noGrp="1"/>
          </p:cNvSpPr>
          <p:nvPr>
            <p:ph type="body" orient="vert" idx="1"/>
          </p:nvPr>
        </p:nvSpPr>
        <p:spPr>
          <a:xfrm>
            <a:off x="2209800" y="1828800"/>
            <a:ext cx="7772400" cy="3627120"/>
          </a:xfrm>
        </p:spPr>
        <p:txBody>
          <a:bodyPr>
            <a:normAutofit/>
          </a:bodyPr>
          <a:lstStyle/>
          <a:p>
            <a:r>
              <a:rPr lang="en-US" dirty="0"/>
              <a:t>“There is no check-box for ethical leadership.  It is an ongoing individual and organizational journey.  We will never know everything that there is to know.”</a:t>
            </a:r>
          </a:p>
          <a:p>
            <a:pPr marL="109537" indent="0" algn="r">
              <a:buNone/>
            </a:pPr>
            <a:r>
              <a:rPr lang="en-US" sz="1600" dirty="0"/>
              <a:t>-Linda Fisher </a:t>
            </a:r>
            <a:r>
              <a:rPr lang="en-US" sz="1600" dirty="0" err="1"/>
              <a:t>Thorton</a:t>
            </a:r>
            <a:r>
              <a:rPr lang="en-US" sz="1600" dirty="0"/>
              <a:t>, </a:t>
            </a:r>
            <a:r>
              <a:rPr lang="en-US" sz="1600" i="1" dirty="0"/>
              <a:t>7 Lenses: Learning the Principles </a:t>
            </a:r>
            <a:br>
              <a:rPr lang="en-US" sz="1600" i="1" dirty="0"/>
            </a:br>
            <a:r>
              <a:rPr lang="en-US" sz="1600" i="1" dirty="0"/>
              <a:t>and Practices of Ethical Leadership</a:t>
            </a:r>
          </a:p>
          <a:p>
            <a:pPr marL="109537" indent="0" algn="r">
              <a:buNone/>
            </a:pPr>
            <a:r>
              <a:rPr lang="en-US" b="1" dirty="0"/>
              <a:t> </a:t>
            </a:r>
          </a:p>
          <a:p>
            <a:r>
              <a:rPr lang="en-US" dirty="0"/>
              <a:t>“A [leader] without ethics is a wild beast lost upon this world.”</a:t>
            </a:r>
          </a:p>
          <a:p>
            <a:pPr marL="109537" indent="0" algn="r">
              <a:buNone/>
            </a:pPr>
            <a:r>
              <a:rPr lang="en-US" sz="1600" i="1" dirty="0"/>
              <a:t>- </a:t>
            </a:r>
            <a:r>
              <a:rPr lang="en-US" sz="1600" dirty="0"/>
              <a:t>Albert Camus</a:t>
            </a:r>
          </a:p>
        </p:txBody>
      </p:sp>
      <p:sp>
        <p:nvSpPr>
          <p:cNvPr id="4" name="Footer Placeholder 3"/>
          <p:cNvSpPr>
            <a:spLocks noGrp="1"/>
          </p:cNvSpPr>
          <p:nvPr>
            <p:ph type="ftr" sz="quarter" idx="11"/>
          </p:nvPr>
        </p:nvSpPr>
        <p:spPr/>
        <p:txBody>
          <a:bodyPr/>
          <a:lstStyle/>
          <a:p>
            <a:pPr>
              <a:defRPr/>
            </a:pPr>
            <a:r>
              <a:rPr lang="en-US"/>
              <a:t>Stone Ethical Leadership Challenge</a:t>
            </a:r>
          </a:p>
        </p:txBody>
      </p:sp>
      <p:sp>
        <p:nvSpPr>
          <p:cNvPr id="5" name="Slide Number Placeholder 4"/>
          <p:cNvSpPr>
            <a:spLocks noGrp="1"/>
          </p:cNvSpPr>
          <p:nvPr>
            <p:ph type="sldNum" sz="quarter" idx="12"/>
          </p:nvPr>
        </p:nvSpPr>
        <p:spPr/>
        <p:txBody>
          <a:bodyPr/>
          <a:lstStyle/>
          <a:p>
            <a:fld id="{9F813FF1-AAE0-4A1C-8A8A-0434768E189C}" type="slidenum">
              <a:rPr lang="en-US" altLang="en-US" smtClean="0"/>
              <a:pPr/>
              <a:t>2</a:t>
            </a:fld>
            <a:endParaRPr lang="en-US" altLang="en-US"/>
          </a:p>
        </p:txBody>
      </p:sp>
    </p:spTree>
    <p:extLst>
      <p:ext uri="{BB962C8B-B14F-4D97-AF65-F5344CB8AC3E}">
        <p14:creationId xmlns:p14="http://schemas.microsoft.com/office/powerpoint/2010/main" val="1584349279"/>
      </p:ext>
    </p:extLst>
  </p:cSld>
  <p:clrMapOvr>
    <a:masterClrMapping/>
  </p:clrMapOvr>
  <p:transition spd="slow" advClick="0" advTm="2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CB58-5470-4A55-A0FF-454DCCDEF69B}"/>
              </a:ext>
            </a:extLst>
          </p:cNvPr>
          <p:cNvSpPr>
            <a:spLocks noGrp="1"/>
          </p:cNvSpPr>
          <p:nvPr>
            <p:ph type="title"/>
          </p:nvPr>
        </p:nvSpPr>
        <p:spPr/>
        <p:txBody>
          <a:bodyPr/>
          <a:lstStyle/>
          <a:p>
            <a:r>
              <a:rPr lang="en-US" dirty="0">
                <a:latin typeface="Baskerville Old Face" pitchFamily="18" charset="0"/>
              </a:rPr>
              <a:t>A Gift from Jeff and Linda Stone</a:t>
            </a:r>
            <a:endParaRPr lang="en-US" dirty="0"/>
          </a:p>
        </p:txBody>
      </p:sp>
      <p:sp>
        <p:nvSpPr>
          <p:cNvPr id="3" name="Content Placeholder 2">
            <a:extLst>
              <a:ext uri="{FF2B5EF4-FFF2-40B4-BE49-F238E27FC236}">
                <a16:creationId xmlns:a16="http://schemas.microsoft.com/office/drawing/2014/main" id="{9F1E2661-BD90-4F92-AB56-FE280A62A055}"/>
              </a:ext>
            </a:extLst>
          </p:cNvPr>
          <p:cNvSpPr>
            <a:spLocks noGrp="1"/>
          </p:cNvSpPr>
          <p:nvPr>
            <p:ph type="body" orient="vert" idx="1"/>
          </p:nvPr>
        </p:nvSpPr>
        <p:spPr/>
        <p:txBody>
          <a:bodyPr/>
          <a:lstStyle/>
          <a:p>
            <a:r>
              <a:rPr lang="en-US" sz="2400" dirty="0"/>
              <a:t>Jeff and Linda Stone are loyal and generous Omicron Delta Kappa members who daily live the values of our society.  </a:t>
            </a:r>
          </a:p>
          <a:p>
            <a:r>
              <a:rPr lang="en-US" sz="2400" dirty="0"/>
              <a:t>In 2017, the Stones donated funds to Omicron Delta Kappa to develop a series of interactive programs that would enhance </a:t>
            </a:r>
            <a:r>
              <a:rPr lang="en-US" sz="2400" dirty="0">
                <a:latin typeface="Symbol" panose="05050102010706020507" pitchFamily="18" charset="2"/>
              </a:rPr>
              <a:t>ODK</a:t>
            </a:r>
            <a:r>
              <a:rPr lang="en-US" sz="2400" dirty="0"/>
              <a:t> members’ understanding of ethical leadership.</a:t>
            </a:r>
          </a:p>
          <a:p>
            <a:r>
              <a:rPr lang="en-US" sz="2400" dirty="0"/>
              <a:t>The Stone Ethical Leadership Challenge offers a series of programs, from a 90-minute session to a full-day ethical immersion program.  Materials are free to circles. If an O∆K representative comes to your campus to facilitate the program, there is no facilitation fee, but the circle/institution will be responsible for travel costs.</a:t>
            </a:r>
            <a:endParaRPr lang="en-US" dirty="0"/>
          </a:p>
        </p:txBody>
      </p:sp>
      <p:sp>
        <p:nvSpPr>
          <p:cNvPr id="4" name="Footer Placeholder 3">
            <a:extLst>
              <a:ext uri="{FF2B5EF4-FFF2-40B4-BE49-F238E27FC236}">
                <a16:creationId xmlns:a16="http://schemas.microsoft.com/office/drawing/2014/main" id="{77DA8A50-FDC6-4DF3-B383-9BA8B1E07834}"/>
              </a:ext>
            </a:extLst>
          </p:cNvPr>
          <p:cNvSpPr>
            <a:spLocks noGrp="1"/>
          </p:cNvSpPr>
          <p:nvPr>
            <p:ph type="ftr" sz="quarter" idx="11"/>
          </p:nvPr>
        </p:nvSpPr>
        <p:spPr/>
        <p:txBody>
          <a:bodyPr/>
          <a:lstStyle/>
          <a:p>
            <a:pPr>
              <a:defRPr/>
            </a:pPr>
            <a:r>
              <a:rPr lang="en-US"/>
              <a:t>Stone Ethical Leadership Challenge</a:t>
            </a:r>
            <a:endParaRPr lang="en-US" dirty="0"/>
          </a:p>
        </p:txBody>
      </p:sp>
      <p:sp>
        <p:nvSpPr>
          <p:cNvPr id="5" name="Slide Number Placeholder 4">
            <a:extLst>
              <a:ext uri="{FF2B5EF4-FFF2-40B4-BE49-F238E27FC236}">
                <a16:creationId xmlns:a16="http://schemas.microsoft.com/office/drawing/2014/main" id="{CC6C9E27-39DD-4749-AB15-57C6AC05695A}"/>
              </a:ext>
            </a:extLst>
          </p:cNvPr>
          <p:cNvSpPr>
            <a:spLocks noGrp="1"/>
          </p:cNvSpPr>
          <p:nvPr>
            <p:ph type="sldNum" sz="quarter" idx="12"/>
          </p:nvPr>
        </p:nvSpPr>
        <p:spPr/>
        <p:txBody>
          <a:bodyPr/>
          <a:lstStyle/>
          <a:p>
            <a:fld id="{9F813FF1-AAE0-4A1C-8A8A-0434768E189C}" type="slidenum">
              <a:rPr lang="en-US" altLang="en-US" smtClean="0"/>
              <a:pPr/>
              <a:t>3</a:t>
            </a:fld>
            <a:endParaRPr lang="en-US" altLang="en-US" dirty="0"/>
          </a:p>
        </p:txBody>
      </p:sp>
    </p:spTree>
    <p:extLst>
      <p:ext uri="{BB962C8B-B14F-4D97-AF65-F5344CB8AC3E}">
        <p14:creationId xmlns:p14="http://schemas.microsoft.com/office/powerpoint/2010/main" val="4254526225"/>
      </p:ext>
    </p:extLst>
  </p:cSld>
  <p:clrMapOvr>
    <a:masterClrMapping/>
  </p:clrMapOvr>
  <p:transition spd="slow" advClick="0" advTm="2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a:t>
            </a:r>
            <a:r>
              <a:rPr lang="en-US" dirty="0">
                <a:sym typeface="Symbol" panose="05050102010706020507" pitchFamily="18" charset="2"/>
              </a:rPr>
              <a:t></a:t>
            </a:r>
            <a:r>
              <a:rPr lang="en-US" dirty="0"/>
              <a:t>K values</a:t>
            </a:r>
          </a:p>
        </p:txBody>
      </p:sp>
      <p:sp>
        <p:nvSpPr>
          <p:cNvPr id="2" name="Content Placeholder 1"/>
          <p:cNvSpPr>
            <a:spLocks noGrp="1"/>
          </p:cNvSpPr>
          <p:nvPr>
            <p:ph type="body" orient="vert" idx="1"/>
          </p:nvPr>
        </p:nvSpPr>
        <p:spPr/>
        <p:txBody>
          <a:bodyPr>
            <a:normAutofit/>
          </a:bodyPr>
          <a:lstStyle/>
          <a:p>
            <a:pPr marL="0" indent="0">
              <a:buNone/>
            </a:pPr>
            <a:r>
              <a:rPr lang="en-US" sz="2000" dirty="0"/>
              <a:t>The SELC embodies the values of O</a:t>
            </a:r>
            <a:r>
              <a:rPr lang="en-US" sz="2000" dirty="0">
                <a:sym typeface="Symbol" panose="05050102010706020507" pitchFamily="18" charset="2"/>
              </a:rPr>
              <a:t></a:t>
            </a:r>
            <a:r>
              <a:rPr lang="en-US" sz="2000" dirty="0"/>
              <a:t>K in each program, ensuring that the participants leave the program understanding the importance of the Society’s work on campus and in the community.</a:t>
            </a:r>
          </a:p>
          <a:p>
            <a:r>
              <a:rPr lang="en-US" sz="2000" dirty="0"/>
              <a:t>Collaboration – </a:t>
            </a:r>
            <a:r>
              <a:rPr lang="en-US" sz="2000" i="1" dirty="0"/>
              <a:t>to work together to achieve a defined and common purpose</a:t>
            </a:r>
            <a:endParaRPr lang="en-US" sz="2000" dirty="0"/>
          </a:p>
          <a:p>
            <a:r>
              <a:rPr lang="en-US" sz="2000" dirty="0"/>
              <a:t>Inclusivity – </a:t>
            </a:r>
            <a:r>
              <a:rPr lang="en-US" sz="2000" i="1" dirty="0"/>
              <a:t>to actively seek, embrace, and advance a diverse group of individuals</a:t>
            </a:r>
            <a:endParaRPr lang="en-US" sz="2000" dirty="0"/>
          </a:p>
          <a:p>
            <a:r>
              <a:rPr lang="en-US" sz="2000" dirty="0"/>
              <a:t>Integrity – </a:t>
            </a:r>
            <a:r>
              <a:rPr lang="en-US" sz="2000" i="1" dirty="0"/>
              <a:t>to align one’s values and beliefs with behaviors and speech</a:t>
            </a:r>
            <a:endParaRPr lang="en-US" sz="2000" dirty="0"/>
          </a:p>
          <a:p>
            <a:r>
              <a:rPr lang="en-US" sz="2000" dirty="0"/>
              <a:t>Scholarship –</a:t>
            </a:r>
            <a:r>
              <a:rPr lang="en-US" sz="2000" i="1" dirty="0"/>
              <a:t> to strive for excellence in academics and pursue lifelong learning</a:t>
            </a:r>
            <a:endParaRPr lang="en-US" sz="2000" dirty="0"/>
          </a:p>
          <a:p>
            <a:r>
              <a:rPr lang="en-US" sz="2000" dirty="0"/>
              <a:t>Service – </a:t>
            </a:r>
            <a:r>
              <a:rPr lang="en-US" sz="2000" i="1" dirty="0"/>
              <a:t>to answer the call for action from one’s community or country</a:t>
            </a:r>
            <a:endParaRPr lang="en-US" sz="2000" dirty="0"/>
          </a:p>
        </p:txBody>
      </p:sp>
      <p:sp>
        <p:nvSpPr>
          <p:cNvPr id="4" name="Footer Placeholder 3"/>
          <p:cNvSpPr>
            <a:spLocks noGrp="1"/>
          </p:cNvSpPr>
          <p:nvPr>
            <p:ph type="ftr" sz="quarter" idx="11"/>
          </p:nvPr>
        </p:nvSpPr>
        <p:spPr/>
        <p:txBody>
          <a:bodyPr/>
          <a:lstStyle/>
          <a:p>
            <a:pPr>
              <a:defRPr/>
            </a:pPr>
            <a:r>
              <a:rPr lang="en-US"/>
              <a:t>Stone Ethical Leadership Challenge</a:t>
            </a:r>
            <a:endParaRPr lang="en-US" dirty="0"/>
          </a:p>
        </p:txBody>
      </p:sp>
      <p:sp>
        <p:nvSpPr>
          <p:cNvPr id="5" name="Slide Number Placeholder 4"/>
          <p:cNvSpPr>
            <a:spLocks noGrp="1"/>
          </p:cNvSpPr>
          <p:nvPr>
            <p:ph type="sldNum" sz="quarter" idx="12"/>
          </p:nvPr>
        </p:nvSpPr>
        <p:spPr/>
        <p:txBody>
          <a:bodyPr/>
          <a:lstStyle/>
          <a:p>
            <a:fld id="{9F813FF1-AAE0-4A1C-8A8A-0434768E189C}" type="slidenum">
              <a:rPr lang="en-US" altLang="en-US" smtClean="0"/>
              <a:pPr/>
              <a:t>4</a:t>
            </a:fld>
            <a:endParaRPr lang="en-US" altLang="en-US" dirty="0"/>
          </a:p>
        </p:txBody>
      </p:sp>
    </p:spTree>
    <p:extLst>
      <p:ext uri="{BB962C8B-B14F-4D97-AF65-F5344CB8AC3E}">
        <p14:creationId xmlns:p14="http://schemas.microsoft.com/office/powerpoint/2010/main" val="2995942404"/>
      </p:ext>
    </p:extLst>
  </p:cSld>
  <p:clrMapOvr>
    <a:masterClrMapping/>
  </p:clrMapOvr>
  <p:transition spd="slow" advClick="0" advTm="2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BEC4-93CA-46B9-91BC-210B22CD9714}"/>
              </a:ext>
            </a:extLst>
          </p:cNvPr>
          <p:cNvSpPr>
            <a:spLocks noGrp="1"/>
          </p:cNvSpPr>
          <p:nvPr>
            <p:ph type="title"/>
          </p:nvPr>
        </p:nvSpPr>
        <p:spPr/>
        <p:txBody>
          <a:bodyPr/>
          <a:lstStyle/>
          <a:p>
            <a:r>
              <a:rPr lang="en-US" dirty="0"/>
              <a:t>The Program</a:t>
            </a:r>
          </a:p>
        </p:txBody>
      </p:sp>
      <p:sp>
        <p:nvSpPr>
          <p:cNvPr id="3" name="Content Placeholder 2">
            <a:extLst>
              <a:ext uri="{FF2B5EF4-FFF2-40B4-BE49-F238E27FC236}">
                <a16:creationId xmlns:a16="http://schemas.microsoft.com/office/drawing/2014/main" id="{C0D7CD47-E178-4CDD-A781-62A91BC78A98}"/>
              </a:ext>
            </a:extLst>
          </p:cNvPr>
          <p:cNvSpPr>
            <a:spLocks noGrp="1"/>
          </p:cNvSpPr>
          <p:nvPr>
            <p:ph type="body" orient="vert" idx="1"/>
          </p:nvPr>
        </p:nvSpPr>
        <p:spPr/>
        <p:txBody>
          <a:bodyPr/>
          <a:lstStyle/>
          <a:p>
            <a:r>
              <a:rPr lang="en-US" dirty="0"/>
              <a:t>The SELC is comprised of a series of presentations and discussions in a facilitated environment. Participants will review, discuss, and explore ethical dilemmas drawn from the real-life experiences of students, faculty, and administrators at colleges and universities.</a:t>
            </a:r>
          </a:p>
          <a:p>
            <a:r>
              <a:rPr lang="en-US" dirty="0"/>
              <a:t>Each scenario provides the chance to explore a different kind of ethical dilemma, and each asks the participants to decide what they would do in the situation.</a:t>
            </a:r>
          </a:p>
          <a:p>
            <a:r>
              <a:rPr lang="en-US" dirty="0"/>
              <a:t>The program draws for research on Consequentialist and Non-consequentialist ethical theory as well as probing the differences between ethical and moral behavior.</a:t>
            </a:r>
          </a:p>
        </p:txBody>
      </p:sp>
      <p:sp>
        <p:nvSpPr>
          <p:cNvPr id="4" name="Footer Placeholder 3">
            <a:extLst>
              <a:ext uri="{FF2B5EF4-FFF2-40B4-BE49-F238E27FC236}">
                <a16:creationId xmlns:a16="http://schemas.microsoft.com/office/drawing/2014/main" id="{9E615DB5-73B4-4A68-8D88-F568B94F2FA4}"/>
              </a:ext>
            </a:extLst>
          </p:cNvPr>
          <p:cNvSpPr>
            <a:spLocks noGrp="1"/>
          </p:cNvSpPr>
          <p:nvPr>
            <p:ph type="ftr" sz="quarter" idx="11"/>
          </p:nvPr>
        </p:nvSpPr>
        <p:spPr/>
        <p:txBody>
          <a:bodyPr/>
          <a:lstStyle/>
          <a:p>
            <a:pPr>
              <a:defRPr/>
            </a:pPr>
            <a:r>
              <a:rPr lang="en-US"/>
              <a:t>Stone Ethical Leadership Challenge</a:t>
            </a:r>
            <a:endParaRPr lang="en-US" dirty="0"/>
          </a:p>
        </p:txBody>
      </p:sp>
      <p:sp>
        <p:nvSpPr>
          <p:cNvPr id="5" name="Slide Number Placeholder 4">
            <a:extLst>
              <a:ext uri="{FF2B5EF4-FFF2-40B4-BE49-F238E27FC236}">
                <a16:creationId xmlns:a16="http://schemas.microsoft.com/office/drawing/2014/main" id="{5433EFD7-FF39-45F2-AFE2-C6A79DD2C987}"/>
              </a:ext>
            </a:extLst>
          </p:cNvPr>
          <p:cNvSpPr>
            <a:spLocks noGrp="1"/>
          </p:cNvSpPr>
          <p:nvPr>
            <p:ph type="sldNum" sz="quarter" idx="12"/>
          </p:nvPr>
        </p:nvSpPr>
        <p:spPr/>
        <p:txBody>
          <a:bodyPr/>
          <a:lstStyle/>
          <a:p>
            <a:fld id="{9F813FF1-AAE0-4A1C-8A8A-0434768E189C}" type="slidenum">
              <a:rPr lang="en-US" altLang="en-US" smtClean="0"/>
              <a:pPr/>
              <a:t>5</a:t>
            </a:fld>
            <a:endParaRPr lang="en-US" altLang="en-US" dirty="0"/>
          </a:p>
        </p:txBody>
      </p:sp>
    </p:spTree>
    <p:extLst>
      <p:ext uri="{BB962C8B-B14F-4D97-AF65-F5344CB8AC3E}">
        <p14:creationId xmlns:p14="http://schemas.microsoft.com/office/powerpoint/2010/main" val="2631219575"/>
      </p:ext>
    </p:extLst>
  </p:cSld>
  <p:clrMapOvr>
    <a:masterClrMapping/>
  </p:clrMapOvr>
  <p:transition spd="slow" advClick="0" advTm="2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A08-04D8-4B24-A3B6-8954CF0E6D77}"/>
              </a:ext>
            </a:extLst>
          </p:cNvPr>
          <p:cNvSpPr>
            <a:spLocks noGrp="1"/>
          </p:cNvSpPr>
          <p:nvPr>
            <p:ph type="title"/>
          </p:nvPr>
        </p:nvSpPr>
        <p:spPr/>
        <p:txBody>
          <a:bodyPr/>
          <a:lstStyle/>
          <a:p>
            <a:r>
              <a:rPr lang="en-US" dirty="0"/>
              <a:t>The 90-Minute Challenge</a:t>
            </a:r>
          </a:p>
        </p:txBody>
      </p:sp>
      <p:sp>
        <p:nvSpPr>
          <p:cNvPr id="3" name="Content Placeholder 2">
            <a:extLst>
              <a:ext uri="{FF2B5EF4-FFF2-40B4-BE49-F238E27FC236}">
                <a16:creationId xmlns:a16="http://schemas.microsoft.com/office/drawing/2014/main" id="{C1C7F952-9F27-4A4E-8140-1DAF8B71955E}"/>
              </a:ext>
            </a:extLst>
          </p:cNvPr>
          <p:cNvSpPr>
            <a:spLocks noGrp="1"/>
          </p:cNvSpPr>
          <p:nvPr>
            <p:ph type="body" orient="vert" idx="1"/>
          </p:nvPr>
        </p:nvSpPr>
        <p:spPr/>
        <p:txBody>
          <a:bodyPr/>
          <a:lstStyle/>
          <a:p>
            <a:r>
              <a:rPr lang="en-US" dirty="0"/>
              <a:t>The program currently offered by </a:t>
            </a:r>
            <a:r>
              <a:rPr lang="en-US" sz="2000" dirty="0">
                <a:latin typeface="Symbol" panose="05050102010706020507" pitchFamily="18" charset="2"/>
              </a:rPr>
              <a:t>ODK </a:t>
            </a:r>
            <a:r>
              <a:rPr lang="en-US" sz="2000" dirty="0"/>
              <a:t>is the 90-Minute Challenge.</a:t>
            </a:r>
          </a:p>
          <a:p>
            <a:r>
              <a:rPr lang="en-US" sz="2000" dirty="0"/>
              <a:t>This is a quick and deep dive into ethical dilemmas that includes viewing a short film on the classic “Trolley Problem,” the exploration of 4-6 different dilemmas, and a group discussion about the thoughts, feelings, perspectives, and actions of the participants.</a:t>
            </a:r>
          </a:p>
          <a:p>
            <a:r>
              <a:rPr lang="en-US" sz="2000" dirty="0"/>
              <a:t>The 90-Minute Challenge can be offered in-person and virtually through a Zoom meeting format. </a:t>
            </a:r>
            <a:r>
              <a:rPr lang="en-US" sz="2000" dirty="0">
                <a:latin typeface="Symbol" panose="05050102010706020507" pitchFamily="18" charset="2"/>
              </a:rPr>
              <a:t>ODK </a:t>
            </a:r>
            <a:r>
              <a:rPr lang="en-US" sz="2000" dirty="0"/>
              <a:t>facilitators have found both formats to be effective.</a:t>
            </a:r>
          </a:p>
          <a:p>
            <a:r>
              <a:rPr lang="en-US" sz="2000" dirty="0">
                <a:latin typeface="Symbol" panose="05050102010706020507" pitchFamily="18" charset="2"/>
              </a:rPr>
              <a:t>ODK </a:t>
            </a:r>
            <a:r>
              <a:rPr lang="en-US" sz="2000" dirty="0"/>
              <a:t>is developing a half-day and even-full day version of the SELC. Those will be developed in coordination with a circle that would like to bring the next level of intensity to the campus.</a:t>
            </a:r>
          </a:p>
          <a:p>
            <a:endParaRPr lang="en-US" dirty="0"/>
          </a:p>
        </p:txBody>
      </p:sp>
      <p:sp>
        <p:nvSpPr>
          <p:cNvPr id="4" name="Footer Placeholder 3">
            <a:extLst>
              <a:ext uri="{FF2B5EF4-FFF2-40B4-BE49-F238E27FC236}">
                <a16:creationId xmlns:a16="http://schemas.microsoft.com/office/drawing/2014/main" id="{40F2A5B1-8F07-4F4A-A41A-F65658628302}"/>
              </a:ext>
            </a:extLst>
          </p:cNvPr>
          <p:cNvSpPr>
            <a:spLocks noGrp="1"/>
          </p:cNvSpPr>
          <p:nvPr>
            <p:ph type="ftr" sz="quarter" idx="11"/>
          </p:nvPr>
        </p:nvSpPr>
        <p:spPr/>
        <p:txBody>
          <a:bodyPr/>
          <a:lstStyle/>
          <a:p>
            <a:pPr>
              <a:defRPr/>
            </a:pPr>
            <a:r>
              <a:rPr lang="en-US"/>
              <a:t>Stone Ethical Leadership Challenge</a:t>
            </a:r>
            <a:endParaRPr lang="en-US" dirty="0"/>
          </a:p>
        </p:txBody>
      </p:sp>
      <p:sp>
        <p:nvSpPr>
          <p:cNvPr id="5" name="Slide Number Placeholder 4">
            <a:extLst>
              <a:ext uri="{FF2B5EF4-FFF2-40B4-BE49-F238E27FC236}">
                <a16:creationId xmlns:a16="http://schemas.microsoft.com/office/drawing/2014/main" id="{0791D526-E6DB-41D1-9852-491666F547CE}"/>
              </a:ext>
            </a:extLst>
          </p:cNvPr>
          <p:cNvSpPr>
            <a:spLocks noGrp="1"/>
          </p:cNvSpPr>
          <p:nvPr>
            <p:ph type="sldNum" sz="quarter" idx="12"/>
          </p:nvPr>
        </p:nvSpPr>
        <p:spPr/>
        <p:txBody>
          <a:bodyPr/>
          <a:lstStyle/>
          <a:p>
            <a:fld id="{9F813FF1-AAE0-4A1C-8A8A-0434768E189C}" type="slidenum">
              <a:rPr lang="en-US" altLang="en-US" smtClean="0"/>
              <a:pPr/>
              <a:t>6</a:t>
            </a:fld>
            <a:endParaRPr lang="en-US" altLang="en-US" dirty="0"/>
          </a:p>
        </p:txBody>
      </p:sp>
    </p:spTree>
    <p:extLst>
      <p:ext uri="{BB962C8B-B14F-4D97-AF65-F5344CB8AC3E}">
        <p14:creationId xmlns:p14="http://schemas.microsoft.com/office/powerpoint/2010/main" val="368565243"/>
      </p:ext>
    </p:extLst>
  </p:cSld>
  <p:clrMapOvr>
    <a:masterClrMapping/>
  </p:clrMapOvr>
  <p:transition spd="slow" advClick="0" advTm="2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2F28-3F16-4465-BB2A-E2368C941C5F}"/>
              </a:ext>
            </a:extLst>
          </p:cNvPr>
          <p:cNvSpPr>
            <a:spLocks noGrp="1"/>
          </p:cNvSpPr>
          <p:nvPr>
            <p:ph type="title"/>
          </p:nvPr>
        </p:nvSpPr>
        <p:spPr/>
        <p:txBody>
          <a:bodyPr/>
          <a:lstStyle/>
          <a:p>
            <a:r>
              <a:rPr lang="en-US" dirty="0"/>
              <a:t>Ideal Audience</a:t>
            </a:r>
          </a:p>
        </p:txBody>
      </p:sp>
      <p:sp>
        <p:nvSpPr>
          <p:cNvPr id="3" name="Vertical Text Placeholder 2">
            <a:extLst>
              <a:ext uri="{FF2B5EF4-FFF2-40B4-BE49-F238E27FC236}">
                <a16:creationId xmlns:a16="http://schemas.microsoft.com/office/drawing/2014/main" id="{54C6981C-FFAE-49CE-B611-DC9900A2333A}"/>
              </a:ext>
            </a:extLst>
          </p:cNvPr>
          <p:cNvSpPr>
            <a:spLocks noGrp="1"/>
          </p:cNvSpPr>
          <p:nvPr>
            <p:ph type="body" orient="vert" idx="1"/>
          </p:nvPr>
        </p:nvSpPr>
        <p:spPr/>
        <p:txBody>
          <a:bodyPr/>
          <a:lstStyle/>
          <a:p>
            <a:r>
              <a:rPr lang="en-US" sz="2400" dirty="0"/>
              <a:t>The Ideal Audience consists of . . .</a:t>
            </a:r>
          </a:p>
          <a:p>
            <a:pPr lvl="1"/>
            <a:r>
              <a:rPr lang="en-US" sz="2400" dirty="0"/>
              <a:t>O</a:t>
            </a:r>
            <a:r>
              <a:rPr lang="en-US" sz="2400" dirty="0">
                <a:sym typeface="Symbol" panose="05050102010706020507" pitchFamily="18" charset="2"/>
              </a:rPr>
              <a:t></a:t>
            </a:r>
            <a:r>
              <a:rPr lang="en-US" sz="2400" dirty="0"/>
              <a:t>K members – this should be a circle activity</a:t>
            </a:r>
          </a:p>
          <a:p>
            <a:pPr lvl="1"/>
            <a:r>
              <a:rPr lang="en-US" sz="2400" dirty="0"/>
              <a:t>Campus student leaders – officers of student organizations, team captains, program leaders, residence assistants, and other campus student leaders</a:t>
            </a:r>
          </a:p>
          <a:p>
            <a:pPr lvl="1"/>
            <a:r>
              <a:rPr lang="en-US" sz="2400" dirty="0"/>
              <a:t>The more diverse the audience is, the better the discussions. Target all groups and look for individual leaders who may not be in “positional” leadership roles but are influencers on campus.</a:t>
            </a:r>
          </a:p>
          <a:p>
            <a:pPr lvl="1"/>
            <a:endParaRPr lang="en-US" dirty="0"/>
          </a:p>
          <a:p>
            <a:endParaRPr lang="en-US" dirty="0"/>
          </a:p>
        </p:txBody>
      </p:sp>
      <p:sp>
        <p:nvSpPr>
          <p:cNvPr id="4" name="Footer Placeholder 3">
            <a:extLst>
              <a:ext uri="{FF2B5EF4-FFF2-40B4-BE49-F238E27FC236}">
                <a16:creationId xmlns:a16="http://schemas.microsoft.com/office/drawing/2014/main" id="{96EC54CB-953F-427D-B230-2BE3A30C1773}"/>
              </a:ext>
            </a:extLst>
          </p:cNvPr>
          <p:cNvSpPr>
            <a:spLocks noGrp="1"/>
          </p:cNvSpPr>
          <p:nvPr>
            <p:ph type="ftr" sz="quarter" idx="11"/>
          </p:nvPr>
        </p:nvSpPr>
        <p:spPr/>
        <p:txBody>
          <a:bodyPr/>
          <a:lstStyle/>
          <a:p>
            <a:pPr>
              <a:defRPr/>
            </a:pPr>
            <a:r>
              <a:rPr lang="en-US"/>
              <a:t>Stone Ethical Leadership Challenge</a:t>
            </a:r>
            <a:endParaRPr lang="en-US" dirty="0"/>
          </a:p>
        </p:txBody>
      </p:sp>
      <p:sp>
        <p:nvSpPr>
          <p:cNvPr id="5" name="Slide Number Placeholder 4">
            <a:extLst>
              <a:ext uri="{FF2B5EF4-FFF2-40B4-BE49-F238E27FC236}">
                <a16:creationId xmlns:a16="http://schemas.microsoft.com/office/drawing/2014/main" id="{8039C54E-F385-4666-90BE-40BEDC2A9ED7}"/>
              </a:ext>
            </a:extLst>
          </p:cNvPr>
          <p:cNvSpPr>
            <a:spLocks noGrp="1"/>
          </p:cNvSpPr>
          <p:nvPr>
            <p:ph type="sldNum" sz="quarter" idx="12"/>
          </p:nvPr>
        </p:nvSpPr>
        <p:spPr/>
        <p:txBody>
          <a:bodyPr/>
          <a:lstStyle/>
          <a:p>
            <a:fld id="{9F813FF1-AAE0-4A1C-8A8A-0434768E189C}" type="slidenum">
              <a:rPr lang="en-US" altLang="en-US" smtClean="0"/>
              <a:pPr/>
              <a:t>7</a:t>
            </a:fld>
            <a:endParaRPr lang="en-US" altLang="en-US" dirty="0"/>
          </a:p>
        </p:txBody>
      </p:sp>
    </p:spTree>
    <p:extLst>
      <p:ext uri="{BB962C8B-B14F-4D97-AF65-F5344CB8AC3E}">
        <p14:creationId xmlns:p14="http://schemas.microsoft.com/office/powerpoint/2010/main" val="166729897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58A8-BC8F-45CF-87F7-A890C4842015}"/>
              </a:ext>
            </a:extLst>
          </p:cNvPr>
          <p:cNvSpPr>
            <a:spLocks noGrp="1"/>
          </p:cNvSpPr>
          <p:nvPr>
            <p:ph type="title"/>
          </p:nvPr>
        </p:nvSpPr>
        <p:spPr/>
        <p:txBody>
          <a:bodyPr/>
          <a:lstStyle/>
          <a:p>
            <a:r>
              <a:rPr lang="en-US" dirty="0"/>
              <a:t>Sample Timeline</a:t>
            </a:r>
          </a:p>
        </p:txBody>
      </p:sp>
      <p:sp>
        <p:nvSpPr>
          <p:cNvPr id="3" name="Vertical Text Placeholder 2">
            <a:extLst>
              <a:ext uri="{FF2B5EF4-FFF2-40B4-BE49-F238E27FC236}">
                <a16:creationId xmlns:a16="http://schemas.microsoft.com/office/drawing/2014/main" id="{36E134F9-EE02-4EEB-94A9-D4A424E51BAD}"/>
              </a:ext>
            </a:extLst>
          </p:cNvPr>
          <p:cNvSpPr>
            <a:spLocks noGrp="1"/>
          </p:cNvSpPr>
          <p:nvPr>
            <p:ph type="body" orient="vert" idx="1"/>
          </p:nvPr>
        </p:nvSpPr>
        <p:spPr>
          <a:xfrm>
            <a:off x="841075" y="1371600"/>
            <a:ext cx="10515600" cy="4351338"/>
          </a:xfrm>
        </p:spPr>
        <p:txBody>
          <a:bodyPr/>
          <a:lstStyle/>
          <a:p>
            <a:r>
              <a:rPr lang="en-US" dirty="0"/>
              <a:t>Introduction – 5 Mins</a:t>
            </a:r>
          </a:p>
          <a:p>
            <a:pPr lvl="1"/>
            <a:r>
              <a:rPr lang="en-US" dirty="0"/>
              <a:t>Opening the topic, setting ground rules, introducing facilitator(s)</a:t>
            </a:r>
          </a:p>
          <a:p>
            <a:r>
              <a:rPr lang="en-US" dirty="0"/>
              <a:t>The Trolley Dilemma – 15 mins</a:t>
            </a:r>
          </a:p>
          <a:p>
            <a:pPr lvl="1"/>
            <a:r>
              <a:rPr lang="en-US" dirty="0"/>
              <a:t>Viewing a short video and opening discussion about ethical choices</a:t>
            </a:r>
          </a:p>
          <a:p>
            <a:r>
              <a:rPr lang="en-US" dirty="0"/>
              <a:t>Student Dilemmas – 45 mins</a:t>
            </a:r>
          </a:p>
          <a:p>
            <a:pPr lvl="1"/>
            <a:r>
              <a:rPr lang="en-US" dirty="0"/>
              <a:t>Ethical dilemmas are provided to groups to review, discuss, and decide</a:t>
            </a:r>
          </a:p>
          <a:p>
            <a:pPr lvl="1"/>
            <a:r>
              <a:rPr lang="en-US" dirty="0"/>
              <a:t>Groups present their dilemmas and solutions for general discussion</a:t>
            </a:r>
          </a:p>
          <a:p>
            <a:r>
              <a:rPr lang="en-US" dirty="0"/>
              <a:t>Theory: Ethics v. Morals Discussion – 15</a:t>
            </a:r>
          </a:p>
          <a:p>
            <a:pPr lvl="1"/>
            <a:r>
              <a:rPr lang="en-US" dirty="0"/>
              <a:t>Presentation and discussion of Ethical Leadership Theory (this can be woven into the scenario discussion)</a:t>
            </a:r>
          </a:p>
          <a:p>
            <a:r>
              <a:rPr lang="en-US" dirty="0"/>
              <a:t>Summary and Closure – 10</a:t>
            </a:r>
          </a:p>
          <a:p>
            <a:pPr lvl="1"/>
            <a:r>
              <a:rPr lang="en-US" dirty="0"/>
              <a:t>Summary of ideas and presentation of takeaways</a:t>
            </a:r>
          </a:p>
          <a:p>
            <a:endParaRPr lang="en-US" dirty="0"/>
          </a:p>
        </p:txBody>
      </p:sp>
      <p:sp>
        <p:nvSpPr>
          <p:cNvPr id="4" name="Footer Placeholder 3">
            <a:extLst>
              <a:ext uri="{FF2B5EF4-FFF2-40B4-BE49-F238E27FC236}">
                <a16:creationId xmlns:a16="http://schemas.microsoft.com/office/drawing/2014/main" id="{189B3282-F72A-440C-8608-F71F800BF2FE}"/>
              </a:ext>
            </a:extLst>
          </p:cNvPr>
          <p:cNvSpPr>
            <a:spLocks noGrp="1"/>
          </p:cNvSpPr>
          <p:nvPr>
            <p:ph type="ftr" sz="quarter" idx="11"/>
          </p:nvPr>
        </p:nvSpPr>
        <p:spPr/>
        <p:txBody>
          <a:bodyPr/>
          <a:lstStyle/>
          <a:p>
            <a:pPr>
              <a:defRPr/>
            </a:pPr>
            <a:r>
              <a:rPr lang="en-US"/>
              <a:t>Stone Ethical Leadership Challenge</a:t>
            </a:r>
            <a:endParaRPr lang="en-US" dirty="0"/>
          </a:p>
        </p:txBody>
      </p:sp>
      <p:sp>
        <p:nvSpPr>
          <p:cNvPr id="5" name="Slide Number Placeholder 4">
            <a:extLst>
              <a:ext uri="{FF2B5EF4-FFF2-40B4-BE49-F238E27FC236}">
                <a16:creationId xmlns:a16="http://schemas.microsoft.com/office/drawing/2014/main" id="{2B5EB0AB-CD42-4B6F-BD1F-BFCFFB3B0918}"/>
              </a:ext>
            </a:extLst>
          </p:cNvPr>
          <p:cNvSpPr>
            <a:spLocks noGrp="1"/>
          </p:cNvSpPr>
          <p:nvPr>
            <p:ph type="sldNum" sz="quarter" idx="12"/>
          </p:nvPr>
        </p:nvSpPr>
        <p:spPr/>
        <p:txBody>
          <a:bodyPr/>
          <a:lstStyle/>
          <a:p>
            <a:fld id="{9F813FF1-AAE0-4A1C-8A8A-0434768E189C}" type="slidenum">
              <a:rPr lang="en-US" altLang="en-US" smtClean="0"/>
              <a:pPr/>
              <a:t>8</a:t>
            </a:fld>
            <a:endParaRPr lang="en-US" altLang="en-US" dirty="0"/>
          </a:p>
        </p:txBody>
      </p:sp>
    </p:spTree>
    <p:extLst>
      <p:ext uri="{BB962C8B-B14F-4D97-AF65-F5344CB8AC3E}">
        <p14:creationId xmlns:p14="http://schemas.microsoft.com/office/powerpoint/2010/main" val="5281068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70B4-6050-4EFB-A071-82FF856624B5}"/>
              </a:ext>
            </a:extLst>
          </p:cNvPr>
          <p:cNvSpPr>
            <a:spLocks noGrp="1"/>
          </p:cNvSpPr>
          <p:nvPr>
            <p:ph type="title"/>
          </p:nvPr>
        </p:nvSpPr>
        <p:spPr/>
        <p:txBody>
          <a:bodyPr/>
          <a:lstStyle/>
          <a:p>
            <a:r>
              <a:rPr lang="en-US" dirty="0"/>
              <a:t>To Schedule</a:t>
            </a:r>
          </a:p>
        </p:txBody>
      </p:sp>
      <p:sp>
        <p:nvSpPr>
          <p:cNvPr id="3" name="Content Placeholder 2">
            <a:extLst>
              <a:ext uri="{FF2B5EF4-FFF2-40B4-BE49-F238E27FC236}">
                <a16:creationId xmlns:a16="http://schemas.microsoft.com/office/drawing/2014/main" id="{BDE7A8E7-666D-4763-8FD5-69EBF6983117}"/>
              </a:ext>
            </a:extLst>
          </p:cNvPr>
          <p:cNvSpPr>
            <a:spLocks noGrp="1"/>
          </p:cNvSpPr>
          <p:nvPr>
            <p:ph type="body" orient="vert" idx="1"/>
          </p:nvPr>
        </p:nvSpPr>
        <p:spPr>
          <a:xfrm>
            <a:off x="2209019" y="2011680"/>
            <a:ext cx="7772400" cy="1798320"/>
          </a:xfrm>
        </p:spPr>
        <p:txBody>
          <a:bodyPr/>
          <a:lstStyle/>
          <a:p>
            <a:r>
              <a:rPr lang="en-US" dirty="0"/>
              <a:t>Contact Timothy A. Reed, Ph.D. vice president for membership and operations, at </a:t>
            </a:r>
            <a:r>
              <a:rPr lang="en-US" dirty="0">
                <a:hlinkClick r:id="rId2"/>
              </a:rPr>
              <a:t>tim@odk.org</a:t>
            </a:r>
            <a:endParaRPr lang="en-US" dirty="0"/>
          </a:p>
          <a:p>
            <a:r>
              <a:rPr lang="en-US" dirty="0"/>
              <a:t>O</a:t>
            </a:r>
            <a:r>
              <a:rPr lang="en-US" dirty="0">
                <a:sym typeface="Symbol" panose="05050102010706020507" pitchFamily="18" charset="2"/>
              </a:rPr>
              <a:t></a:t>
            </a:r>
            <a:r>
              <a:rPr lang="en-US" dirty="0"/>
              <a:t>K staff will be assigned to the circle and work with you to plan and implement this important program.</a:t>
            </a:r>
          </a:p>
          <a:p>
            <a:endParaRPr lang="en-US" dirty="0"/>
          </a:p>
          <a:p>
            <a:endParaRPr lang="en-US" dirty="0"/>
          </a:p>
        </p:txBody>
      </p:sp>
      <p:sp>
        <p:nvSpPr>
          <p:cNvPr id="4" name="Footer Placeholder 3">
            <a:extLst>
              <a:ext uri="{FF2B5EF4-FFF2-40B4-BE49-F238E27FC236}">
                <a16:creationId xmlns:a16="http://schemas.microsoft.com/office/drawing/2014/main" id="{2145CFCC-187F-49D2-9A4C-E867C834809B}"/>
              </a:ext>
            </a:extLst>
          </p:cNvPr>
          <p:cNvSpPr>
            <a:spLocks noGrp="1"/>
          </p:cNvSpPr>
          <p:nvPr>
            <p:ph type="ftr" sz="quarter" idx="11"/>
          </p:nvPr>
        </p:nvSpPr>
        <p:spPr/>
        <p:txBody>
          <a:bodyPr/>
          <a:lstStyle/>
          <a:p>
            <a:pPr>
              <a:defRPr/>
            </a:pPr>
            <a:r>
              <a:rPr lang="en-US"/>
              <a:t>Stone Ethical Leadership Challenge</a:t>
            </a:r>
            <a:endParaRPr lang="en-US" dirty="0"/>
          </a:p>
        </p:txBody>
      </p:sp>
      <p:sp>
        <p:nvSpPr>
          <p:cNvPr id="5" name="Slide Number Placeholder 4">
            <a:extLst>
              <a:ext uri="{FF2B5EF4-FFF2-40B4-BE49-F238E27FC236}">
                <a16:creationId xmlns:a16="http://schemas.microsoft.com/office/drawing/2014/main" id="{130F2960-B32D-4103-A0A3-C4E6B0B9A9B1}"/>
              </a:ext>
            </a:extLst>
          </p:cNvPr>
          <p:cNvSpPr>
            <a:spLocks noGrp="1"/>
          </p:cNvSpPr>
          <p:nvPr>
            <p:ph type="sldNum" sz="quarter" idx="12"/>
          </p:nvPr>
        </p:nvSpPr>
        <p:spPr/>
        <p:txBody>
          <a:bodyPr/>
          <a:lstStyle/>
          <a:p>
            <a:fld id="{9F813FF1-AAE0-4A1C-8A8A-0434768E189C}" type="slidenum">
              <a:rPr lang="en-US" altLang="en-US" smtClean="0"/>
              <a:pPr/>
              <a:t>9</a:t>
            </a:fld>
            <a:endParaRPr lang="en-US" altLang="en-US" dirty="0"/>
          </a:p>
        </p:txBody>
      </p:sp>
      <p:sp>
        <p:nvSpPr>
          <p:cNvPr id="6" name="TextBox 5">
            <a:extLst>
              <a:ext uri="{FF2B5EF4-FFF2-40B4-BE49-F238E27FC236}">
                <a16:creationId xmlns:a16="http://schemas.microsoft.com/office/drawing/2014/main" id="{11E4ADCF-0F03-409D-B904-F7769C784E4B}"/>
              </a:ext>
            </a:extLst>
          </p:cNvPr>
          <p:cNvSpPr txBox="1"/>
          <p:nvPr/>
        </p:nvSpPr>
        <p:spPr>
          <a:xfrm>
            <a:off x="2971019" y="3810000"/>
            <a:ext cx="6248400" cy="923330"/>
          </a:xfrm>
          <a:prstGeom prst="rect">
            <a:avLst/>
          </a:prstGeom>
          <a:noFill/>
        </p:spPr>
        <p:txBody>
          <a:bodyPr wrap="square" rtlCol="0">
            <a:spAutoFit/>
          </a:bodyPr>
          <a:lstStyle/>
          <a:p>
            <a:pPr algn="ctr"/>
            <a:r>
              <a:rPr lang="en-US" dirty="0">
                <a:latin typeface="Goudy Old Style" panose="02020502050305020303" pitchFamily="18" charset="0"/>
              </a:rPr>
              <a:t>Johnson Center for Leadership | O∆K National Headquarters</a:t>
            </a:r>
          </a:p>
          <a:p>
            <a:pPr algn="ctr"/>
            <a:r>
              <a:rPr lang="en-US" dirty="0">
                <a:latin typeface="Goudy Old Style" panose="02020502050305020303" pitchFamily="18" charset="0"/>
              </a:rPr>
              <a:t>224 McLaughlin Street, Lexington, Virginia 24450-2002</a:t>
            </a:r>
          </a:p>
          <a:p>
            <a:pPr algn="ctr"/>
            <a:r>
              <a:rPr lang="en-US" dirty="0">
                <a:latin typeface="Goudy Old Style" panose="02020502050305020303" pitchFamily="18" charset="0"/>
              </a:rPr>
              <a:t>(540) 458-5336 | </a:t>
            </a:r>
            <a:r>
              <a:rPr lang="en-US" dirty="0">
                <a:latin typeface="Goudy Old Style" panose="02020502050305020303" pitchFamily="18" charset="0"/>
                <a:hlinkClick r:id="rId3"/>
              </a:rPr>
              <a:t>odknhdq@odk.org</a:t>
            </a:r>
            <a:r>
              <a:rPr lang="en-US" dirty="0">
                <a:latin typeface="Goudy Old Style" panose="02020502050305020303" pitchFamily="18" charset="0"/>
              </a:rPr>
              <a:t> | odk.org</a:t>
            </a:r>
          </a:p>
        </p:txBody>
      </p:sp>
    </p:spTree>
    <p:extLst>
      <p:ext uri="{BB962C8B-B14F-4D97-AF65-F5344CB8AC3E}">
        <p14:creationId xmlns:p14="http://schemas.microsoft.com/office/powerpoint/2010/main" val="738117488"/>
      </p:ext>
    </p:extLst>
  </p:cSld>
  <p:clrMapOvr>
    <a:masterClrMapping/>
  </p:clrMapOvr>
  <p:transition spd="slow" advClick="0" advTm="2000">
    <p:wipe/>
  </p:transition>
</p:sld>
</file>

<file path=ppt/theme/theme1.xml><?xml version="1.0" encoding="utf-8"?>
<a:theme xmlns:a="http://schemas.openxmlformats.org/drawingml/2006/main" name="ODK_PowerPoint_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rcle Advisors 2022.06.02" id="{C38D0CEC-6C85-4CD2-A7C6-634E31267B2A}" vid="{52A17210-E28D-484A-985B-DC2847A522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ODK_PowerPoint_2022-new</Template>
  <TotalTime>2656</TotalTime>
  <Words>816</Words>
  <Application>Microsoft Office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Baskerville Old Face</vt:lpstr>
      <vt:lpstr>Calibri</vt:lpstr>
      <vt:lpstr>Goudy Old Style</vt:lpstr>
      <vt:lpstr>Symbol</vt:lpstr>
      <vt:lpstr>ODK_PowerPoint_2022</vt:lpstr>
      <vt:lpstr>PowerPoint Presentation</vt:lpstr>
      <vt:lpstr>Introduction</vt:lpstr>
      <vt:lpstr>A Gift from Jeff and Linda Stone</vt:lpstr>
      <vt:lpstr>OK values</vt:lpstr>
      <vt:lpstr>The Program</vt:lpstr>
      <vt:lpstr>The 90-Minute Challenge</vt:lpstr>
      <vt:lpstr>Ideal Audience</vt:lpstr>
      <vt:lpstr>Sample Timeline</vt:lpstr>
      <vt:lpstr>To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Reed</dc:creator>
  <cp:lastModifiedBy>Jamie Bouldin</cp:lastModifiedBy>
  <cp:revision>42</cp:revision>
  <dcterms:created xsi:type="dcterms:W3CDTF">2021-04-16T13:56:17Z</dcterms:created>
  <dcterms:modified xsi:type="dcterms:W3CDTF">2025-09-04T20:04:03Z</dcterms:modified>
</cp:coreProperties>
</file>