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1" r:id="rId1"/>
  </p:sldMasterIdLst>
  <p:notesMasterIdLst>
    <p:notesMasterId r:id="rId55"/>
  </p:notesMasterIdLst>
  <p:handoutMasterIdLst>
    <p:handoutMasterId r:id="rId56"/>
  </p:handoutMasterIdLst>
  <p:sldIdLst>
    <p:sldId id="256" r:id="rId2"/>
    <p:sldId id="323" r:id="rId3"/>
    <p:sldId id="268" r:id="rId4"/>
    <p:sldId id="304" r:id="rId5"/>
    <p:sldId id="257" r:id="rId6"/>
    <p:sldId id="288" r:id="rId7"/>
    <p:sldId id="324" r:id="rId8"/>
    <p:sldId id="272" r:id="rId9"/>
    <p:sldId id="259" r:id="rId10"/>
    <p:sldId id="305" r:id="rId11"/>
    <p:sldId id="261" r:id="rId12"/>
    <p:sldId id="325" r:id="rId13"/>
    <p:sldId id="319" r:id="rId14"/>
    <p:sldId id="300" r:id="rId15"/>
    <p:sldId id="260" r:id="rId16"/>
    <p:sldId id="326" r:id="rId17"/>
    <p:sldId id="289" r:id="rId18"/>
    <p:sldId id="281" r:id="rId19"/>
    <p:sldId id="278" r:id="rId20"/>
    <p:sldId id="327" r:id="rId21"/>
    <p:sldId id="306" r:id="rId22"/>
    <p:sldId id="307" r:id="rId23"/>
    <p:sldId id="308" r:id="rId24"/>
    <p:sldId id="328" r:id="rId25"/>
    <p:sldId id="317" r:id="rId26"/>
    <p:sldId id="285" r:id="rId27"/>
    <p:sldId id="279" r:id="rId28"/>
    <p:sldId id="333" r:id="rId29"/>
    <p:sldId id="309" r:id="rId30"/>
    <p:sldId id="331" r:id="rId31"/>
    <p:sldId id="286" r:id="rId32"/>
    <p:sldId id="290" r:id="rId33"/>
    <p:sldId id="262" r:id="rId34"/>
    <p:sldId id="269" r:id="rId35"/>
    <p:sldId id="276" r:id="rId36"/>
    <p:sldId id="299" r:id="rId37"/>
    <p:sldId id="315" r:id="rId38"/>
    <p:sldId id="316" r:id="rId39"/>
    <p:sldId id="264" r:id="rId40"/>
    <p:sldId id="271" r:id="rId41"/>
    <p:sldId id="320" r:id="rId42"/>
    <p:sldId id="321" r:id="rId43"/>
    <p:sldId id="273" r:id="rId44"/>
    <p:sldId id="303" r:id="rId45"/>
    <p:sldId id="332" r:id="rId46"/>
    <p:sldId id="322" r:id="rId47"/>
    <p:sldId id="329" r:id="rId48"/>
    <p:sldId id="318" r:id="rId49"/>
    <p:sldId id="314" r:id="rId50"/>
    <p:sldId id="310" r:id="rId51"/>
    <p:sldId id="311" r:id="rId52"/>
    <p:sldId id="312" r:id="rId53"/>
    <p:sldId id="330" r:id="rId5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Reed" initials="TR" lastIdx="0" clrIdx="0">
    <p:extLst>
      <p:ext uri="{19B8F6BF-5375-455C-9EA6-DF929625EA0E}">
        <p15:presenceInfo xmlns:p15="http://schemas.microsoft.com/office/powerpoint/2012/main" userId="a401f25d2530bf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CC"/>
    <a:srgbClr val="68ABDF"/>
    <a:srgbClr val="6AADD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1" autoAdjust="0"/>
    <p:restoredTop sz="95884" autoAdjust="0"/>
  </p:normalViewPr>
  <p:slideViewPr>
    <p:cSldViewPr snapToGrid="0">
      <p:cViewPr varScale="1">
        <p:scale>
          <a:sx n="49" d="100"/>
          <a:sy n="49" d="100"/>
        </p:scale>
        <p:origin x="374" y="43"/>
      </p:cViewPr>
      <p:guideLst/>
    </p:cSldViewPr>
  </p:slideViewPr>
  <p:outlineViewPr>
    <p:cViewPr>
      <p:scale>
        <a:sx n="33" d="100"/>
        <a:sy n="33" d="100"/>
      </p:scale>
      <p:origin x="0" y="-2982"/>
    </p:cViewPr>
  </p:outlineViewPr>
  <p:notesTextViewPr>
    <p:cViewPr>
      <p:scale>
        <a:sx n="3" d="2"/>
        <a:sy n="3" d="2"/>
      </p:scale>
      <p:origin x="0" y="0"/>
    </p:cViewPr>
  </p:notesTextViewPr>
  <p:notesViewPr>
    <p:cSldViewPr snapToGrid="0" showGuides="1">
      <p:cViewPr varScale="1">
        <p:scale>
          <a:sx n="50" d="100"/>
          <a:sy n="50" d="100"/>
        </p:scale>
        <p:origin x="2802" y="3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20" tIns="48310" rIns="96620" bIns="48310" rtlCol="0"/>
          <a:lstStyle>
            <a:lvl1pPr algn="l">
              <a:defRPr sz="12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20" tIns="48310" rIns="96620" bIns="48310" rtlCol="0"/>
          <a:lstStyle>
            <a:lvl1pPr algn="r">
              <a:defRPr sz="1200"/>
            </a:lvl1pPr>
          </a:lstStyle>
          <a:p>
            <a:fld id="{7655E166-7B20-4B1B-98AF-751047EEB476}" type="datetimeFigureOut">
              <a:rPr lang="en-US" smtClean="0"/>
              <a:t>1/8/2026</a:t>
            </a:fld>
            <a:endParaRPr lang="en-US" dirty="0"/>
          </a:p>
        </p:txBody>
      </p:sp>
      <p:sp>
        <p:nvSpPr>
          <p:cNvPr id="4" name="Footer Placeholder 3"/>
          <p:cNvSpPr>
            <a:spLocks noGrp="1"/>
          </p:cNvSpPr>
          <p:nvPr>
            <p:ph type="ftr" sz="quarter" idx="2"/>
          </p:nvPr>
        </p:nvSpPr>
        <p:spPr>
          <a:xfrm>
            <a:off x="0" y="9119478"/>
            <a:ext cx="3169920" cy="481726"/>
          </a:xfrm>
          <a:prstGeom prst="rect">
            <a:avLst/>
          </a:prstGeom>
        </p:spPr>
        <p:txBody>
          <a:bodyPr vert="horz" lIns="96620" tIns="48310" rIns="96620" bIns="483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8"/>
            <a:ext cx="3169920" cy="481726"/>
          </a:xfrm>
          <a:prstGeom prst="rect">
            <a:avLst/>
          </a:prstGeom>
        </p:spPr>
        <p:txBody>
          <a:bodyPr vert="horz" lIns="96620" tIns="48310" rIns="96620" bIns="48310" rtlCol="0" anchor="b"/>
          <a:lstStyle>
            <a:lvl1pPr algn="r">
              <a:defRPr sz="1200"/>
            </a:lvl1pPr>
          </a:lstStyle>
          <a:p>
            <a:fld id="{E1373D4F-7FC6-488B-A78E-A99298F9A9C7}" type="slidenum">
              <a:rPr lang="en-US" smtClean="0"/>
              <a:t>‹#›</a:t>
            </a:fld>
            <a:endParaRPr lang="en-US" dirty="0"/>
          </a:p>
        </p:txBody>
      </p:sp>
    </p:spTree>
    <p:extLst>
      <p:ext uri="{BB962C8B-B14F-4D97-AF65-F5344CB8AC3E}">
        <p14:creationId xmlns:p14="http://schemas.microsoft.com/office/powerpoint/2010/main" val="19849563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2T21:19:06.0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2,'191'0,"153"-1,249 34,-23 28,172-18,-398-41,-64 60,53-64,-148 0,-67-8,-101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17:40:24.3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2,'28'0,"22"-1,36 22,-3 17,25-11,-58-26,-9 38,7-40,-21 0,-10-5,-14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20" tIns="48310" rIns="96620" bIns="48310"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20" tIns="48310" rIns="96620" bIns="48310" rtlCol="0"/>
          <a:lstStyle>
            <a:lvl1pPr algn="r">
              <a:defRPr sz="1200"/>
            </a:lvl1pPr>
          </a:lstStyle>
          <a:p>
            <a:fld id="{030852C7-7FC6-464B-B928-9E017CB14E70}" type="datetimeFigureOut">
              <a:rPr lang="en-US" smtClean="0"/>
              <a:t>1/8/2026</a:t>
            </a:fld>
            <a:endParaRPr lang="en-US" dirty="0"/>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20" tIns="48310" rIns="96620" bIns="48310"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20" tIns="48310" rIns="96620" bIns="483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8"/>
            <a:ext cx="3169920" cy="481726"/>
          </a:xfrm>
          <a:prstGeom prst="rect">
            <a:avLst/>
          </a:prstGeom>
        </p:spPr>
        <p:txBody>
          <a:bodyPr vert="horz" lIns="96620" tIns="48310" rIns="96620" bIns="483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8"/>
            <a:ext cx="3169920" cy="481726"/>
          </a:xfrm>
          <a:prstGeom prst="rect">
            <a:avLst/>
          </a:prstGeom>
        </p:spPr>
        <p:txBody>
          <a:bodyPr vert="horz" lIns="96620" tIns="48310" rIns="96620" bIns="48310" rtlCol="0" anchor="b"/>
          <a:lstStyle>
            <a:lvl1pPr algn="r">
              <a:defRPr sz="1200"/>
            </a:lvl1pPr>
          </a:lstStyle>
          <a:p>
            <a:fld id="{95A8B61F-6FFB-4B9C-88DD-DE420A10A6B2}" type="slidenum">
              <a:rPr lang="en-US" smtClean="0"/>
              <a:t>‹#›</a:t>
            </a:fld>
            <a:endParaRPr lang="en-US" dirty="0"/>
          </a:p>
        </p:txBody>
      </p:sp>
    </p:spTree>
    <p:extLst>
      <p:ext uri="{BB962C8B-B14F-4D97-AF65-F5344CB8AC3E}">
        <p14:creationId xmlns:p14="http://schemas.microsoft.com/office/powerpoint/2010/main" val="164850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1</a:t>
            </a:fld>
            <a:endParaRPr lang="en-US" dirty="0"/>
          </a:p>
        </p:txBody>
      </p:sp>
    </p:spTree>
    <p:extLst>
      <p:ext uri="{BB962C8B-B14F-4D97-AF65-F5344CB8AC3E}">
        <p14:creationId xmlns:p14="http://schemas.microsoft.com/office/powerpoint/2010/main" val="27532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14</a:t>
            </a:fld>
            <a:endParaRPr lang="en-US" dirty="0"/>
          </a:p>
        </p:txBody>
      </p:sp>
    </p:spTree>
    <p:extLst>
      <p:ext uri="{BB962C8B-B14F-4D97-AF65-F5344CB8AC3E}">
        <p14:creationId xmlns:p14="http://schemas.microsoft.com/office/powerpoint/2010/main" val="304598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15</a:t>
            </a:fld>
            <a:endParaRPr lang="en-US" dirty="0"/>
          </a:p>
        </p:txBody>
      </p:sp>
    </p:spTree>
    <p:extLst>
      <p:ext uri="{BB962C8B-B14F-4D97-AF65-F5344CB8AC3E}">
        <p14:creationId xmlns:p14="http://schemas.microsoft.com/office/powerpoint/2010/main" val="118649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17</a:t>
            </a:fld>
            <a:endParaRPr lang="en-US" dirty="0"/>
          </a:p>
        </p:txBody>
      </p:sp>
    </p:spTree>
    <p:extLst>
      <p:ext uri="{BB962C8B-B14F-4D97-AF65-F5344CB8AC3E}">
        <p14:creationId xmlns:p14="http://schemas.microsoft.com/office/powerpoint/2010/main" val="146177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18</a:t>
            </a:fld>
            <a:endParaRPr lang="en-US" dirty="0"/>
          </a:p>
        </p:txBody>
      </p:sp>
    </p:spTree>
    <p:extLst>
      <p:ext uri="{BB962C8B-B14F-4D97-AF65-F5344CB8AC3E}">
        <p14:creationId xmlns:p14="http://schemas.microsoft.com/office/powerpoint/2010/main" val="9916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19</a:t>
            </a:fld>
            <a:endParaRPr lang="en-US" dirty="0"/>
          </a:p>
        </p:txBody>
      </p:sp>
    </p:spTree>
    <p:extLst>
      <p:ext uri="{BB962C8B-B14F-4D97-AF65-F5344CB8AC3E}">
        <p14:creationId xmlns:p14="http://schemas.microsoft.com/office/powerpoint/2010/main" val="147097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21</a:t>
            </a:fld>
            <a:endParaRPr lang="en-US" dirty="0"/>
          </a:p>
        </p:txBody>
      </p:sp>
    </p:spTree>
    <p:extLst>
      <p:ext uri="{BB962C8B-B14F-4D97-AF65-F5344CB8AC3E}">
        <p14:creationId xmlns:p14="http://schemas.microsoft.com/office/powerpoint/2010/main" val="2134401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22</a:t>
            </a:fld>
            <a:endParaRPr lang="en-US" dirty="0"/>
          </a:p>
        </p:txBody>
      </p:sp>
    </p:spTree>
    <p:extLst>
      <p:ext uri="{BB962C8B-B14F-4D97-AF65-F5344CB8AC3E}">
        <p14:creationId xmlns:p14="http://schemas.microsoft.com/office/powerpoint/2010/main" val="3954558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23</a:t>
            </a:fld>
            <a:endParaRPr lang="en-US" dirty="0"/>
          </a:p>
        </p:txBody>
      </p:sp>
    </p:spTree>
    <p:extLst>
      <p:ext uri="{BB962C8B-B14F-4D97-AF65-F5344CB8AC3E}">
        <p14:creationId xmlns:p14="http://schemas.microsoft.com/office/powerpoint/2010/main" val="77506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25</a:t>
            </a:fld>
            <a:endParaRPr lang="en-US" dirty="0"/>
          </a:p>
        </p:txBody>
      </p:sp>
    </p:spTree>
    <p:extLst>
      <p:ext uri="{BB962C8B-B14F-4D97-AF65-F5344CB8AC3E}">
        <p14:creationId xmlns:p14="http://schemas.microsoft.com/office/powerpoint/2010/main" val="2558971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26</a:t>
            </a:fld>
            <a:endParaRPr lang="en-US" dirty="0"/>
          </a:p>
        </p:txBody>
      </p:sp>
    </p:spTree>
    <p:extLst>
      <p:ext uri="{BB962C8B-B14F-4D97-AF65-F5344CB8AC3E}">
        <p14:creationId xmlns:p14="http://schemas.microsoft.com/office/powerpoint/2010/main" val="177067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a:t>
            </a:fld>
            <a:endParaRPr lang="en-US" dirty="0"/>
          </a:p>
        </p:txBody>
      </p:sp>
    </p:spTree>
    <p:extLst>
      <p:ext uri="{BB962C8B-B14F-4D97-AF65-F5344CB8AC3E}">
        <p14:creationId xmlns:p14="http://schemas.microsoft.com/office/powerpoint/2010/main" val="54542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27</a:t>
            </a:fld>
            <a:endParaRPr lang="en-US" dirty="0"/>
          </a:p>
        </p:txBody>
      </p:sp>
    </p:spTree>
    <p:extLst>
      <p:ext uri="{BB962C8B-B14F-4D97-AF65-F5344CB8AC3E}">
        <p14:creationId xmlns:p14="http://schemas.microsoft.com/office/powerpoint/2010/main" val="3529766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29</a:t>
            </a:fld>
            <a:endParaRPr lang="en-US" dirty="0"/>
          </a:p>
        </p:txBody>
      </p:sp>
    </p:spTree>
    <p:extLst>
      <p:ext uri="{BB962C8B-B14F-4D97-AF65-F5344CB8AC3E}">
        <p14:creationId xmlns:p14="http://schemas.microsoft.com/office/powerpoint/2010/main" val="2678489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31</a:t>
            </a:fld>
            <a:endParaRPr lang="en-US" dirty="0"/>
          </a:p>
        </p:txBody>
      </p:sp>
    </p:spTree>
    <p:extLst>
      <p:ext uri="{BB962C8B-B14F-4D97-AF65-F5344CB8AC3E}">
        <p14:creationId xmlns:p14="http://schemas.microsoft.com/office/powerpoint/2010/main" val="3358866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33</a:t>
            </a:fld>
            <a:endParaRPr lang="en-US" dirty="0"/>
          </a:p>
        </p:txBody>
      </p:sp>
    </p:spTree>
    <p:extLst>
      <p:ext uri="{BB962C8B-B14F-4D97-AF65-F5344CB8AC3E}">
        <p14:creationId xmlns:p14="http://schemas.microsoft.com/office/powerpoint/2010/main" val="168799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34</a:t>
            </a:fld>
            <a:endParaRPr lang="en-US" dirty="0"/>
          </a:p>
        </p:txBody>
      </p:sp>
    </p:spTree>
    <p:extLst>
      <p:ext uri="{BB962C8B-B14F-4D97-AF65-F5344CB8AC3E}">
        <p14:creationId xmlns:p14="http://schemas.microsoft.com/office/powerpoint/2010/main" val="343387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35</a:t>
            </a:fld>
            <a:endParaRPr lang="en-US" dirty="0"/>
          </a:p>
        </p:txBody>
      </p:sp>
    </p:spTree>
    <p:extLst>
      <p:ext uri="{BB962C8B-B14F-4D97-AF65-F5344CB8AC3E}">
        <p14:creationId xmlns:p14="http://schemas.microsoft.com/office/powerpoint/2010/main" val="2578780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36</a:t>
            </a:fld>
            <a:endParaRPr lang="en-US" dirty="0"/>
          </a:p>
        </p:txBody>
      </p:sp>
    </p:spTree>
    <p:extLst>
      <p:ext uri="{BB962C8B-B14F-4D97-AF65-F5344CB8AC3E}">
        <p14:creationId xmlns:p14="http://schemas.microsoft.com/office/powerpoint/2010/main" val="3792269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37</a:t>
            </a:fld>
            <a:endParaRPr lang="en-US" dirty="0"/>
          </a:p>
        </p:txBody>
      </p:sp>
    </p:spTree>
    <p:extLst>
      <p:ext uri="{BB962C8B-B14F-4D97-AF65-F5344CB8AC3E}">
        <p14:creationId xmlns:p14="http://schemas.microsoft.com/office/powerpoint/2010/main" val="1360482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38</a:t>
            </a:fld>
            <a:endParaRPr lang="en-US" dirty="0"/>
          </a:p>
        </p:txBody>
      </p:sp>
    </p:spTree>
    <p:extLst>
      <p:ext uri="{BB962C8B-B14F-4D97-AF65-F5344CB8AC3E}">
        <p14:creationId xmlns:p14="http://schemas.microsoft.com/office/powerpoint/2010/main" val="529097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39</a:t>
            </a:fld>
            <a:endParaRPr lang="en-US" dirty="0"/>
          </a:p>
        </p:txBody>
      </p:sp>
    </p:spTree>
    <p:extLst>
      <p:ext uri="{BB962C8B-B14F-4D97-AF65-F5344CB8AC3E}">
        <p14:creationId xmlns:p14="http://schemas.microsoft.com/office/powerpoint/2010/main" val="348213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4</a:t>
            </a:fld>
            <a:endParaRPr lang="en-US" dirty="0"/>
          </a:p>
        </p:txBody>
      </p:sp>
    </p:spTree>
    <p:extLst>
      <p:ext uri="{BB962C8B-B14F-4D97-AF65-F5344CB8AC3E}">
        <p14:creationId xmlns:p14="http://schemas.microsoft.com/office/powerpoint/2010/main" val="2277172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40</a:t>
            </a:fld>
            <a:endParaRPr lang="en-US" dirty="0"/>
          </a:p>
        </p:txBody>
      </p:sp>
    </p:spTree>
    <p:extLst>
      <p:ext uri="{BB962C8B-B14F-4D97-AF65-F5344CB8AC3E}">
        <p14:creationId xmlns:p14="http://schemas.microsoft.com/office/powerpoint/2010/main" val="944264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43</a:t>
            </a:fld>
            <a:endParaRPr lang="en-US" dirty="0"/>
          </a:p>
        </p:txBody>
      </p:sp>
    </p:spTree>
    <p:extLst>
      <p:ext uri="{BB962C8B-B14F-4D97-AF65-F5344CB8AC3E}">
        <p14:creationId xmlns:p14="http://schemas.microsoft.com/office/powerpoint/2010/main" val="2401342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44</a:t>
            </a:fld>
            <a:endParaRPr lang="en-US" dirty="0"/>
          </a:p>
        </p:txBody>
      </p:sp>
    </p:spTree>
    <p:extLst>
      <p:ext uri="{BB962C8B-B14F-4D97-AF65-F5344CB8AC3E}">
        <p14:creationId xmlns:p14="http://schemas.microsoft.com/office/powerpoint/2010/main" val="3813279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48</a:t>
            </a:fld>
            <a:endParaRPr lang="en-US" dirty="0"/>
          </a:p>
        </p:txBody>
      </p:sp>
    </p:spTree>
    <p:extLst>
      <p:ext uri="{BB962C8B-B14F-4D97-AF65-F5344CB8AC3E}">
        <p14:creationId xmlns:p14="http://schemas.microsoft.com/office/powerpoint/2010/main" val="1662801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50</a:t>
            </a:fld>
            <a:endParaRPr lang="en-US" dirty="0"/>
          </a:p>
        </p:txBody>
      </p:sp>
    </p:spTree>
    <p:extLst>
      <p:ext uri="{BB962C8B-B14F-4D97-AF65-F5344CB8AC3E}">
        <p14:creationId xmlns:p14="http://schemas.microsoft.com/office/powerpoint/2010/main" val="399269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51</a:t>
            </a:fld>
            <a:endParaRPr lang="en-US" dirty="0"/>
          </a:p>
        </p:txBody>
      </p:sp>
    </p:spTree>
    <p:extLst>
      <p:ext uri="{BB962C8B-B14F-4D97-AF65-F5344CB8AC3E}">
        <p14:creationId xmlns:p14="http://schemas.microsoft.com/office/powerpoint/2010/main" val="3606833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52</a:t>
            </a:fld>
            <a:endParaRPr lang="en-US" dirty="0"/>
          </a:p>
        </p:txBody>
      </p:sp>
    </p:spTree>
    <p:extLst>
      <p:ext uri="{BB962C8B-B14F-4D97-AF65-F5344CB8AC3E}">
        <p14:creationId xmlns:p14="http://schemas.microsoft.com/office/powerpoint/2010/main" val="346762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5</a:t>
            </a:fld>
            <a:endParaRPr lang="en-US" dirty="0"/>
          </a:p>
        </p:txBody>
      </p:sp>
    </p:spTree>
    <p:extLst>
      <p:ext uri="{BB962C8B-B14F-4D97-AF65-F5344CB8AC3E}">
        <p14:creationId xmlns:p14="http://schemas.microsoft.com/office/powerpoint/2010/main" val="270722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6</a:t>
            </a:fld>
            <a:endParaRPr lang="en-US" dirty="0"/>
          </a:p>
        </p:txBody>
      </p:sp>
    </p:spTree>
    <p:extLst>
      <p:ext uri="{BB962C8B-B14F-4D97-AF65-F5344CB8AC3E}">
        <p14:creationId xmlns:p14="http://schemas.microsoft.com/office/powerpoint/2010/main" val="120612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8</a:t>
            </a:fld>
            <a:endParaRPr lang="en-US" dirty="0"/>
          </a:p>
        </p:txBody>
      </p:sp>
    </p:spTree>
    <p:extLst>
      <p:ext uri="{BB962C8B-B14F-4D97-AF65-F5344CB8AC3E}">
        <p14:creationId xmlns:p14="http://schemas.microsoft.com/office/powerpoint/2010/main" val="392854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9</a:t>
            </a:fld>
            <a:endParaRPr lang="en-US" dirty="0"/>
          </a:p>
        </p:txBody>
      </p:sp>
    </p:spTree>
    <p:extLst>
      <p:ext uri="{BB962C8B-B14F-4D97-AF65-F5344CB8AC3E}">
        <p14:creationId xmlns:p14="http://schemas.microsoft.com/office/powerpoint/2010/main" val="229641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10</a:t>
            </a:fld>
            <a:endParaRPr lang="en-US" dirty="0"/>
          </a:p>
        </p:txBody>
      </p:sp>
    </p:spTree>
    <p:extLst>
      <p:ext uri="{BB962C8B-B14F-4D97-AF65-F5344CB8AC3E}">
        <p14:creationId xmlns:p14="http://schemas.microsoft.com/office/powerpoint/2010/main" val="202368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8B61F-6FFB-4B9C-88DD-DE420A10A6B2}" type="slidenum">
              <a:rPr lang="en-US" smtClean="0"/>
              <a:t>11</a:t>
            </a:fld>
            <a:endParaRPr lang="en-US" dirty="0"/>
          </a:p>
        </p:txBody>
      </p:sp>
    </p:spTree>
    <p:extLst>
      <p:ext uri="{BB962C8B-B14F-4D97-AF65-F5344CB8AC3E}">
        <p14:creationId xmlns:p14="http://schemas.microsoft.com/office/powerpoint/2010/main" val="114722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2400" cap="all" spc="200" baseline="0">
                <a:solidFill>
                  <a:schemeClr val="tx2"/>
                </a:solidFill>
                <a:latin typeface="Goudy Old Style" panose="02020502050305020303"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Revised: August 2025</a:t>
            </a:r>
            <a:endParaRPr lang="en-US" dirty="0"/>
          </a:p>
        </p:txBody>
      </p:sp>
      <p:sp>
        <p:nvSpPr>
          <p:cNvPr id="5" name="Footer Placeholder 4"/>
          <p:cNvSpPr>
            <a:spLocks noGrp="1"/>
          </p:cNvSpPr>
          <p:nvPr>
            <p:ph type="ftr" sz="quarter" idx="11"/>
          </p:nvPr>
        </p:nvSpPr>
        <p:spPr/>
        <p:txBody>
          <a:bodyPr/>
          <a:lstStyle/>
          <a:p>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8346" y="301752"/>
            <a:ext cx="4195310" cy="1799867"/>
          </a:xfrm>
          <a:prstGeom prst="rect">
            <a:avLst/>
          </a:prstGeom>
        </p:spPr>
      </p:pic>
      <p:pic>
        <p:nvPicPr>
          <p:cNvPr id="12" name="Picture 11">
            <a:extLst>
              <a:ext uri="{FF2B5EF4-FFF2-40B4-BE49-F238E27FC236}">
                <a16:creationId xmlns:a16="http://schemas.microsoft.com/office/drawing/2014/main" id="{3BDB5AF2-F88A-4317-8036-356D4078435E}"/>
              </a:ext>
            </a:extLst>
          </p:cNvPr>
          <p:cNvPicPr>
            <a:picLocks noChangeAspect="1"/>
          </p:cNvPicPr>
          <p:nvPr userDrawn="1"/>
        </p:nvPicPr>
        <p:blipFill>
          <a:blip r:embed="rId3"/>
          <a:stretch>
            <a:fillRect/>
          </a:stretch>
        </p:blipFill>
        <p:spPr>
          <a:xfrm>
            <a:off x="4760246" y="5027121"/>
            <a:ext cx="2671508" cy="668449"/>
          </a:xfrm>
          <a:prstGeom prst="rect">
            <a:avLst/>
          </a:prstGeom>
        </p:spPr>
      </p:pic>
    </p:spTree>
    <p:extLst>
      <p:ext uri="{BB962C8B-B14F-4D97-AF65-F5344CB8AC3E}">
        <p14:creationId xmlns:p14="http://schemas.microsoft.com/office/powerpoint/2010/main" val="408663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Revised: August 2025</a:t>
            </a:r>
            <a:endParaRPr lang="en-US" dirty="0"/>
          </a:p>
        </p:txBody>
      </p:sp>
      <p:sp>
        <p:nvSpPr>
          <p:cNvPr id="5" name="Footer Placeholder 4"/>
          <p:cNvSpPr>
            <a:spLocks noGrp="1"/>
          </p:cNvSpPr>
          <p:nvPr>
            <p:ph type="ftr" sz="quarter" idx="11"/>
          </p:nvPr>
        </p:nvSpPr>
        <p:spPr/>
        <p:txBody>
          <a:bodyPr/>
          <a:lstStyle/>
          <a:p>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94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Revised: August 2025</a:t>
            </a:r>
            <a:endParaRPr lang="en-US" dirty="0"/>
          </a:p>
        </p:txBody>
      </p:sp>
      <p:sp>
        <p:nvSpPr>
          <p:cNvPr id="5" name="Footer Placeholder 4"/>
          <p:cNvSpPr>
            <a:spLocks noGrp="1"/>
          </p:cNvSpPr>
          <p:nvPr>
            <p:ph type="ftr" sz="quarter" idx="11"/>
          </p:nvPr>
        </p:nvSpPr>
        <p:spPr/>
        <p:txBody>
          <a:bodyPr/>
          <a:lstStyle/>
          <a:p>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12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297" y="286603"/>
            <a:ext cx="8622707" cy="702303"/>
          </a:xfrm>
        </p:spPr>
        <p:txBody>
          <a:bodyPr/>
          <a:lstStyle/>
          <a:p>
            <a:r>
              <a:rPr lang="en-US" dirty="0"/>
              <a:t>Click to edit Master title style</a:t>
            </a:r>
          </a:p>
        </p:txBody>
      </p:sp>
      <p:sp>
        <p:nvSpPr>
          <p:cNvPr id="3" name="Content Placeholder 2"/>
          <p:cNvSpPr>
            <a:spLocks noGrp="1"/>
          </p:cNvSpPr>
          <p:nvPr>
            <p:ph idx="1"/>
          </p:nvPr>
        </p:nvSpPr>
        <p:spPr>
          <a:xfrm>
            <a:off x="521293" y="1845734"/>
            <a:ext cx="11058258" cy="4023360"/>
          </a:xfrm>
        </p:spPr>
        <p:txBody>
          <a:bodyPr/>
          <a:lstStyle>
            <a:lvl2pPr marL="544068" indent="-342900">
              <a:buClr>
                <a:schemeClr val="tx2">
                  <a:lumMod val="25000"/>
                </a:schemeClr>
              </a:buClr>
              <a:buFont typeface="+mj-lt"/>
              <a:buAutoNum type="arabicPeriod"/>
              <a:defRPr/>
            </a:lvl2pPr>
            <a:lvl3pPr marL="726948" indent="-342900">
              <a:buClr>
                <a:schemeClr val="tx2">
                  <a:lumMod val="25000"/>
                </a:schemeClr>
              </a:buClr>
              <a:buFont typeface="+mj-lt"/>
              <a:buAutoNum type="arabicPeriod"/>
              <a:defRPr/>
            </a:lvl3pPr>
            <a:lvl4pPr marL="909828" indent="-342900">
              <a:buClr>
                <a:schemeClr val="tx2">
                  <a:lumMod val="25000"/>
                </a:schemeClr>
              </a:buClr>
              <a:buFont typeface="+mj-lt"/>
              <a:buAutoNum type="arabicPeriod"/>
              <a:defRPr/>
            </a:lvl4pPr>
            <a:lvl5pPr marL="1092708" indent="-342900">
              <a:buClr>
                <a:schemeClr val="tx2">
                  <a:lumMod val="25000"/>
                </a:schemeClr>
              </a:buClr>
              <a:buFont typeface="+mj-lt"/>
              <a:buAutoNum type="arabicPerio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r>
              <a:rPr lang="en-US"/>
              <a:t>Revised: August 2025</a:t>
            </a:r>
            <a:endParaRPr lang="en-US" dirty="0"/>
          </a:p>
        </p:txBody>
      </p:sp>
      <p:sp>
        <p:nvSpPr>
          <p:cNvPr id="5" name="Footer Placeholder 4"/>
          <p:cNvSpPr>
            <a:spLocks noGrp="1"/>
          </p:cNvSpPr>
          <p:nvPr>
            <p:ph type="ftr" sz="quarter" idx="11"/>
          </p:nvPr>
        </p:nvSpPr>
        <p:spPr/>
        <p:txBody>
          <a:bodyPr/>
          <a:lstStyle/>
          <a:p>
            <a:pPr algn="ctr"/>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113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6AADD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Goudy Old Style" panose="020205020503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algn="ctr"/>
            <a:r>
              <a:rPr lang="en-US"/>
              <a:t>Revised: August 2025</a:t>
            </a:r>
            <a:endParaRPr lang="en-US" dirty="0"/>
          </a:p>
        </p:txBody>
      </p:sp>
      <p:sp>
        <p:nvSpPr>
          <p:cNvPr id="5" name="Footer Placeholder 4"/>
          <p:cNvSpPr>
            <a:spLocks noGrp="1"/>
          </p:cNvSpPr>
          <p:nvPr>
            <p:ph type="ftr" sz="quarter" idx="11"/>
          </p:nvPr>
        </p:nvSpPr>
        <p:spPr/>
        <p:txBody>
          <a:bodyPr/>
          <a:lstStyle/>
          <a:p>
            <a:pPr algn="ctr"/>
            <a:r>
              <a:rPr lang="en-US" dirty="0"/>
              <a:t>Copyright © 2024.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3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ctr"/>
            <a:r>
              <a:rPr lang="en-US"/>
              <a:t>Revised: August 2025</a:t>
            </a:r>
            <a:endParaRPr lang="en-US" dirty="0"/>
          </a:p>
        </p:txBody>
      </p:sp>
      <p:sp>
        <p:nvSpPr>
          <p:cNvPr id="6" name="Footer Placeholder 5"/>
          <p:cNvSpPr>
            <a:spLocks noGrp="1"/>
          </p:cNvSpPr>
          <p:nvPr>
            <p:ph type="ftr" sz="quarter" idx="11"/>
          </p:nvPr>
        </p:nvSpPr>
        <p:spPr/>
        <p:txBody>
          <a:bodyPr/>
          <a:lstStyle/>
          <a:p>
            <a:pPr algn="ctr"/>
            <a:r>
              <a:rPr lang="en-US" dirty="0"/>
              <a:t>Copyright © 2024.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002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Revised: August 2025</a:t>
            </a:r>
            <a:endParaRPr lang="en-US" dirty="0"/>
          </a:p>
        </p:txBody>
      </p:sp>
      <p:sp>
        <p:nvSpPr>
          <p:cNvPr id="8" name="Footer Placeholder 7"/>
          <p:cNvSpPr>
            <a:spLocks noGrp="1"/>
          </p:cNvSpPr>
          <p:nvPr>
            <p:ph type="ftr" sz="quarter" idx="11"/>
          </p:nvPr>
        </p:nvSpPr>
        <p:spPr/>
        <p:txBody>
          <a:bodyPr/>
          <a:lstStyle/>
          <a:p>
            <a:pPr algn="ctr"/>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58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ctr"/>
            <a:r>
              <a:rPr lang="en-US"/>
              <a:t>Revised: August 2025</a:t>
            </a:r>
            <a:endParaRPr lang="en-US" dirty="0"/>
          </a:p>
        </p:txBody>
      </p:sp>
      <p:sp>
        <p:nvSpPr>
          <p:cNvPr id="4" name="Footer Placeholder 3"/>
          <p:cNvSpPr>
            <a:spLocks noGrp="1"/>
          </p:cNvSpPr>
          <p:nvPr>
            <p:ph type="ftr" sz="quarter" idx="11"/>
          </p:nvPr>
        </p:nvSpPr>
        <p:spPr/>
        <p:txBody>
          <a:bodyPr/>
          <a:lstStyle/>
          <a:p>
            <a:pPr algn="ctr"/>
            <a:r>
              <a:rPr lang="en-US" dirty="0"/>
              <a:t>Copyright © 2024. All Rights Reserved.</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32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Revised: August 2025</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Copyright © 2024.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47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Revised: August 2025</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Copyright © 2024. All Rights Reserved.</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20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Revised: August 2025</a:t>
            </a:r>
            <a:endParaRPr lang="en-US" dirty="0"/>
          </a:p>
        </p:txBody>
      </p:sp>
      <p:sp>
        <p:nvSpPr>
          <p:cNvPr id="6" name="Footer Placeholder 5"/>
          <p:cNvSpPr>
            <a:spLocks noGrp="1"/>
          </p:cNvSpPr>
          <p:nvPr>
            <p:ph type="ftr" sz="quarter" idx="11"/>
          </p:nvPr>
        </p:nvSpPr>
        <p:spPr/>
        <p:txBody>
          <a:bodyPr/>
          <a:lstStyle/>
          <a:p>
            <a:r>
              <a:rPr lang="en-US" dirty="0"/>
              <a:t>Copyright © 2024.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63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98206" y="286604"/>
            <a:ext cx="8366332" cy="70230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98205" y="1080861"/>
            <a:ext cx="10989891" cy="4788233"/>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Revised: August 2025</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lgn="ctr"/>
            <a:r>
              <a:rPr lang="en-US" dirty="0"/>
              <a:t>Copyright © 2024. All Rights Reserved.</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598204" y="1083334"/>
            <a:ext cx="1098989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BF586CC-7BF4-49A8-86B3-4DBA5184BDE7}"/>
              </a:ext>
            </a:extLst>
          </p:cNvPr>
          <p:cNvPicPr>
            <a:picLocks noChangeAspect="1"/>
          </p:cNvPicPr>
          <p:nvPr userDrawn="1"/>
        </p:nvPicPr>
        <p:blipFill>
          <a:blip r:embed="rId13"/>
          <a:stretch>
            <a:fillRect/>
          </a:stretch>
        </p:blipFill>
        <p:spPr>
          <a:xfrm>
            <a:off x="9900458" y="167042"/>
            <a:ext cx="1922803" cy="481112"/>
          </a:xfrm>
          <a:prstGeom prst="rect">
            <a:avLst/>
          </a:prstGeom>
        </p:spPr>
      </p:pic>
    </p:spTree>
    <p:extLst>
      <p:ext uri="{BB962C8B-B14F-4D97-AF65-F5344CB8AC3E}">
        <p14:creationId xmlns:p14="http://schemas.microsoft.com/office/powerpoint/2010/main" val="19507117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oudy Old Style" panose="020205020503050203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oudy Old Style" panose="020205020503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oudy Old Style" panose="020205020503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hyperlink" Target="https://mail.google.com/mail/?view=cm&amp;fs=1&amp;to=myodk%40odk.org&amp;authuser=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ail.google.com/mail/?view=cm&amp;fs=1&amp;to=myodk%40odk.org&amp;authuser=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5.png"/><Relationship Id="rId7" Type="http://schemas.openxmlformats.org/officeDocument/2006/relationships/customXml" Target="../ink/ink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60.png"/><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4.xml"/><Relationship Id="rId7" Type="http://schemas.openxmlformats.org/officeDocument/2006/relationships/slide" Target="slide3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50.xml"/><Relationship Id="rId5" Type="http://schemas.openxmlformats.org/officeDocument/2006/relationships/slide" Target="slide13.xml"/><Relationship Id="rId10" Type="http://schemas.openxmlformats.org/officeDocument/2006/relationships/slide" Target="slide49.xml"/><Relationship Id="rId4" Type="http://schemas.openxmlformats.org/officeDocument/2006/relationships/slide" Target="slide6.xml"/><Relationship Id="rId9" Type="http://schemas.openxmlformats.org/officeDocument/2006/relationships/slide" Target="slide4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odk.org/members/apply-for-membership/"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forms.gle/mdrvGkmtb9KRbrcG8"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mail.google.com/mail/?view=cm&amp;fs=1&amp;to=myodk%40odk.org&amp;authuser=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myodk@od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1004" y="2194860"/>
            <a:ext cx="9144000" cy="1151324"/>
          </a:xfrm>
        </p:spPr>
        <p:txBody>
          <a:bodyPr>
            <a:noAutofit/>
          </a:bodyPr>
          <a:lstStyle/>
          <a:p>
            <a:r>
              <a:rPr lang="en-US" sz="4000" dirty="0" err="1"/>
              <a:t>MyODK</a:t>
            </a:r>
            <a:r>
              <a:rPr lang="en-US" sz="4000" dirty="0"/>
              <a:t> Training</a:t>
            </a:r>
          </a:p>
        </p:txBody>
      </p:sp>
      <p:sp>
        <p:nvSpPr>
          <p:cNvPr id="3" name="Subtitle 2"/>
          <p:cNvSpPr>
            <a:spLocks noGrp="1"/>
          </p:cNvSpPr>
          <p:nvPr>
            <p:ph type="subTitle" idx="1"/>
          </p:nvPr>
        </p:nvSpPr>
        <p:spPr>
          <a:xfrm>
            <a:off x="1631004" y="3346184"/>
            <a:ext cx="9144000" cy="1032075"/>
          </a:xfrm>
        </p:spPr>
        <p:txBody>
          <a:bodyPr/>
          <a:lstStyle/>
          <a:p>
            <a:r>
              <a:rPr lang="en-US" dirty="0">
                <a:solidFill>
                  <a:schemeClr val="tx1"/>
                </a:solidFill>
                <a:latin typeface="Goudy Old Style" panose="02020502050305020303" pitchFamily="18" charset="0"/>
              </a:rPr>
              <a:t>Basic Instructions for Circle Officers</a:t>
            </a:r>
          </a:p>
          <a:p>
            <a:r>
              <a:rPr lang="en-US" dirty="0">
                <a:solidFill>
                  <a:schemeClr val="tx1"/>
                </a:solidFill>
                <a:latin typeface="Goudy Old Style" panose="02020502050305020303" pitchFamily="18" charset="0"/>
              </a:rPr>
              <a:t>2025-2026</a:t>
            </a:r>
          </a:p>
        </p:txBody>
      </p:sp>
      <p:sp>
        <p:nvSpPr>
          <p:cNvPr id="4" name="Rectangle 3"/>
          <p:cNvSpPr/>
          <p:nvPr/>
        </p:nvSpPr>
        <p:spPr>
          <a:xfrm>
            <a:off x="0" y="-381000"/>
            <a:ext cx="12192000" cy="6858000"/>
          </a:xfrm>
          <a:prstGeom prst="rect">
            <a:avLst/>
          </a:prstGeom>
          <a:noFill/>
          <a:ln w="38100">
            <a:solidFill>
              <a:srgbClr val="68A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4007" y="5552712"/>
            <a:ext cx="3096884" cy="369332"/>
          </a:xfrm>
          <a:prstGeom prst="rect">
            <a:avLst/>
          </a:prstGeom>
          <a:noFill/>
        </p:spPr>
        <p:txBody>
          <a:bodyPr wrap="square" lIns="91440" tIns="45720" rIns="91440" bIns="45720" rtlCol="0" anchor="t">
            <a:spAutoFit/>
          </a:bodyPr>
          <a:lstStyle/>
          <a:p>
            <a:r>
              <a:rPr lang="en-US" dirty="0">
                <a:solidFill>
                  <a:srgbClr val="FF0000"/>
                </a:solidFill>
                <a:latin typeface="Goudy Old Style"/>
              </a:rPr>
              <a:t>Updated August 2025</a:t>
            </a:r>
          </a:p>
        </p:txBody>
      </p:sp>
    </p:spTree>
    <p:extLst>
      <p:ext uri="{BB962C8B-B14F-4D97-AF65-F5344CB8AC3E}">
        <p14:creationId xmlns:p14="http://schemas.microsoft.com/office/powerpoint/2010/main" val="235428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5A51-3E1F-48DB-9498-17F5F56D0C0B}"/>
              </a:ext>
            </a:extLst>
          </p:cNvPr>
          <p:cNvSpPr>
            <a:spLocks noGrp="1"/>
          </p:cNvSpPr>
          <p:nvPr>
            <p:ph type="title"/>
          </p:nvPr>
        </p:nvSpPr>
        <p:spPr/>
        <p:txBody>
          <a:bodyPr>
            <a:normAutofit fontScale="90000"/>
          </a:bodyPr>
          <a:lstStyle/>
          <a:p>
            <a:r>
              <a:rPr lang="en-US" dirty="0"/>
              <a:t>MyODK Home Page</a:t>
            </a:r>
          </a:p>
        </p:txBody>
      </p:sp>
      <p:sp>
        <p:nvSpPr>
          <p:cNvPr id="5" name="Date Placeholder 3">
            <a:extLst>
              <a:ext uri="{FF2B5EF4-FFF2-40B4-BE49-F238E27FC236}">
                <a16:creationId xmlns:a16="http://schemas.microsoft.com/office/drawing/2014/main" id="{93657BB3-CE67-44B5-9B2B-1EC9637A94FA}"/>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pic>
        <p:nvPicPr>
          <p:cNvPr id="6" name="Picture 5">
            <a:extLst>
              <a:ext uri="{FF2B5EF4-FFF2-40B4-BE49-F238E27FC236}">
                <a16:creationId xmlns:a16="http://schemas.microsoft.com/office/drawing/2014/main" id="{DEBB4643-6CD9-877E-B723-1842EFC23843}"/>
              </a:ext>
            </a:extLst>
          </p:cNvPr>
          <p:cNvPicPr>
            <a:picLocks noChangeAspect="1"/>
          </p:cNvPicPr>
          <p:nvPr/>
        </p:nvPicPr>
        <p:blipFill>
          <a:blip r:embed="rId3"/>
          <a:stretch>
            <a:fillRect/>
          </a:stretch>
        </p:blipFill>
        <p:spPr>
          <a:xfrm>
            <a:off x="615297" y="1109071"/>
            <a:ext cx="10438646" cy="4858375"/>
          </a:xfrm>
          <a:prstGeom prst="rect">
            <a:avLst/>
          </a:prstGeom>
        </p:spPr>
      </p:pic>
    </p:spTree>
    <p:extLst>
      <p:ext uri="{BB962C8B-B14F-4D97-AF65-F5344CB8AC3E}">
        <p14:creationId xmlns:p14="http://schemas.microsoft.com/office/powerpoint/2010/main" val="78843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MyODK Account Dashboard</a:t>
            </a:r>
          </a:p>
        </p:txBody>
      </p:sp>
      <p:sp>
        <p:nvSpPr>
          <p:cNvPr id="12" name="TextBox 11">
            <a:extLst>
              <a:ext uri="{FF2B5EF4-FFF2-40B4-BE49-F238E27FC236}">
                <a16:creationId xmlns:a16="http://schemas.microsoft.com/office/drawing/2014/main" id="{6B452F57-B953-4710-A31B-C29BF27D9142}"/>
              </a:ext>
            </a:extLst>
          </p:cNvPr>
          <p:cNvSpPr txBox="1"/>
          <p:nvPr/>
        </p:nvSpPr>
        <p:spPr>
          <a:xfrm>
            <a:off x="615297" y="1187180"/>
            <a:ext cx="5480703" cy="461665"/>
          </a:xfrm>
          <a:prstGeom prst="rect">
            <a:avLst/>
          </a:prstGeom>
          <a:noFill/>
        </p:spPr>
        <p:txBody>
          <a:bodyPr wrap="square" rtlCol="0">
            <a:spAutoFit/>
          </a:bodyPr>
          <a:lstStyle/>
          <a:p>
            <a:r>
              <a:rPr lang="en-US" sz="2400" b="1" dirty="0"/>
              <a:t>General Membership Information</a:t>
            </a:r>
          </a:p>
        </p:txBody>
      </p:sp>
      <p:sp>
        <p:nvSpPr>
          <p:cNvPr id="14" name="TextBox 13">
            <a:extLst>
              <a:ext uri="{FF2B5EF4-FFF2-40B4-BE49-F238E27FC236}">
                <a16:creationId xmlns:a16="http://schemas.microsoft.com/office/drawing/2014/main" id="{EE2923CB-55DD-4F26-8EBA-52C06B4FA28B}"/>
              </a:ext>
            </a:extLst>
          </p:cNvPr>
          <p:cNvSpPr txBox="1"/>
          <p:nvPr/>
        </p:nvSpPr>
        <p:spPr>
          <a:xfrm>
            <a:off x="7969956" y="1156403"/>
            <a:ext cx="3903639" cy="800219"/>
          </a:xfrm>
          <a:prstGeom prst="rect">
            <a:avLst/>
          </a:prstGeom>
          <a:noFill/>
        </p:spPr>
        <p:txBody>
          <a:bodyPr wrap="square" rtlCol="0">
            <a:spAutoFit/>
          </a:bodyPr>
          <a:lstStyle/>
          <a:p>
            <a:r>
              <a:rPr lang="en-US" b="1" dirty="0"/>
              <a:t>Account Actions</a:t>
            </a:r>
          </a:p>
          <a:p>
            <a:r>
              <a:rPr lang="en-US" sz="1400" dirty="0"/>
              <a:t>These are how you update personal information and access the Circle Executive Dashboard</a:t>
            </a:r>
          </a:p>
        </p:txBody>
      </p:sp>
      <p:sp>
        <p:nvSpPr>
          <p:cNvPr id="11" name="Date Placeholder 3">
            <a:extLst>
              <a:ext uri="{FF2B5EF4-FFF2-40B4-BE49-F238E27FC236}">
                <a16:creationId xmlns:a16="http://schemas.microsoft.com/office/drawing/2014/main" id="{459BA23A-383B-4582-A32D-2B8B71DF1629}"/>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pic>
        <p:nvPicPr>
          <p:cNvPr id="9" name="Picture 8">
            <a:extLst>
              <a:ext uri="{FF2B5EF4-FFF2-40B4-BE49-F238E27FC236}">
                <a16:creationId xmlns:a16="http://schemas.microsoft.com/office/drawing/2014/main" id="{31D82700-5CD8-AD25-83B2-BA1986DD4B7D}"/>
              </a:ext>
            </a:extLst>
          </p:cNvPr>
          <p:cNvPicPr>
            <a:picLocks noChangeAspect="1"/>
          </p:cNvPicPr>
          <p:nvPr/>
        </p:nvPicPr>
        <p:blipFill>
          <a:blip r:embed="rId3"/>
          <a:stretch>
            <a:fillRect/>
          </a:stretch>
        </p:blipFill>
        <p:spPr>
          <a:xfrm>
            <a:off x="627368" y="1556512"/>
            <a:ext cx="6291913" cy="4426963"/>
          </a:xfrm>
          <a:prstGeom prst="rect">
            <a:avLst/>
          </a:prstGeom>
        </p:spPr>
      </p:pic>
      <p:pic>
        <p:nvPicPr>
          <p:cNvPr id="15" name="Picture 14">
            <a:extLst>
              <a:ext uri="{FF2B5EF4-FFF2-40B4-BE49-F238E27FC236}">
                <a16:creationId xmlns:a16="http://schemas.microsoft.com/office/drawing/2014/main" id="{F05D3F75-B149-1E67-0CA0-FF756BAC2F2C}"/>
              </a:ext>
            </a:extLst>
          </p:cNvPr>
          <p:cNvPicPr>
            <a:picLocks noChangeAspect="1"/>
          </p:cNvPicPr>
          <p:nvPr/>
        </p:nvPicPr>
        <p:blipFill>
          <a:blip r:embed="rId4"/>
          <a:stretch>
            <a:fillRect/>
          </a:stretch>
        </p:blipFill>
        <p:spPr>
          <a:xfrm>
            <a:off x="8096964" y="1956622"/>
            <a:ext cx="2758141" cy="3351463"/>
          </a:xfrm>
          <a:prstGeom prst="rect">
            <a:avLst/>
          </a:prstGeom>
        </p:spPr>
      </p:pic>
    </p:spTree>
    <p:extLst>
      <p:ext uri="{BB962C8B-B14F-4D97-AF65-F5344CB8AC3E}">
        <p14:creationId xmlns:p14="http://schemas.microsoft.com/office/powerpoint/2010/main" val="83030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6FE2-76C1-496B-B631-9EF627F1A595}"/>
              </a:ext>
            </a:extLst>
          </p:cNvPr>
          <p:cNvSpPr>
            <a:spLocks noGrp="1"/>
          </p:cNvSpPr>
          <p:nvPr>
            <p:ph type="title"/>
          </p:nvPr>
        </p:nvSpPr>
        <p:spPr/>
        <p:txBody>
          <a:bodyPr>
            <a:normAutofit fontScale="90000"/>
          </a:bodyPr>
          <a:lstStyle/>
          <a:p>
            <a:r>
              <a:rPr lang="en-US" dirty="0"/>
              <a:t>Your </a:t>
            </a:r>
            <a:r>
              <a:rPr lang="en-US" dirty="0" err="1"/>
              <a:t>MyODK</a:t>
            </a:r>
            <a:r>
              <a:rPr lang="en-US" dirty="0"/>
              <a:t> Account Dashboard</a:t>
            </a:r>
          </a:p>
        </p:txBody>
      </p:sp>
      <p:sp>
        <p:nvSpPr>
          <p:cNvPr id="3" name="Content Placeholder 2">
            <a:extLst>
              <a:ext uri="{FF2B5EF4-FFF2-40B4-BE49-F238E27FC236}">
                <a16:creationId xmlns:a16="http://schemas.microsoft.com/office/drawing/2014/main" id="{26DA905E-5DBB-4902-A7E6-9C23CAF70495}"/>
              </a:ext>
            </a:extLst>
          </p:cNvPr>
          <p:cNvSpPr>
            <a:spLocks noGrp="1"/>
          </p:cNvSpPr>
          <p:nvPr>
            <p:ph idx="1"/>
          </p:nvPr>
        </p:nvSpPr>
        <p:spPr>
          <a:xfrm>
            <a:off x="566871" y="1417319"/>
            <a:ext cx="11058258" cy="4596981"/>
          </a:xfrm>
        </p:spPr>
        <p:txBody>
          <a:bodyPr>
            <a:normAutofit fontScale="92500" lnSpcReduction="10000"/>
          </a:bodyPr>
          <a:lstStyle/>
          <a:p>
            <a:pPr>
              <a:buClr>
                <a:schemeClr val="tx1"/>
              </a:buClr>
            </a:pPr>
            <a:r>
              <a:rPr lang="en-US" sz="2100" dirty="0"/>
              <a:t>The Governance section will include circle officer roles, attending previous conferences, and volunteer positions such as serving on committees. This information is still being updated, so more information will be added, but if you see anything that needs to be changed, please let us know.</a:t>
            </a:r>
            <a:r>
              <a:rPr lang="en-US" sz="2100" b="1" dirty="0"/>
              <a:t> </a:t>
            </a:r>
            <a:endParaRPr lang="en-US" sz="2100" dirty="0"/>
          </a:p>
          <a:p>
            <a:r>
              <a:rPr lang="en-US" sz="2100" b="1" dirty="0"/>
              <a:t>If you do not </a:t>
            </a:r>
            <a:r>
              <a:rPr lang="en-US" sz="2100" b="1" dirty="0" err="1"/>
              <a:t>not</a:t>
            </a:r>
            <a:r>
              <a:rPr lang="en-US" sz="2100" b="1" dirty="0"/>
              <a:t> see a "Circle Officer" section in Demographics, please email </a:t>
            </a:r>
            <a:r>
              <a:rPr lang="en-US" sz="2100" b="1" u="sng" dirty="0">
                <a:hlinkClick r:id="rId2"/>
              </a:rPr>
              <a:t>myodk@odk.org</a:t>
            </a:r>
            <a:r>
              <a:rPr lang="en-US" sz="2100" b="1" dirty="0"/>
              <a:t> for assistance. You need this item in Governance in order to access the Circle Executive Dashboard. </a:t>
            </a:r>
            <a:endParaRPr lang="en-US" sz="2100" dirty="0"/>
          </a:p>
          <a:p>
            <a:r>
              <a:rPr lang="en-US" sz="2100" dirty="0"/>
              <a:t>Use “Change Username” or “Reset Password” to update that information - ODK staff cannot change passwords or usernames.</a:t>
            </a:r>
          </a:p>
          <a:p>
            <a:r>
              <a:rPr lang="en-US" sz="2100" dirty="0"/>
              <a:t>Use “Edit Profile” or “Contact Information” to update your profile information (address, email, phone, etc.) </a:t>
            </a:r>
          </a:p>
          <a:p>
            <a:r>
              <a:rPr lang="en-US" sz="2100" dirty="0"/>
              <a:t>Use "Bio" to add information about yourself. This will show up in the searchable member directory. </a:t>
            </a:r>
          </a:p>
          <a:p>
            <a:r>
              <a:rPr lang="en-US" sz="2100" dirty="0"/>
              <a:t>Click "Demographics" to update educational and employment information, which will be visible in our searchable member directory. </a:t>
            </a:r>
          </a:p>
          <a:p>
            <a:r>
              <a:rPr lang="en-US" sz="2100" dirty="0"/>
              <a:t>Demographics also includes information related to your race, gender, and orientation, if you answered those questions in your application. </a:t>
            </a:r>
            <a:r>
              <a:rPr lang="en-US" sz="2100" b="1" dirty="0"/>
              <a:t>This information will not show up in the directory. </a:t>
            </a:r>
            <a:endParaRPr lang="en-US" sz="2100" dirty="0"/>
          </a:p>
          <a:p>
            <a:r>
              <a:rPr lang="en-US" sz="2100" dirty="0"/>
              <a:t>Circle Officers will use “Circle Executive Dashboard” to access the applications, etc.</a:t>
            </a:r>
          </a:p>
        </p:txBody>
      </p:sp>
      <p:sp>
        <p:nvSpPr>
          <p:cNvPr id="5" name="Date Placeholder 3">
            <a:extLst>
              <a:ext uri="{FF2B5EF4-FFF2-40B4-BE49-F238E27FC236}">
                <a16:creationId xmlns:a16="http://schemas.microsoft.com/office/drawing/2014/main" id="{AEBE339D-A0F4-478A-9272-C55349F6AECA}"/>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63640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63D0-5929-456A-A659-84C5CEB1BAD0}"/>
              </a:ext>
            </a:extLst>
          </p:cNvPr>
          <p:cNvSpPr>
            <a:spLocks noGrp="1"/>
          </p:cNvSpPr>
          <p:nvPr>
            <p:ph type="title"/>
          </p:nvPr>
        </p:nvSpPr>
        <p:spPr/>
        <p:txBody>
          <a:bodyPr>
            <a:normAutofit fontScale="90000"/>
          </a:bodyPr>
          <a:lstStyle/>
          <a:p>
            <a:r>
              <a:rPr lang="en-US" dirty="0"/>
              <a:t>Circle Executive Dashboard</a:t>
            </a:r>
          </a:p>
        </p:txBody>
      </p:sp>
      <p:sp>
        <p:nvSpPr>
          <p:cNvPr id="3" name="Content Placeholder 2">
            <a:extLst>
              <a:ext uri="{FF2B5EF4-FFF2-40B4-BE49-F238E27FC236}">
                <a16:creationId xmlns:a16="http://schemas.microsoft.com/office/drawing/2014/main" id="{5611049D-75FB-4371-9FF5-24F25B0C3A17}"/>
              </a:ext>
            </a:extLst>
          </p:cNvPr>
          <p:cNvSpPr>
            <a:spLocks noGrp="1"/>
          </p:cNvSpPr>
          <p:nvPr>
            <p:ph idx="1"/>
          </p:nvPr>
        </p:nvSpPr>
        <p:spPr>
          <a:xfrm>
            <a:off x="615297" y="1401288"/>
            <a:ext cx="10964254" cy="4467806"/>
          </a:xfrm>
        </p:spPr>
        <p:txBody>
          <a:bodyPr/>
          <a:lstStyle/>
          <a:p>
            <a:r>
              <a:rPr lang="en-US" sz="4000" b="1" dirty="0"/>
              <a:t>Three Sections</a:t>
            </a:r>
          </a:p>
          <a:p>
            <a:pPr marL="916178" lvl="1" indent="-463550">
              <a:buClr>
                <a:schemeClr val="tx1"/>
              </a:buClr>
              <a:buFont typeface="Wingdings" panose="05000000000000000000" pitchFamily="2" charset="2"/>
              <a:buChar char="§"/>
            </a:pPr>
            <a:r>
              <a:rPr lang="en-US" sz="3200" dirty="0"/>
              <a:t>Circle Officers Information</a:t>
            </a:r>
          </a:p>
          <a:p>
            <a:pPr marL="916178" lvl="1" indent="-463550">
              <a:buClr>
                <a:schemeClr val="tx1"/>
              </a:buClr>
              <a:buFont typeface="Wingdings" panose="05000000000000000000" pitchFamily="2" charset="2"/>
              <a:buChar char="§"/>
            </a:pPr>
            <a:r>
              <a:rPr lang="en-US" sz="3200" dirty="0"/>
              <a:t>Application Management</a:t>
            </a:r>
          </a:p>
          <a:p>
            <a:pPr marL="916178" lvl="1" indent="-463550">
              <a:buClr>
                <a:schemeClr val="tx1"/>
              </a:buClr>
              <a:buFont typeface="Wingdings" panose="05000000000000000000" pitchFamily="2" charset="2"/>
              <a:buChar char="§"/>
            </a:pPr>
            <a:r>
              <a:rPr lang="en-US" sz="3200" dirty="0"/>
              <a:t>Circle Reports</a:t>
            </a:r>
          </a:p>
          <a:p>
            <a:pPr marL="916178" lvl="1" indent="-463550">
              <a:buClr>
                <a:schemeClr val="tx1"/>
              </a:buClr>
              <a:buFont typeface="Wingdings" panose="05000000000000000000" pitchFamily="2" charset="2"/>
              <a:buChar char="§"/>
            </a:pPr>
            <a:endParaRPr lang="en-US" sz="3200" dirty="0"/>
          </a:p>
          <a:p>
            <a:pPr marL="0" indent="0">
              <a:buClr>
                <a:schemeClr val="tx1"/>
              </a:buClr>
              <a:buNone/>
            </a:pPr>
            <a:r>
              <a:rPr lang="en-US" sz="2400" dirty="0"/>
              <a:t>At the top of the Circle Executive Dashboard, you will see messages intended for circle officers. ODK staff will occasionally update this section with information relevant to all circle officers, such as the Circle Annual Report opening for submissions.</a:t>
            </a:r>
            <a:endParaRPr lang="en-US" sz="3600" dirty="0"/>
          </a:p>
          <a:p>
            <a:endParaRPr lang="en-US" dirty="0"/>
          </a:p>
          <a:p>
            <a:endParaRPr lang="en-US" dirty="0"/>
          </a:p>
        </p:txBody>
      </p:sp>
      <p:sp>
        <p:nvSpPr>
          <p:cNvPr id="5" name="Date Placeholder 3">
            <a:extLst>
              <a:ext uri="{FF2B5EF4-FFF2-40B4-BE49-F238E27FC236}">
                <a16:creationId xmlns:a16="http://schemas.microsoft.com/office/drawing/2014/main" id="{433DB69F-A16E-4F56-B88D-08DE504A0053}"/>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76611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Circle Executive Dashboard</a:t>
            </a:r>
          </a:p>
        </p:txBody>
      </p:sp>
      <p:sp>
        <p:nvSpPr>
          <p:cNvPr id="6" name="Date Placeholder 3">
            <a:extLst>
              <a:ext uri="{FF2B5EF4-FFF2-40B4-BE49-F238E27FC236}">
                <a16:creationId xmlns:a16="http://schemas.microsoft.com/office/drawing/2014/main" id="{7609D4D6-1997-436B-8960-0C6440820F02}"/>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pic>
        <p:nvPicPr>
          <p:cNvPr id="4" name="Picture 3">
            <a:extLst>
              <a:ext uri="{FF2B5EF4-FFF2-40B4-BE49-F238E27FC236}">
                <a16:creationId xmlns:a16="http://schemas.microsoft.com/office/drawing/2014/main" id="{3D699996-D0BB-2043-27A5-0548A25B1BF4}"/>
              </a:ext>
            </a:extLst>
          </p:cNvPr>
          <p:cNvPicPr>
            <a:picLocks noChangeAspect="1"/>
          </p:cNvPicPr>
          <p:nvPr/>
        </p:nvPicPr>
        <p:blipFill>
          <a:blip r:embed="rId3"/>
          <a:stretch>
            <a:fillRect/>
          </a:stretch>
        </p:blipFill>
        <p:spPr>
          <a:xfrm>
            <a:off x="461727" y="1547962"/>
            <a:ext cx="10936586" cy="3424980"/>
          </a:xfrm>
          <a:prstGeom prst="rect">
            <a:avLst/>
          </a:prstGeom>
        </p:spPr>
      </p:pic>
    </p:spTree>
    <p:extLst>
      <p:ext uri="{BB962C8B-B14F-4D97-AF65-F5344CB8AC3E}">
        <p14:creationId xmlns:p14="http://schemas.microsoft.com/office/powerpoint/2010/main" val="27790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Circle Executive Dashboard</a:t>
            </a:r>
          </a:p>
        </p:txBody>
      </p:sp>
      <p:sp>
        <p:nvSpPr>
          <p:cNvPr id="29" name="TextBox 28">
            <a:extLst>
              <a:ext uri="{FF2B5EF4-FFF2-40B4-BE49-F238E27FC236}">
                <a16:creationId xmlns:a16="http://schemas.microsoft.com/office/drawing/2014/main" id="{1BAF6E11-529E-4CDE-8025-CC174EBF8F04}"/>
              </a:ext>
            </a:extLst>
          </p:cNvPr>
          <p:cNvSpPr txBox="1"/>
          <p:nvPr/>
        </p:nvSpPr>
        <p:spPr>
          <a:xfrm>
            <a:off x="242887" y="5086777"/>
            <a:ext cx="11698983" cy="1200329"/>
          </a:xfrm>
          <a:prstGeom prst="rect">
            <a:avLst/>
          </a:prstGeom>
          <a:noFill/>
        </p:spPr>
        <p:txBody>
          <a:bodyPr wrap="square" lIns="91440" tIns="45720" rIns="91440" bIns="45720" rtlCol="0" anchor="t">
            <a:spAutoFit/>
          </a:bodyPr>
          <a:lstStyle/>
          <a:p>
            <a:r>
              <a:rPr lang="en-US" dirty="0">
                <a:latin typeface="Goudy Old Style"/>
              </a:rPr>
              <a:t>The first part of the dashboard area provides information about the officers for which O</a:t>
            </a:r>
            <a:r>
              <a:rPr lang="el-GR" dirty="0">
                <a:latin typeface="Calibri"/>
                <a:cs typeface="Calibri"/>
              </a:rPr>
              <a:t>Δ</a:t>
            </a:r>
            <a:r>
              <a:rPr lang="en-US" dirty="0">
                <a:latin typeface="Goudy Old Style"/>
              </a:rPr>
              <a:t>K has received Officer Agreements. This is required for Circle executives to have access to the Circle Executive Dashboard. Faculty Advisors, Circle Coordinators, Alumni Advisors and Circle Assistants must submit the </a:t>
            </a:r>
            <a:r>
              <a:rPr lang="en-US" b="1" dirty="0">
                <a:latin typeface="Goudy Old Style"/>
              </a:rPr>
              <a:t>Circle Advisor Agreement</a:t>
            </a:r>
            <a:r>
              <a:rPr lang="en-US" dirty="0">
                <a:latin typeface="Goudy Old Style"/>
              </a:rPr>
              <a:t>. Student officers must submit the </a:t>
            </a:r>
            <a:r>
              <a:rPr lang="en-US" b="1" dirty="0">
                <a:latin typeface="Goudy Old Style"/>
              </a:rPr>
              <a:t>Student Officer Agreement</a:t>
            </a:r>
            <a:r>
              <a:rPr lang="en-US" dirty="0">
                <a:latin typeface="Goudy Old Style"/>
              </a:rPr>
              <a:t>. </a:t>
            </a:r>
            <a:endParaRPr lang="en-US" dirty="0">
              <a:latin typeface="Goudy Old Style" panose="02020502050305020303" pitchFamily="18" charset="0"/>
            </a:endParaRPr>
          </a:p>
        </p:txBody>
      </p:sp>
      <p:sp>
        <p:nvSpPr>
          <p:cNvPr id="8" name="Date Placeholder 3">
            <a:extLst>
              <a:ext uri="{FF2B5EF4-FFF2-40B4-BE49-F238E27FC236}">
                <a16:creationId xmlns:a16="http://schemas.microsoft.com/office/drawing/2014/main" id="{F84F87E5-EB77-4A53-8279-D92C799B47FA}"/>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pic>
        <p:nvPicPr>
          <p:cNvPr id="6" name="Picture 5">
            <a:extLst>
              <a:ext uri="{FF2B5EF4-FFF2-40B4-BE49-F238E27FC236}">
                <a16:creationId xmlns:a16="http://schemas.microsoft.com/office/drawing/2014/main" id="{AB3DCAFB-DF4E-49DA-493A-7657BC42C2A1}"/>
              </a:ext>
            </a:extLst>
          </p:cNvPr>
          <p:cNvPicPr>
            <a:picLocks noChangeAspect="1"/>
          </p:cNvPicPr>
          <p:nvPr/>
        </p:nvPicPr>
        <p:blipFill>
          <a:blip r:embed="rId3"/>
          <a:stretch>
            <a:fillRect/>
          </a:stretch>
        </p:blipFill>
        <p:spPr>
          <a:xfrm>
            <a:off x="615297" y="1228851"/>
            <a:ext cx="10372408" cy="3857926"/>
          </a:xfrm>
          <a:prstGeom prst="rect">
            <a:avLst/>
          </a:prstGeom>
        </p:spPr>
      </p:pic>
      <p:sp>
        <p:nvSpPr>
          <p:cNvPr id="4" name="TextBox 3">
            <a:extLst>
              <a:ext uri="{FF2B5EF4-FFF2-40B4-BE49-F238E27FC236}">
                <a16:creationId xmlns:a16="http://schemas.microsoft.com/office/drawing/2014/main" id="{435ABEBA-E99D-4E30-9629-8F419FB79595}"/>
              </a:ext>
            </a:extLst>
          </p:cNvPr>
          <p:cNvSpPr txBox="1"/>
          <p:nvPr/>
        </p:nvSpPr>
        <p:spPr>
          <a:xfrm>
            <a:off x="9575358" y="2430849"/>
            <a:ext cx="2366512" cy="1015663"/>
          </a:xfrm>
          <a:prstGeom prst="rect">
            <a:avLst/>
          </a:prstGeom>
          <a:solidFill>
            <a:schemeClr val="bg1"/>
          </a:solidFill>
          <a:ln>
            <a:solidFill>
              <a:srgbClr val="C00000"/>
            </a:solidFill>
          </a:ln>
        </p:spPr>
        <p:txBody>
          <a:bodyPr wrap="square" lIns="91440" tIns="45720" rIns="91440" bIns="45720" rtlCol="0" anchor="t">
            <a:spAutoFit/>
          </a:bodyPr>
          <a:lstStyle/>
          <a:p>
            <a:r>
              <a:rPr lang="en-US" sz="1200" dirty="0">
                <a:latin typeface="Goudy Old Style"/>
              </a:rPr>
              <a:t>NOTE: </a:t>
            </a:r>
            <a:r>
              <a:rPr lang="en-US" sz="1200" b="1" dirty="0">
                <a:latin typeface="Goudy Old Style"/>
              </a:rPr>
              <a:t>Student Officers</a:t>
            </a:r>
            <a:r>
              <a:rPr lang="en-US" sz="1200" dirty="0">
                <a:latin typeface="Goudy Old Style"/>
              </a:rPr>
              <a:t> automatically expire after one year unless they submit a new form or contact </a:t>
            </a:r>
            <a:r>
              <a:rPr lang="en-US" sz="1200" dirty="0">
                <a:solidFill>
                  <a:srgbClr val="2C2C2C"/>
                </a:solidFill>
                <a:latin typeface="Goudy Old Style"/>
              </a:rPr>
              <a:t>O</a:t>
            </a:r>
            <a:r>
              <a:rPr lang="el-GR" sz="1200" dirty="0">
                <a:solidFill>
                  <a:srgbClr val="2C2C2C"/>
                </a:solidFill>
                <a:latin typeface="Calibri"/>
                <a:cs typeface="Calibri"/>
              </a:rPr>
              <a:t>Δ</a:t>
            </a:r>
            <a:r>
              <a:rPr lang="en-US" sz="1200" dirty="0">
                <a:solidFill>
                  <a:srgbClr val="2C2C2C"/>
                </a:solidFill>
                <a:latin typeface="Goudy Old Style"/>
              </a:rPr>
              <a:t>K</a:t>
            </a:r>
            <a:r>
              <a:rPr lang="en-US" sz="1200" dirty="0">
                <a:latin typeface="Goudy Old Style"/>
              </a:rPr>
              <a:t> to request an extension of their appointment.</a:t>
            </a:r>
          </a:p>
        </p:txBody>
      </p:sp>
    </p:spTree>
    <p:extLst>
      <p:ext uri="{BB962C8B-B14F-4D97-AF65-F5344CB8AC3E}">
        <p14:creationId xmlns:p14="http://schemas.microsoft.com/office/powerpoint/2010/main" val="1596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9FD4-BD27-404C-AD47-876A71041FD2}"/>
              </a:ext>
            </a:extLst>
          </p:cNvPr>
          <p:cNvSpPr>
            <a:spLocks noGrp="1"/>
          </p:cNvSpPr>
          <p:nvPr>
            <p:ph type="title"/>
          </p:nvPr>
        </p:nvSpPr>
        <p:spPr/>
        <p:txBody>
          <a:bodyPr>
            <a:normAutofit fontScale="90000"/>
          </a:bodyPr>
          <a:lstStyle/>
          <a:p>
            <a:r>
              <a:rPr lang="en-US" dirty="0"/>
              <a:t>Circle Executive Dashboard</a:t>
            </a:r>
          </a:p>
        </p:txBody>
      </p:sp>
      <p:sp>
        <p:nvSpPr>
          <p:cNvPr id="3" name="Content Placeholder 2">
            <a:extLst>
              <a:ext uri="{FF2B5EF4-FFF2-40B4-BE49-F238E27FC236}">
                <a16:creationId xmlns:a16="http://schemas.microsoft.com/office/drawing/2014/main" id="{FC1817B9-8C63-4E76-A98E-13E9DD2DC343}"/>
              </a:ext>
            </a:extLst>
          </p:cNvPr>
          <p:cNvSpPr>
            <a:spLocks noGrp="1"/>
          </p:cNvSpPr>
          <p:nvPr>
            <p:ph idx="1"/>
          </p:nvPr>
        </p:nvSpPr>
        <p:spPr>
          <a:xfrm>
            <a:off x="615297" y="1417320"/>
            <a:ext cx="11058258" cy="4023360"/>
          </a:xfrm>
        </p:spPr>
        <p:txBody>
          <a:bodyPr>
            <a:normAutofit/>
          </a:bodyPr>
          <a:lstStyle/>
          <a:p>
            <a:pPr>
              <a:buClr>
                <a:schemeClr val="tx1"/>
              </a:buClr>
              <a:buFont typeface="Arial" panose="020B0604020202020204" pitchFamily="34" charset="0"/>
              <a:buChar char="•"/>
            </a:pPr>
            <a:r>
              <a:rPr lang="en-US" dirty="0"/>
              <a:t> Advisors retain access indefinitely, or until ODK is notified that there has been a transition of leadership. </a:t>
            </a:r>
          </a:p>
          <a:p>
            <a:pPr>
              <a:buClr>
                <a:schemeClr val="tx1"/>
              </a:buClr>
              <a:buFont typeface="Arial" panose="020B0604020202020204" pitchFamily="34" charset="0"/>
              <a:buChar char="•"/>
            </a:pPr>
            <a:r>
              <a:rPr lang="en-US" dirty="0"/>
              <a:t> Student officers have access to the Circle Executive Dashboard for one calendar year. If a student is transitioning from one role to another (for example, from a treasurer to president) the student needs to complete a new agreement. If a student is serving in the same officer role for more than one year, they should email </a:t>
            </a:r>
            <a:r>
              <a:rPr lang="en-US" u="sng" dirty="0">
                <a:hlinkClick r:id="rId2"/>
              </a:rPr>
              <a:t>myodk@odk.org</a:t>
            </a:r>
            <a:r>
              <a:rPr lang="en-US" dirty="0"/>
              <a:t> to request an extension of their access. </a:t>
            </a:r>
          </a:p>
          <a:p>
            <a:pPr>
              <a:buClr>
                <a:schemeClr val="tx1"/>
              </a:buClr>
              <a:buFont typeface="Arial" panose="020B0604020202020204" pitchFamily="34" charset="0"/>
              <a:buChar char="•"/>
            </a:pPr>
            <a:r>
              <a:rPr lang="en-US" dirty="0"/>
              <a:t> Many circles have more student officers than those listed. </a:t>
            </a:r>
            <a:r>
              <a:rPr lang="en-US" b="1" dirty="0"/>
              <a:t>Not all student officers need access to </a:t>
            </a:r>
            <a:r>
              <a:rPr lang="en-US" b="1" dirty="0" err="1"/>
              <a:t>MyODK</a:t>
            </a:r>
            <a:r>
              <a:rPr lang="en-US" b="1" dirty="0"/>
              <a:t>.</a:t>
            </a:r>
            <a:endParaRPr lang="en-US" dirty="0"/>
          </a:p>
        </p:txBody>
      </p:sp>
      <p:sp>
        <p:nvSpPr>
          <p:cNvPr id="5" name="Date Placeholder 3">
            <a:extLst>
              <a:ext uri="{FF2B5EF4-FFF2-40B4-BE49-F238E27FC236}">
                <a16:creationId xmlns:a16="http://schemas.microsoft.com/office/drawing/2014/main" id="{6A945ECF-92CB-4456-9632-FD554715FFE3}"/>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21456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559715" cy="3566160"/>
          </a:xfrm>
        </p:spPr>
        <p:txBody>
          <a:bodyPr/>
          <a:lstStyle/>
          <a:p>
            <a:r>
              <a:rPr lang="en-US" dirty="0"/>
              <a:t>Creating Your</a:t>
            </a:r>
            <a:br>
              <a:rPr lang="en-US" dirty="0"/>
            </a:br>
            <a:r>
              <a:rPr lang="en-US" dirty="0"/>
              <a:t>Membership Application</a:t>
            </a:r>
          </a:p>
        </p:txBody>
      </p:sp>
      <p:sp>
        <p:nvSpPr>
          <p:cNvPr id="3" name="Text Placeholder 2"/>
          <p:cNvSpPr>
            <a:spLocks noGrp="1"/>
          </p:cNvSpPr>
          <p:nvPr>
            <p:ph type="body" idx="1"/>
          </p:nvPr>
        </p:nvSpPr>
        <p:spPr/>
        <p:txBody>
          <a:bodyPr/>
          <a:lstStyle/>
          <a:p>
            <a:r>
              <a:rPr lang="en-US" cap="small" dirty="0">
                <a:latin typeface="Goudy Old Style" panose="02020502050305020303" pitchFamily="18" charset="0"/>
              </a:rPr>
              <a:t>Circles can add special questions and fields to the national application</a:t>
            </a:r>
          </a:p>
        </p:txBody>
      </p:sp>
      <p:sp>
        <p:nvSpPr>
          <p:cNvPr id="5" name="Date Placeholder 3">
            <a:extLst>
              <a:ext uri="{FF2B5EF4-FFF2-40B4-BE49-F238E27FC236}">
                <a16:creationId xmlns:a16="http://schemas.microsoft.com/office/drawing/2014/main" id="{1CF0E386-22C0-4563-B207-C31841A596EB}"/>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825104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a:rPr>
              <a:t>Application Development Process</a:t>
            </a:r>
            <a:endParaRPr lang="en-US" dirty="0"/>
          </a:p>
        </p:txBody>
      </p:sp>
      <p:sp>
        <p:nvSpPr>
          <p:cNvPr id="6" name="Rectangle 5">
            <a:extLst>
              <a:ext uri="{FF2B5EF4-FFF2-40B4-BE49-F238E27FC236}">
                <a16:creationId xmlns:a16="http://schemas.microsoft.com/office/drawing/2014/main" id="{58923EE1-16DA-428F-91A1-4DD915FDD4DD}"/>
              </a:ext>
            </a:extLst>
          </p:cNvPr>
          <p:cNvSpPr/>
          <p:nvPr/>
        </p:nvSpPr>
        <p:spPr>
          <a:xfrm>
            <a:off x="1684421" y="1805680"/>
            <a:ext cx="2887578" cy="3408004"/>
          </a:xfrm>
          <a:prstGeom prst="rect">
            <a:avLst/>
          </a:prstGeom>
          <a:solidFill>
            <a:schemeClr val="accent1">
              <a:lumMod val="40000"/>
              <a:lumOff val="6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3B003F-73CE-421F-9D6B-4477A26DADFE}"/>
              </a:ext>
            </a:extLst>
          </p:cNvPr>
          <p:cNvSpPr/>
          <p:nvPr/>
        </p:nvSpPr>
        <p:spPr>
          <a:xfrm>
            <a:off x="7874141" y="1805680"/>
            <a:ext cx="2887578" cy="34080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latin typeface="Goudy Old Style"/>
              <a:cs typeface="Calibri" panose="020F0502020204030204"/>
            </a:endParaRPr>
          </a:p>
        </p:txBody>
      </p:sp>
      <p:sp>
        <p:nvSpPr>
          <p:cNvPr id="11" name="TextBox 10">
            <a:extLst>
              <a:ext uri="{FF2B5EF4-FFF2-40B4-BE49-F238E27FC236}">
                <a16:creationId xmlns:a16="http://schemas.microsoft.com/office/drawing/2014/main" id="{C41FE7A1-5B67-48A1-8FD1-B53DD05AB842}"/>
              </a:ext>
            </a:extLst>
          </p:cNvPr>
          <p:cNvSpPr txBox="1"/>
          <p:nvPr/>
        </p:nvSpPr>
        <p:spPr>
          <a:xfrm>
            <a:off x="4849227" y="2530206"/>
            <a:ext cx="255270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udy Old Style" panose="02020502050305020303" pitchFamily="18" charset="0"/>
              </a:rPr>
              <a:t>MyODK is different from MMS. Each application is unique, and items from past applications are not used to create the next application. However, applications are available for officers to review.</a:t>
            </a:r>
          </a:p>
        </p:txBody>
      </p:sp>
      <p:sp>
        <p:nvSpPr>
          <p:cNvPr id="12" name="TextBox 11">
            <a:extLst>
              <a:ext uri="{FF2B5EF4-FFF2-40B4-BE49-F238E27FC236}">
                <a16:creationId xmlns:a16="http://schemas.microsoft.com/office/drawing/2014/main" id="{BD073619-F9F3-4164-8C07-C5F432E867CD}"/>
              </a:ext>
            </a:extLst>
          </p:cNvPr>
          <p:cNvSpPr txBox="1"/>
          <p:nvPr/>
        </p:nvSpPr>
        <p:spPr>
          <a:xfrm>
            <a:off x="4736435" y="1940823"/>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CREATE</a:t>
            </a:r>
            <a:endParaRPr lang="en-US" sz="2000" dirty="0">
              <a:solidFill>
                <a:schemeClr val="tx1">
                  <a:lumMod val="85000"/>
                  <a:lumOff val="15000"/>
                </a:schemeClr>
              </a:solidFill>
              <a:cs typeface="Calibri"/>
            </a:endParaRPr>
          </a:p>
        </p:txBody>
      </p:sp>
      <p:sp>
        <p:nvSpPr>
          <p:cNvPr id="13" name="TextBox 12">
            <a:extLst>
              <a:ext uri="{FF2B5EF4-FFF2-40B4-BE49-F238E27FC236}">
                <a16:creationId xmlns:a16="http://schemas.microsoft.com/office/drawing/2014/main" id="{91D7E070-F75C-4A04-B985-9A787D997236}"/>
              </a:ext>
            </a:extLst>
          </p:cNvPr>
          <p:cNvSpPr txBox="1"/>
          <p:nvPr/>
        </p:nvSpPr>
        <p:spPr>
          <a:xfrm>
            <a:off x="1684421" y="1943127"/>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REVIEW</a:t>
            </a:r>
            <a:endParaRPr lang="en-US" dirty="0"/>
          </a:p>
        </p:txBody>
      </p:sp>
      <p:sp>
        <p:nvSpPr>
          <p:cNvPr id="16" name="TextBox 15">
            <a:extLst>
              <a:ext uri="{FF2B5EF4-FFF2-40B4-BE49-F238E27FC236}">
                <a16:creationId xmlns:a16="http://schemas.microsoft.com/office/drawing/2014/main" id="{B0E48DCB-A10B-4456-BC8A-72CB3F42CF85}"/>
              </a:ext>
            </a:extLst>
          </p:cNvPr>
          <p:cNvSpPr txBox="1"/>
          <p:nvPr/>
        </p:nvSpPr>
        <p:spPr>
          <a:xfrm>
            <a:off x="1942096" y="2454265"/>
            <a:ext cx="269306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The application process requires that all fields be accurate when the application is finalized. Review all questions and items before starting the application creation process.</a:t>
            </a:r>
            <a:endParaRPr lang="en-US" dirty="0"/>
          </a:p>
        </p:txBody>
      </p:sp>
      <p:sp>
        <p:nvSpPr>
          <p:cNvPr id="17" name="TextBox 16">
            <a:extLst>
              <a:ext uri="{FF2B5EF4-FFF2-40B4-BE49-F238E27FC236}">
                <a16:creationId xmlns:a16="http://schemas.microsoft.com/office/drawing/2014/main" id="{FB202DBC-017E-4CCD-B390-100D1DACA101}"/>
              </a:ext>
            </a:extLst>
          </p:cNvPr>
          <p:cNvSpPr txBox="1"/>
          <p:nvPr/>
        </p:nvSpPr>
        <p:spPr>
          <a:xfrm>
            <a:off x="7664854" y="1940824"/>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PUBLISH</a:t>
            </a:r>
            <a:endParaRPr lang="en-US" dirty="0"/>
          </a:p>
        </p:txBody>
      </p:sp>
      <p:sp>
        <p:nvSpPr>
          <p:cNvPr id="19" name="TextBox 18">
            <a:extLst>
              <a:ext uri="{FF2B5EF4-FFF2-40B4-BE49-F238E27FC236}">
                <a16:creationId xmlns:a16="http://schemas.microsoft.com/office/drawing/2014/main" id="{04EE0DCC-9547-4C37-B22D-98BCD8695C39}"/>
              </a:ext>
            </a:extLst>
          </p:cNvPr>
          <p:cNvSpPr txBox="1"/>
          <p:nvPr/>
        </p:nvSpPr>
        <p:spPr>
          <a:xfrm>
            <a:off x="8028329" y="2525599"/>
            <a:ext cx="25200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All application changes are </a:t>
            </a:r>
            <a:r>
              <a:rPr lang="en-US" b="1" u="sng" dirty="0">
                <a:solidFill>
                  <a:srgbClr val="404040"/>
                </a:solidFill>
                <a:latin typeface="Goudy Old Style"/>
              </a:rPr>
              <a:t>live</a:t>
            </a:r>
            <a:r>
              <a:rPr lang="en-US" b="1" dirty="0">
                <a:solidFill>
                  <a:srgbClr val="404040"/>
                </a:solidFill>
                <a:latin typeface="Goudy Old Style"/>
              </a:rPr>
              <a:t> </a:t>
            </a:r>
            <a:r>
              <a:rPr lang="en-US" dirty="0">
                <a:solidFill>
                  <a:srgbClr val="404040"/>
                </a:solidFill>
                <a:latin typeface="Goudy Old Style"/>
              </a:rPr>
              <a:t>when the “submit” button is selected. Make sure </a:t>
            </a:r>
            <a:endParaRPr lang="en-US" dirty="0">
              <a:solidFill>
                <a:srgbClr val="000000"/>
              </a:solidFill>
              <a:latin typeface="Calibri" panose="020F0502020204030204"/>
              <a:cs typeface="Calibri" panose="020F0502020204030204"/>
            </a:endParaRPr>
          </a:p>
          <a:p>
            <a:r>
              <a:rPr lang="en-US" dirty="0">
                <a:solidFill>
                  <a:srgbClr val="404040"/>
                </a:solidFill>
                <a:latin typeface="Goudy Old Style"/>
              </a:rPr>
              <a:t>everything is set before the application is saved.</a:t>
            </a:r>
            <a:r>
              <a:rPr lang="en-US" dirty="0">
                <a:latin typeface="Goudy Old Style"/>
              </a:rPr>
              <a:t>​</a:t>
            </a:r>
            <a:endParaRPr lang="en-US" dirty="0">
              <a:cs typeface="Calibri"/>
            </a:endParaRPr>
          </a:p>
        </p:txBody>
      </p:sp>
      <p:sp>
        <p:nvSpPr>
          <p:cNvPr id="14" name="Date Placeholder 3">
            <a:extLst>
              <a:ext uri="{FF2B5EF4-FFF2-40B4-BE49-F238E27FC236}">
                <a16:creationId xmlns:a16="http://schemas.microsoft.com/office/drawing/2014/main" id="{5E585DF1-921E-4059-A7AC-3D515682832D}"/>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343472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Structure</a:t>
            </a:r>
          </a:p>
        </p:txBody>
      </p:sp>
      <p:sp>
        <p:nvSpPr>
          <p:cNvPr id="5" name="TextBox 4">
            <a:extLst>
              <a:ext uri="{FF2B5EF4-FFF2-40B4-BE49-F238E27FC236}">
                <a16:creationId xmlns:a16="http://schemas.microsoft.com/office/drawing/2014/main" id="{38FDA205-A51D-493C-A93A-F32DFE05900D}"/>
              </a:ext>
            </a:extLst>
          </p:cNvPr>
          <p:cNvSpPr txBox="1"/>
          <p:nvPr/>
        </p:nvSpPr>
        <p:spPr>
          <a:xfrm>
            <a:off x="615297" y="1671694"/>
            <a:ext cx="109948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404040"/>
                </a:solidFill>
                <a:latin typeface="Goudy Old Style"/>
              </a:rPr>
              <a:t>The National Membership Application has two types of items: </a:t>
            </a:r>
            <a:endParaRPr lang="en-US" sz="2000" dirty="0">
              <a:solidFill>
                <a:srgbClr val="000000"/>
              </a:solidFill>
              <a:latin typeface="Calibri" panose="020F0502020204030204"/>
              <a:cs typeface="Calibri" panose="020F0502020204030204"/>
            </a:endParaRPr>
          </a:p>
          <a:p>
            <a:r>
              <a:rPr lang="en-US" sz="2000" b="1" dirty="0">
                <a:solidFill>
                  <a:srgbClr val="404040"/>
                </a:solidFill>
                <a:latin typeface="Goudy Old Style"/>
              </a:rPr>
              <a:t>Required</a:t>
            </a:r>
            <a:r>
              <a:rPr lang="en-US" sz="2000" dirty="0">
                <a:solidFill>
                  <a:srgbClr val="404040"/>
                </a:solidFill>
                <a:latin typeface="Goudy Old Style"/>
              </a:rPr>
              <a:t> (by the Society) and </a:t>
            </a:r>
            <a:r>
              <a:rPr lang="en-US" sz="2000" b="1" dirty="0">
                <a:solidFill>
                  <a:srgbClr val="404040"/>
                </a:solidFill>
                <a:latin typeface="Goudy Old Style"/>
              </a:rPr>
              <a:t>Custom</a:t>
            </a:r>
            <a:r>
              <a:rPr lang="en-US" sz="2000" dirty="0">
                <a:solidFill>
                  <a:srgbClr val="404040"/>
                </a:solidFill>
                <a:latin typeface="Goudy Old Style"/>
              </a:rPr>
              <a:t> (inserted by the circle).</a:t>
            </a:r>
            <a:r>
              <a:rPr lang="en-US" sz="2000" dirty="0">
                <a:latin typeface="Goudy Old Style"/>
              </a:rPr>
              <a:t>​</a:t>
            </a:r>
            <a:endParaRPr lang="en-US" sz="2000" dirty="0">
              <a:cs typeface="Calibri"/>
            </a:endParaRPr>
          </a:p>
        </p:txBody>
      </p:sp>
      <p:sp>
        <p:nvSpPr>
          <p:cNvPr id="6" name="Rectangle: Rounded Corners 5">
            <a:extLst>
              <a:ext uri="{FF2B5EF4-FFF2-40B4-BE49-F238E27FC236}">
                <a16:creationId xmlns:a16="http://schemas.microsoft.com/office/drawing/2014/main" id="{D8A43EFF-5EF6-4E25-B8C1-4DEEC94C28EE}"/>
              </a:ext>
            </a:extLst>
          </p:cNvPr>
          <p:cNvSpPr/>
          <p:nvPr/>
        </p:nvSpPr>
        <p:spPr>
          <a:xfrm>
            <a:off x="618123" y="2894096"/>
            <a:ext cx="5163551" cy="253665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B7C7A3F9-149A-4124-8404-D3CCE736C489}"/>
              </a:ext>
            </a:extLst>
          </p:cNvPr>
          <p:cNvSpPr/>
          <p:nvPr/>
        </p:nvSpPr>
        <p:spPr>
          <a:xfrm>
            <a:off x="6453438" y="2894096"/>
            <a:ext cx="5163551" cy="25366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E8853EC-4A76-410D-B61C-B3E7BECB316E}"/>
              </a:ext>
            </a:extLst>
          </p:cNvPr>
          <p:cNvSpPr txBox="1"/>
          <p:nvPr/>
        </p:nvSpPr>
        <p:spPr>
          <a:xfrm>
            <a:off x="804111" y="3070058"/>
            <a:ext cx="476421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04040"/>
                </a:solidFill>
                <a:latin typeface="Goudy Old Style"/>
              </a:rPr>
              <a:t>Required</a:t>
            </a:r>
            <a:r>
              <a:rPr lang="en-US" sz="2000" dirty="0">
                <a:solidFill>
                  <a:srgbClr val="404040"/>
                </a:solidFill>
                <a:latin typeface="Goudy Old Style"/>
              </a:rPr>
              <a:t> items include the basic membership information (name, email, address, etc.) that is required and cannot be changed. The default application has the required items. If the circle does not change any fields, this is the application your prospective members will see.</a:t>
            </a:r>
            <a:endParaRPr lang="en-US" sz="2000" dirty="0"/>
          </a:p>
        </p:txBody>
      </p:sp>
      <p:sp>
        <p:nvSpPr>
          <p:cNvPr id="12" name="TextBox 11">
            <a:extLst>
              <a:ext uri="{FF2B5EF4-FFF2-40B4-BE49-F238E27FC236}">
                <a16:creationId xmlns:a16="http://schemas.microsoft.com/office/drawing/2014/main" id="{B459772A-CD8F-41F2-BDF9-10F9965F1655}"/>
              </a:ext>
            </a:extLst>
          </p:cNvPr>
          <p:cNvSpPr txBox="1"/>
          <p:nvPr/>
        </p:nvSpPr>
        <p:spPr>
          <a:xfrm>
            <a:off x="6699584" y="3070058"/>
            <a:ext cx="475848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04040"/>
                </a:solidFill>
                <a:latin typeface="Goudy Old Style"/>
              </a:rPr>
              <a:t>Custom </a:t>
            </a:r>
            <a:r>
              <a:rPr lang="en-US" sz="2000" dirty="0">
                <a:solidFill>
                  <a:srgbClr val="404040"/>
                </a:solidFill>
                <a:latin typeface="Goudy Old Style"/>
              </a:rPr>
              <a:t>items are those that the circle chooses to select and add to the application. Only the items selected and approved by the circle will appear on the application seen by individuals on your campus. Circles are limited to the options shown and cannot create items specific to only their campus.</a:t>
            </a:r>
            <a:endParaRPr lang="en-US" sz="2000" dirty="0">
              <a:cs typeface="Calibri"/>
            </a:endParaRPr>
          </a:p>
        </p:txBody>
      </p:sp>
      <p:sp>
        <p:nvSpPr>
          <p:cNvPr id="9" name="Date Placeholder 3">
            <a:extLst>
              <a:ext uri="{FF2B5EF4-FFF2-40B4-BE49-F238E27FC236}">
                <a16:creationId xmlns:a16="http://schemas.microsoft.com/office/drawing/2014/main" id="{F0471E9F-49A8-4391-BE79-50E115DF7470}"/>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51626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7D51-82EB-4E97-A91A-01F0E34F54CE}"/>
              </a:ext>
            </a:extLst>
          </p:cNvPr>
          <p:cNvSpPr>
            <a:spLocks noGrp="1"/>
          </p:cNvSpPr>
          <p:nvPr>
            <p:ph type="title"/>
          </p:nvPr>
        </p:nvSpPr>
        <p:spPr/>
        <p:txBody>
          <a:bodyPr>
            <a:normAutofit fontScale="90000"/>
          </a:bodyPr>
          <a:lstStyle/>
          <a:p>
            <a:r>
              <a:rPr lang="en-US" dirty="0"/>
              <a:t>Instructions</a:t>
            </a:r>
          </a:p>
        </p:txBody>
      </p:sp>
      <p:sp>
        <p:nvSpPr>
          <p:cNvPr id="3" name="Content Placeholder 2">
            <a:extLst>
              <a:ext uri="{FF2B5EF4-FFF2-40B4-BE49-F238E27FC236}">
                <a16:creationId xmlns:a16="http://schemas.microsoft.com/office/drawing/2014/main" id="{344F5271-B418-4CCE-B709-568FF66876E6}"/>
              </a:ext>
            </a:extLst>
          </p:cNvPr>
          <p:cNvSpPr>
            <a:spLocks noGrp="1"/>
          </p:cNvSpPr>
          <p:nvPr>
            <p:ph idx="1"/>
          </p:nvPr>
        </p:nvSpPr>
        <p:spPr/>
        <p:txBody>
          <a:bodyPr>
            <a:normAutofit/>
          </a:bodyPr>
          <a:lstStyle/>
          <a:p>
            <a:r>
              <a:rPr lang="en-US" sz="2400" b="1" dirty="0"/>
              <a:t>Circle officers should review all slides thoroughly. </a:t>
            </a:r>
            <a:r>
              <a:rPr lang="en-US" sz="2400" dirty="0"/>
              <a:t>At the end of the course, please use the link/QR code to access the </a:t>
            </a:r>
            <a:r>
              <a:rPr lang="en-US" sz="2400" dirty="0" err="1"/>
              <a:t>MyODK</a:t>
            </a:r>
            <a:r>
              <a:rPr lang="en-US" sz="2400" dirty="0"/>
              <a:t> Training Knowledge Check quiz to ensure you have retained information related to the management of the Circle Executive Dashboard features. </a:t>
            </a:r>
          </a:p>
          <a:p>
            <a:r>
              <a:rPr lang="en-US" sz="2400" b="1" dirty="0"/>
              <a:t>In order to receive access to the Circle Executive Dashboard, you must complete the Knowledge Check quiz. Once the quiz is completed, you will receive access to the dashboard within two business days. </a:t>
            </a:r>
          </a:p>
          <a:p>
            <a:endParaRPr lang="en-US" sz="2400" dirty="0"/>
          </a:p>
        </p:txBody>
      </p:sp>
      <p:sp>
        <p:nvSpPr>
          <p:cNvPr id="4" name="Date Placeholder 3">
            <a:extLst>
              <a:ext uri="{FF2B5EF4-FFF2-40B4-BE49-F238E27FC236}">
                <a16:creationId xmlns:a16="http://schemas.microsoft.com/office/drawing/2014/main" id="{0C847AD0-0BAD-4E04-8BEC-37586F495F84}"/>
              </a:ext>
            </a:extLst>
          </p:cNvPr>
          <p:cNvSpPr>
            <a:spLocks noGrp="1"/>
          </p:cNvSpPr>
          <p:nvPr>
            <p:ph type="dt" sz="half" idx="10"/>
          </p:nvPr>
        </p:nvSpPr>
        <p:spPr/>
        <p:txBody>
          <a:bodyPr/>
          <a:lstStyle/>
          <a:p>
            <a:pPr algn="ctr"/>
            <a:r>
              <a:rPr lang="en-US"/>
              <a:t>Revised: August 2025</a:t>
            </a:r>
            <a:endParaRPr lang="en-US" dirty="0"/>
          </a:p>
        </p:txBody>
      </p:sp>
    </p:spTree>
    <p:extLst>
      <p:ext uri="{BB962C8B-B14F-4D97-AF65-F5344CB8AC3E}">
        <p14:creationId xmlns:p14="http://schemas.microsoft.com/office/powerpoint/2010/main" val="139345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F247-DB46-40A9-A188-6D865CB82340}"/>
              </a:ext>
            </a:extLst>
          </p:cNvPr>
          <p:cNvSpPr>
            <a:spLocks noGrp="1"/>
          </p:cNvSpPr>
          <p:nvPr>
            <p:ph type="title"/>
          </p:nvPr>
        </p:nvSpPr>
        <p:spPr/>
        <p:txBody>
          <a:bodyPr>
            <a:normAutofit fontScale="90000"/>
          </a:bodyPr>
          <a:lstStyle/>
          <a:p>
            <a:r>
              <a:rPr lang="en-US" b="1" dirty="0"/>
              <a:t>Application Creation</a:t>
            </a:r>
            <a:endParaRPr lang="en-US" dirty="0"/>
          </a:p>
        </p:txBody>
      </p:sp>
      <p:sp>
        <p:nvSpPr>
          <p:cNvPr id="3" name="Content Placeholder 2">
            <a:extLst>
              <a:ext uri="{FF2B5EF4-FFF2-40B4-BE49-F238E27FC236}">
                <a16:creationId xmlns:a16="http://schemas.microsoft.com/office/drawing/2014/main" id="{CD5665E0-1301-4F52-A916-4CFE04BC1504}"/>
              </a:ext>
            </a:extLst>
          </p:cNvPr>
          <p:cNvSpPr>
            <a:spLocks noGrp="1"/>
          </p:cNvSpPr>
          <p:nvPr>
            <p:ph idx="1"/>
          </p:nvPr>
        </p:nvSpPr>
        <p:spPr>
          <a:xfrm>
            <a:off x="615297" y="1404593"/>
            <a:ext cx="11058258" cy="4817097"/>
          </a:xfrm>
        </p:spPr>
        <p:txBody>
          <a:bodyPr>
            <a:normAutofit fontScale="92500" lnSpcReduction="20000"/>
          </a:bodyPr>
          <a:lstStyle/>
          <a:p>
            <a:pPr>
              <a:lnSpc>
                <a:spcPct val="120000"/>
              </a:lnSpc>
              <a:buClr>
                <a:schemeClr val="tx1"/>
              </a:buClr>
              <a:buFont typeface="Arial" panose="020B0604020202020204" pitchFamily="34" charset="0"/>
              <a:buChar char="•"/>
            </a:pPr>
            <a:r>
              <a:rPr lang="en-US" sz="1800" b="1" dirty="0"/>
              <a:t>INITIATION DATE</a:t>
            </a:r>
            <a:r>
              <a:rPr lang="en-US" sz="1800" dirty="0"/>
              <a:t>: The initiation date must be set first. This must be a firm and final date - it cannot be changed except in truly extenuating circumstances with assistance from the national headquarters. The application must close no less than 14 days before the initiation date.</a:t>
            </a:r>
          </a:p>
          <a:p>
            <a:pPr>
              <a:lnSpc>
                <a:spcPct val="120000"/>
              </a:lnSpc>
              <a:buClr>
                <a:schemeClr val="tx1"/>
              </a:buClr>
              <a:buFont typeface="Arial" panose="020B0604020202020204" pitchFamily="34" charset="0"/>
              <a:buChar char="•"/>
            </a:pPr>
            <a:r>
              <a:rPr lang="en-US" sz="1800" b="1" dirty="0"/>
              <a:t>APPLICATION DATES:</a:t>
            </a:r>
            <a:r>
              <a:rPr lang="en-US" sz="1800" dirty="0"/>
              <a:t> Application Open/Close dates are required for the application setup process. Once set, these cannot be changed without HQ approval. </a:t>
            </a:r>
            <a:r>
              <a:rPr lang="en-US" sz="1800" b="1" dirty="0"/>
              <a:t>SPECIAL NOTE ON APPLICATION DATES:</a:t>
            </a:r>
            <a:r>
              <a:rPr lang="en-US" sz="1800" dirty="0"/>
              <a:t> All applications open and close at 00:00:01 (12:00:01 a.m.) on the dates selected. Please use the day AFTER the last day you want to collect applications as your closing date. For Example - If you want applications open all day on 2024-10-01 (Oct 1), then select 2024-10-02 (Oct 2) as your closing date. This is a system configuration that cannot be changed universally.</a:t>
            </a:r>
          </a:p>
          <a:p>
            <a:pPr>
              <a:lnSpc>
                <a:spcPct val="120000"/>
              </a:lnSpc>
              <a:buClr>
                <a:schemeClr val="tx1"/>
              </a:buClr>
              <a:buFont typeface="Arial" panose="020B0604020202020204" pitchFamily="34" charset="0"/>
              <a:buChar char="•"/>
            </a:pPr>
            <a:r>
              <a:rPr lang="en-US" sz="1800" b="1" dirty="0"/>
              <a:t>PAYMENT PORTAL: </a:t>
            </a:r>
            <a:r>
              <a:rPr lang="en-US" sz="1800" dirty="0"/>
              <a:t>Select whether your circle will use the </a:t>
            </a:r>
            <a:r>
              <a:rPr lang="en-US" sz="1800" dirty="0" err="1"/>
              <a:t>MyODK</a:t>
            </a:r>
            <a:r>
              <a:rPr lang="en-US" sz="1800" dirty="0"/>
              <a:t> National Payment Portal to accept the National Initiation Fee.</a:t>
            </a:r>
          </a:p>
          <a:p>
            <a:pPr>
              <a:lnSpc>
                <a:spcPct val="120000"/>
              </a:lnSpc>
              <a:buClr>
                <a:schemeClr val="tx1"/>
              </a:buClr>
              <a:buFont typeface="Arial" panose="020B0604020202020204" pitchFamily="34" charset="0"/>
              <a:buChar char="•"/>
            </a:pPr>
            <a:r>
              <a:rPr lang="en-US" sz="1800" b="1" dirty="0"/>
              <a:t>MAXIMUM NUMBER OF APPLICATIONS: </a:t>
            </a:r>
            <a:r>
              <a:rPr lang="en-US" sz="1800" dirty="0"/>
              <a:t>The circle may now opt to set a maximum number of applications they will accept. Circles should remember to be selective, not exclusive, in its recruitment process. Once the maximum number of applications is reached, the application will automatically close and can only be reopened with HQ assistance, even if the application close date has not passed.</a:t>
            </a:r>
          </a:p>
          <a:p>
            <a:pPr>
              <a:lnSpc>
                <a:spcPct val="120000"/>
              </a:lnSpc>
              <a:buClr>
                <a:schemeClr val="tx1"/>
              </a:buClr>
              <a:buFont typeface="Arial" panose="020B0604020202020204" pitchFamily="34" charset="0"/>
              <a:buChar char="•"/>
            </a:pPr>
            <a:r>
              <a:rPr lang="en-US" sz="1800" dirty="0"/>
              <a:t>Once you have finalized these and opened your application, you will see these dates in your Circle Executive Dashboard.</a:t>
            </a:r>
          </a:p>
        </p:txBody>
      </p:sp>
      <p:sp>
        <p:nvSpPr>
          <p:cNvPr id="5" name="Date Placeholder 3">
            <a:extLst>
              <a:ext uri="{FF2B5EF4-FFF2-40B4-BE49-F238E27FC236}">
                <a16:creationId xmlns:a16="http://schemas.microsoft.com/office/drawing/2014/main" id="{885A3329-EF9D-4D2C-A6C6-3A360528B250}"/>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02171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E5FB-A26A-40F6-81E6-547E7DD38B24}"/>
              </a:ext>
            </a:extLst>
          </p:cNvPr>
          <p:cNvSpPr>
            <a:spLocks noGrp="1"/>
          </p:cNvSpPr>
          <p:nvPr>
            <p:ph type="title"/>
          </p:nvPr>
        </p:nvSpPr>
        <p:spPr/>
        <p:txBody>
          <a:bodyPr>
            <a:normAutofit fontScale="90000"/>
          </a:bodyPr>
          <a:lstStyle/>
          <a:p>
            <a:r>
              <a:rPr lang="en-US" b="1" dirty="0"/>
              <a:t>Application Creation</a:t>
            </a:r>
            <a:endParaRPr lang="en-US" dirty="0"/>
          </a:p>
        </p:txBody>
      </p:sp>
      <p:sp>
        <p:nvSpPr>
          <p:cNvPr id="6" name="Date Placeholder 3">
            <a:extLst>
              <a:ext uri="{FF2B5EF4-FFF2-40B4-BE49-F238E27FC236}">
                <a16:creationId xmlns:a16="http://schemas.microsoft.com/office/drawing/2014/main" id="{BDA9CD46-3BD9-4B8D-8C2F-68DE063197C8}"/>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
        <p:nvSpPr>
          <p:cNvPr id="11" name="TextBox 10">
            <a:extLst>
              <a:ext uri="{FF2B5EF4-FFF2-40B4-BE49-F238E27FC236}">
                <a16:creationId xmlns:a16="http://schemas.microsoft.com/office/drawing/2014/main" id="{72A9473A-6C77-BF91-102D-48BFED99D5F9}"/>
              </a:ext>
            </a:extLst>
          </p:cNvPr>
          <p:cNvSpPr txBox="1"/>
          <p:nvPr/>
        </p:nvSpPr>
        <p:spPr>
          <a:xfrm>
            <a:off x="776176" y="1392865"/>
            <a:ext cx="10079665" cy="646331"/>
          </a:xfrm>
          <a:prstGeom prst="rect">
            <a:avLst/>
          </a:prstGeom>
          <a:noFill/>
        </p:spPr>
        <p:txBody>
          <a:bodyPr wrap="square" rtlCol="0">
            <a:spAutoFit/>
          </a:bodyPr>
          <a:lstStyle/>
          <a:p>
            <a:r>
              <a:rPr lang="en-US" dirty="0">
                <a:latin typeface="Goudy Old Style" panose="02020502050305020303" pitchFamily="18" charset="0"/>
              </a:rPr>
              <a:t>The Application Management section will display your active application. The fields will be blank until you create your application</a:t>
            </a:r>
          </a:p>
        </p:txBody>
      </p:sp>
      <p:pic>
        <p:nvPicPr>
          <p:cNvPr id="3" name="Picture 2">
            <a:extLst>
              <a:ext uri="{FF2B5EF4-FFF2-40B4-BE49-F238E27FC236}">
                <a16:creationId xmlns:a16="http://schemas.microsoft.com/office/drawing/2014/main" id="{509895A0-79CC-4344-A226-7D9C094EADD6}"/>
              </a:ext>
            </a:extLst>
          </p:cNvPr>
          <p:cNvPicPr>
            <a:picLocks noChangeAspect="1"/>
          </p:cNvPicPr>
          <p:nvPr/>
        </p:nvPicPr>
        <p:blipFill>
          <a:blip r:embed="rId3"/>
          <a:stretch>
            <a:fillRect/>
          </a:stretch>
        </p:blipFill>
        <p:spPr>
          <a:xfrm>
            <a:off x="776176" y="2039196"/>
            <a:ext cx="8634362" cy="3290186"/>
          </a:xfrm>
          <a:prstGeom prst="rect">
            <a:avLst/>
          </a:prstGeom>
        </p:spPr>
      </p:pic>
    </p:spTree>
    <p:extLst>
      <p:ext uri="{BB962C8B-B14F-4D97-AF65-F5344CB8AC3E}">
        <p14:creationId xmlns:p14="http://schemas.microsoft.com/office/powerpoint/2010/main" val="219508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EF79-1DA7-4F64-9590-A1458223FA29}"/>
              </a:ext>
            </a:extLst>
          </p:cNvPr>
          <p:cNvSpPr>
            <a:spLocks noGrp="1"/>
          </p:cNvSpPr>
          <p:nvPr>
            <p:ph type="title"/>
          </p:nvPr>
        </p:nvSpPr>
        <p:spPr/>
        <p:txBody>
          <a:bodyPr>
            <a:normAutofit fontScale="90000"/>
          </a:bodyPr>
          <a:lstStyle/>
          <a:p>
            <a:r>
              <a:rPr lang="en-US" b="1" dirty="0"/>
              <a:t>Application Creation</a:t>
            </a:r>
            <a:endParaRPr lang="en-US" dirty="0"/>
          </a:p>
        </p:txBody>
      </p:sp>
      <p:pic>
        <p:nvPicPr>
          <p:cNvPr id="10" name="Picture 9">
            <a:extLst>
              <a:ext uri="{FF2B5EF4-FFF2-40B4-BE49-F238E27FC236}">
                <a16:creationId xmlns:a16="http://schemas.microsoft.com/office/drawing/2014/main" id="{05786246-3268-4478-9DD9-814ABFDFE5FA}"/>
              </a:ext>
            </a:extLst>
          </p:cNvPr>
          <p:cNvPicPr>
            <a:picLocks noChangeAspect="1"/>
          </p:cNvPicPr>
          <p:nvPr/>
        </p:nvPicPr>
        <p:blipFill>
          <a:blip r:embed="rId3"/>
          <a:stretch>
            <a:fillRect/>
          </a:stretch>
        </p:blipFill>
        <p:spPr>
          <a:xfrm>
            <a:off x="445353" y="1411505"/>
            <a:ext cx="11301293" cy="3219871"/>
          </a:xfrm>
          <a:prstGeom prst="rect">
            <a:avLst/>
          </a:prstGeom>
          <a:ln>
            <a:noFill/>
          </a:ln>
          <a:effectLst>
            <a:outerShdw blurRad="190500" algn="tl" rotWithShape="0">
              <a:srgbClr val="000000">
                <a:alpha val="70000"/>
              </a:srgbClr>
            </a:outerShdw>
          </a:effectLst>
        </p:spPr>
      </p:pic>
      <p:sp>
        <p:nvSpPr>
          <p:cNvPr id="5" name="Date Placeholder 3">
            <a:extLst>
              <a:ext uri="{FF2B5EF4-FFF2-40B4-BE49-F238E27FC236}">
                <a16:creationId xmlns:a16="http://schemas.microsoft.com/office/drawing/2014/main" id="{F92D65F1-7638-4664-B3CA-B419E85FAB48}"/>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088363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3F3F-85D4-496F-A587-03067DB422C8}"/>
              </a:ext>
            </a:extLst>
          </p:cNvPr>
          <p:cNvSpPr>
            <a:spLocks noGrp="1"/>
          </p:cNvSpPr>
          <p:nvPr>
            <p:ph type="title"/>
          </p:nvPr>
        </p:nvSpPr>
        <p:spPr/>
        <p:txBody>
          <a:bodyPr>
            <a:normAutofit fontScale="90000"/>
          </a:bodyPr>
          <a:lstStyle/>
          <a:p>
            <a:r>
              <a:rPr lang="en-US" b="1" dirty="0"/>
              <a:t>Application Creation</a:t>
            </a:r>
            <a:endParaRPr lang="en-US" dirty="0"/>
          </a:p>
        </p:txBody>
      </p:sp>
      <p:sp>
        <p:nvSpPr>
          <p:cNvPr id="3" name="Content Placeholder 2">
            <a:extLst>
              <a:ext uri="{FF2B5EF4-FFF2-40B4-BE49-F238E27FC236}">
                <a16:creationId xmlns:a16="http://schemas.microsoft.com/office/drawing/2014/main" id="{5086355E-D98D-4199-A0CA-DDDEF20462E8}"/>
              </a:ext>
            </a:extLst>
          </p:cNvPr>
          <p:cNvSpPr>
            <a:spLocks noGrp="1"/>
          </p:cNvSpPr>
          <p:nvPr>
            <p:ph idx="1"/>
          </p:nvPr>
        </p:nvSpPr>
        <p:spPr>
          <a:xfrm>
            <a:off x="615297" y="1182346"/>
            <a:ext cx="11058258" cy="4994336"/>
          </a:xfrm>
        </p:spPr>
        <p:txBody>
          <a:bodyPr/>
          <a:lstStyle/>
          <a:p>
            <a:r>
              <a:rPr lang="en-US" b="1" dirty="0"/>
              <a:t>Select Your Circle</a:t>
            </a:r>
          </a:p>
          <a:p>
            <a:endParaRPr lang="en-US" dirty="0"/>
          </a:p>
          <a:p>
            <a:endParaRPr lang="en-US" dirty="0"/>
          </a:p>
          <a:p>
            <a:endParaRPr lang="en-US" dirty="0"/>
          </a:p>
          <a:p>
            <a:endParaRPr lang="en-US" dirty="0"/>
          </a:p>
          <a:p>
            <a:r>
              <a:rPr lang="en-US" b="1" dirty="0"/>
              <a:t>Enter Your Dates. All Dates are Required Fields</a:t>
            </a:r>
          </a:p>
          <a:p>
            <a:endParaRPr lang="en-US" dirty="0"/>
          </a:p>
        </p:txBody>
      </p:sp>
      <p:pic>
        <p:nvPicPr>
          <p:cNvPr id="8" name="Picture 7">
            <a:extLst>
              <a:ext uri="{FF2B5EF4-FFF2-40B4-BE49-F238E27FC236}">
                <a16:creationId xmlns:a16="http://schemas.microsoft.com/office/drawing/2014/main" id="{048C5FCF-3506-484A-B153-CB072EA09A36}"/>
              </a:ext>
            </a:extLst>
          </p:cNvPr>
          <p:cNvPicPr>
            <a:picLocks noChangeAspect="1"/>
          </p:cNvPicPr>
          <p:nvPr/>
        </p:nvPicPr>
        <p:blipFill>
          <a:blip r:embed="rId3"/>
          <a:stretch>
            <a:fillRect/>
          </a:stretch>
        </p:blipFill>
        <p:spPr>
          <a:xfrm>
            <a:off x="685810" y="1609725"/>
            <a:ext cx="6000750" cy="1819275"/>
          </a:xfrm>
          <a:prstGeom prst="rect">
            <a:avLst/>
          </a:prstGeom>
        </p:spPr>
      </p:pic>
      <p:pic>
        <p:nvPicPr>
          <p:cNvPr id="10" name="Picture 9">
            <a:extLst>
              <a:ext uri="{FF2B5EF4-FFF2-40B4-BE49-F238E27FC236}">
                <a16:creationId xmlns:a16="http://schemas.microsoft.com/office/drawing/2014/main" id="{107B299B-8326-457D-B8AA-9B047F290ED1}"/>
              </a:ext>
            </a:extLst>
          </p:cNvPr>
          <p:cNvPicPr>
            <a:picLocks noChangeAspect="1"/>
          </p:cNvPicPr>
          <p:nvPr/>
        </p:nvPicPr>
        <p:blipFill>
          <a:blip r:embed="rId4"/>
          <a:stretch>
            <a:fillRect/>
          </a:stretch>
        </p:blipFill>
        <p:spPr>
          <a:xfrm>
            <a:off x="685811" y="3975122"/>
            <a:ext cx="6754242" cy="1910794"/>
          </a:xfrm>
          <a:prstGeom prst="rect">
            <a:avLst/>
          </a:prstGeom>
        </p:spPr>
      </p:pic>
      <p:sp>
        <p:nvSpPr>
          <p:cNvPr id="11" name="TextBox 10">
            <a:extLst>
              <a:ext uri="{FF2B5EF4-FFF2-40B4-BE49-F238E27FC236}">
                <a16:creationId xmlns:a16="http://schemas.microsoft.com/office/drawing/2014/main" id="{4E168B59-491F-4725-B86D-9EC11851BB02}"/>
              </a:ext>
            </a:extLst>
          </p:cNvPr>
          <p:cNvSpPr txBox="1"/>
          <p:nvPr/>
        </p:nvSpPr>
        <p:spPr>
          <a:xfrm>
            <a:off x="7009519" y="4347263"/>
            <a:ext cx="4249271" cy="307777"/>
          </a:xfrm>
          <a:prstGeom prst="rect">
            <a:avLst/>
          </a:prstGeom>
          <a:noFill/>
        </p:spPr>
        <p:txBody>
          <a:bodyPr wrap="square" rtlCol="0">
            <a:spAutoFit/>
          </a:bodyPr>
          <a:lstStyle/>
          <a:p>
            <a:r>
              <a:rPr lang="en-US" sz="1400" dirty="0">
                <a:latin typeface="Goudy Old Style" panose="02020502050305020303" pitchFamily="18" charset="0"/>
              </a:rPr>
              <a:t>This cannot be changed, so be sure!</a:t>
            </a:r>
          </a:p>
        </p:txBody>
      </p:sp>
      <p:sp>
        <p:nvSpPr>
          <p:cNvPr id="12" name="TextBox 11">
            <a:extLst>
              <a:ext uri="{FF2B5EF4-FFF2-40B4-BE49-F238E27FC236}">
                <a16:creationId xmlns:a16="http://schemas.microsoft.com/office/drawing/2014/main" id="{143552B3-67B8-44A1-ADB4-7B5BF55C27EE}"/>
              </a:ext>
            </a:extLst>
          </p:cNvPr>
          <p:cNvSpPr txBox="1"/>
          <p:nvPr/>
        </p:nvSpPr>
        <p:spPr>
          <a:xfrm>
            <a:off x="7009519" y="4630366"/>
            <a:ext cx="4249271" cy="307777"/>
          </a:xfrm>
          <a:prstGeom prst="rect">
            <a:avLst/>
          </a:prstGeom>
          <a:noFill/>
        </p:spPr>
        <p:txBody>
          <a:bodyPr wrap="square" rtlCol="0">
            <a:spAutoFit/>
          </a:bodyPr>
          <a:lstStyle/>
          <a:p>
            <a:r>
              <a:rPr lang="en-US" sz="1400" dirty="0">
                <a:latin typeface="Goudy Old Style" panose="02020502050305020303" pitchFamily="18" charset="0"/>
              </a:rPr>
              <a:t>Give yourself time to review, accept, and approve.</a:t>
            </a:r>
          </a:p>
        </p:txBody>
      </p:sp>
      <p:sp>
        <p:nvSpPr>
          <p:cNvPr id="13" name="TextBox 12">
            <a:extLst>
              <a:ext uri="{FF2B5EF4-FFF2-40B4-BE49-F238E27FC236}">
                <a16:creationId xmlns:a16="http://schemas.microsoft.com/office/drawing/2014/main" id="{0E9E5002-2E6F-468B-8359-5809AAD819E3}"/>
              </a:ext>
            </a:extLst>
          </p:cNvPr>
          <p:cNvSpPr txBox="1"/>
          <p:nvPr/>
        </p:nvSpPr>
        <p:spPr>
          <a:xfrm>
            <a:off x="7009519" y="4869973"/>
            <a:ext cx="5747111" cy="307777"/>
          </a:xfrm>
          <a:prstGeom prst="rect">
            <a:avLst/>
          </a:prstGeom>
          <a:noFill/>
        </p:spPr>
        <p:txBody>
          <a:bodyPr wrap="square" rtlCol="0">
            <a:spAutoFit/>
          </a:bodyPr>
          <a:lstStyle/>
          <a:p>
            <a:r>
              <a:rPr lang="en-US" sz="1400" dirty="0">
                <a:latin typeface="Goudy Old Style" panose="02020502050305020303" pitchFamily="18" charset="0"/>
              </a:rPr>
              <a:t>This date must be no less than 14 calendar days before the ceremony. </a:t>
            </a:r>
            <a:r>
              <a:rPr lang="en-US" sz="1400" b="1" dirty="0">
                <a:solidFill>
                  <a:srgbClr val="FF0000"/>
                </a:solidFill>
                <a:latin typeface="Goudy Old Style" panose="02020502050305020303" pitchFamily="18" charset="0"/>
              </a:rPr>
              <a:t>#</a:t>
            </a:r>
          </a:p>
        </p:txBody>
      </p:sp>
      <p:sp>
        <p:nvSpPr>
          <p:cNvPr id="14" name="TextBox 13">
            <a:extLst>
              <a:ext uri="{FF2B5EF4-FFF2-40B4-BE49-F238E27FC236}">
                <a16:creationId xmlns:a16="http://schemas.microsoft.com/office/drawing/2014/main" id="{3C9524C2-5740-41CB-AFE0-45C698937E96}"/>
              </a:ext>
            </a:extLst>
          </p:cNvPr>
          <p:cNvSpPr txBox="1"/>
          <p:nvPr/>
        </p:nvSpPr>
        <p:spPr>
          <a:xfrm>
            <a:off x="7009519" y="5148100"/>
            <a:ext cx="4868716" cy="307777"/>
          </a:xfrm>
          <a:prstGeom prst="rect">
            <a:avLst/>
          </a:prstGeom>
          <a:noFill/>
        </p:spPr>
        <p:txBody>
          <a:bodyPr wrap="square" rtlCol="0">
            <a:spAutoFit/>
          </a:bodyPr>
          <a:lstStyle/>
          <a:p>
            <a:r>
              <a:rPr lang="en-US" sz="1400" dirty="0">
                <a:latin typeface="Goudy Old Style" panose="02020502050305020303" pitchFamily="18" charset="0"/>
              </a:rPr>
              <a:t>Once this limit is reached, no more applications will be allowed.</a:t>
            </a:r>
          </a:p>
        </p:txBody>
      </p:sp>
      <p:sp>
        <p:nvSpPr>
          <p:cNvPr id="15" name="TextBox 14">
            <a:extLst>
              <a:ext uri="{FF2B5EF4-FFF2-40B4-BE49-F238E27FC236}">
                <a16:creationId xmlns:a16="http://schemas.microsoft.com/office/drawing/2014/main" id="{A5C67345-5B28-4FC8-87DF-B97508EA4F56}"/>
              </a:ext>
            </a:extLst>
          </p:cNvPr>
          <p:cNvSpPr txBox="1"/>
          <p:nvPr/>
        </p:nvSpPr>
        <p:spPr>
          <a:xfrm>
            <a:off x="7009519" y="5417357"/>
            <a:ext cx="4868716" cy="523220"/>
          </a:xfrm>
          <a:prstGeom prst="rect">
            <a:avLst/>
          </a:prstGeom>
          <a:noFill/>
        </p:spPr>
        <p:txBody>
          <a:bodyPr wrap="square" rtlCol="0">
            <a:spAutoFit/>
          </a:bodyPr>
          <a:lstStyle/>
          <a:p>
            <a:r>
              <a:rPr lang="en-US" sz="1400" dirty="0">
                <a:latin typeface="Goudy Old Style" panose="02020502050305020303" pitchFamily="18" charset="0"/>
              </a:rPr>
              <a:t>Circles select to use the payment portal or have applicants pay the circle.</a:t>
            </a:r>
          </a:p>
        </p:txBody>
      </p:sp>
      <p:sp>
        <p:nvSpPr>
          <p:cNvPr id="9" name="TextBox 8">
            <a:extLst>
              <a:ext uri="{FF2B5EF4-FFF2-40B4-BE49-F238E27FC236}">
                <a16:creationId xmlns:a16="http://schemas.microsoft.com/office/drawing/2014/main" id="{F1487438-8A84-43C4-8548-B934FFE96DCC}"/>
              </a:ext>
            </a:extLst>
          </p:cNvPr>
          <p:cNvSpPr txBox="1"/>
          <p:nvPr/>
        </p:nvSpPr>
        <p:spPr>
          <a:xfrm>
            <a:off x="7207624" y="1320619"/>
            <a:ext cx="4369079" cy="2585323"/>
          </a:xfrm>
          <a:prstGeom prst="rect">
            <a:avLst/>
          </a:prstGeom>
          <a:noFill/>
        </p:spPr>
        <p:txBody>
          <a:bodyPr wrap="square" rtlCol="0">
            <a:spAutoFit/>
          </a:bodyPr>
          <a:lstStyle/>
          <a:p>
            <a:r>
              <a:rPr lang="en-US" b="1" dirty="0">
                <a:latin typeface="Goudy Old Style" panose="02020502050305020303" pitchFamily="18" charset="0"/>
              </a:rPr>
              <a:t>NOTE: </a:t>
            </a:r>
            <a:r>
              <a:rPr lang="en-US" dirty="0">
                <a:latin typeface="Goudy Old Style" panose="02020502050305020303" pitchFamily="18" charset="0"/>
              </a:rPr>
              <a:t>Circle may only have one (1) application process open at a time. If you have an open application, you will not be able to start another one.</a:t>
            </a:r>
          </a:p>
          <a:p>
            <a:endParaRPr lang="en-US" dirty="0">
              <a:latin typeface="Goudy Old Style" panose="02020502050305020303" pitchFamily="18" charset="0"/>
            </a:endParaRPr>
          </a:p>
          <a:p>
            <a:r>
              <a:rPr lang="en-US" dirty="0">
                <a:latin typeface="Goudy Old Style" panose="02020502050305020303" pitchFamily="18" charset="0"/>
              </a:rPr>
              <a:t>If this drop-down does not appear, it means the system has recognized you as the circle officer, and you need to proceed to set the dates.</a:t>
            </a:r>
          </a:p>
        </p:txBody>
      </p:sp>
      <p:cxnSp>
        <p:nvCxnSpPr>
          <p:cNvPr id="16" name="Connector: Elbow 15">
            <a:extLst>
              <a:ext uri="{FF2B5EF4-FFF2-40B4-BE49-F238E27FC236}">
                <a16:creationId xmlns:a16="http://schemas.microsoft.com/office/drawing/2014/main" id="{7738FD34-685A-4173-A8B8-9EACC97438D5}"/>
              </a:ext>
            </a:extLst>
          </p:cNvPr>
          <p:cNvCxnSpPr>
            <a:cxnSpLocks/>
          </p:cNvCxnSpPr>
          <p:nvPr/>
        </p:nvCxnSpPr>
        <p:spPr>
          <a:xfrm rot="10800000">
            <a:off x="4272198" y="2444329"/>
            <a:ext cx="2935427" cy="657525"/>
          </a:xfrm>
          <a:prstGeom prst="bentConnector3">
            <a:avLst>
              <a:gd name="adj1" fmla="val 50000"/>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81A45C6-E673-40E8-82C5-C03618B1393A}"/>
              </a:ext>
            </a:extLst>
          </p:cNvPr>
          <p:cNvSpPr txBox="1"/>
          <p:nvPr/>
        </p:nvSpPr>
        <p:spPr>
          <a:xfrm>
            <a:off x="695995" y="5675654"/>
            <a:ext cx="5747111" cy="523220"/>
          </a:xfrm>
          <a:prstGeom prst="rect">
            <a:avLst/>
          </a:prstGeom>
          <a:noFill/>
        </p:spPr>
        <p:txBody>
          <a:bodyPr wrap="square" rtlCol="0">
            <a:spAutoFit/>
          </a:bodyPr>
          <a:lstStyle/>
          <a:p>
            <a:r>
              <a:rPr lang="en-US" sz="1400" b="1" dirty="0">
                <a:solidFill>
                  <a:srgbClr val="FF0000"/>
                </a:solidFill>
                <a:latin typeface="Goudy Old Style" panose="02020502050305020303" pitchFamily="18" charset="0"/>
              </a:rPr>
              <a:t># The application closes at 12:00:01 (a.m.) Eastern. Set your application for the date </a:t>
            </a:r>
            <a:r>
              <a:rPr lang="en-US" sz="1400" b="1" u="sng" dirty="0">
                <a:solidFill>
                  <a:srgbClr val="FF0000"/>
                </a:solidFill>
                <a:latin typeface="Goudy Old Style" panose="02020502050305020303" pitchFamily="18" charset="0"/>
              </a:rPr>
              <a:t>after</a:t>
            </a:r>
            <a:r>
              <a:rPr lang="en-US" sz="1400" b="1" dirty="0">
                <a:solidFill>
                  <a:srgbClr val="FF0000"/>
                </a:solidFill>
                <a:latin typeface="Goudy Old Style" panose="02020502050305020303" pitchFamily="18" charset="0"/>
              </a:rPr>
              <a:t> you want it to close. Ex: For Dec. 1, set the date to Dec 2.</a:t>
            </a:r>
          </a:p>
        </p:txBody>
      </p:sp>
      <p:sp>
        <p:nvSpPr>
          <p:cNvPr id="18" name="Date Placeholder 3">
            <a:extLst>
              <a:ext uri="{FF2B5EF4-FFF2-40B4-BE49-F238E27FC236}">
                <a16:creationId xmlns:a16="http://schemas.microsoft.com/office/drawing/2014/main" id="{BA3CE382-1B7B-44AE-82E3-DEBFBC9932FE}"/>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813144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2AEC-F682-4256-AF08-88475F5659D5}"/>
              </a:ext>
            </a:extLst>
          </p:cNvPr>
          <p:cNvSpPr>
            <a:spLocks noGrp="1"/>
          </p:cNvSpPr>
          <p:nvPr>
            <p:ph type="title"/>
          </p:nvPr>
        </p:nvSpPr>
        <p:spPr/>
        <p:txBody>
          <a:bodyPr>
            <a:normAutofit fontScale="90000"/>
          </a:bodyPr>
          <a:lstStyle/>
          <a:p>
            <a:r>
              <a:rPr lang="en-US" b="1" dirty="0"/>
              <a:t>Payment Options</a:t>
            </a:r>
          </a:p>
        </p:txBody>
      </p:sp>
      <p:sp>
        <p:nvSpPr>
          <p:cNvPr id="3" name="Content Placeholder 2">
            <a:extLst>
              <a:ext uri="{FF2B5EF4-FFF2-40B4-BE49-F238E27FC236}">
                <a16:creationId xmlns:a16="http://schemas.microsoft.com/office/drawing/2014/main" id="{B9829C53-5497-46F1-86A7-0C474C5C1167}"/>
              </a:ext>
            </a:extLst>
          </p:cNvPr>
          <p:cNvSpPr>
            <a:spLocks noGrp="1"/>
          </p:cNvSpPr>
          <p:nvPr>
            <p:ph idx="1"/>
          </p:nvPr>
        </p:nvSpPr>
        <p:spPr>
          <a:xfrm>
            <a:off x="521293" y="1442301"/>
            <a:ext cx="11058258" cy="4426793"/>
          </a:xfrm>
        </p:spPr>
        <p:txBody>
          <a:bodyPr>
            <a:normAutofit lnSpcReduction="10000"/>
          </a:bodyPr>
          <a:lstStyle/>
          <a:p>
            <a:pPr>
              <a:buClr>
                <a:schemeClr val="tx1"/>
              </a:buClr>
              <a:buFont typeface="Arial" panose="020B0604020202020204" pitchFamily="34" charset="0"/>
              <a:buChar char="•"/>
            </a:pPr>
            <a:r>
              <a:rPr lang="en-US" dirty="0"/>
              <a:t> Circles can opt for selected applicants to pay via the National Payment Portal in </a:t>
            </a:r>
            <a:r>
              <a:rPr lang="en-US" dirty="0" err="1"/>
              <a:t>MyODK</a:t>
            </a:r>
            <a:r>
              <a:rPr lang="en-US" dirty="0"/>
              <a:t>, or may collect the funds locally and opt to be invoiced by the national headquarters. This is an all-or-none option - either everyone pays through the portal, or everyone pays locally, with a few exceptions: If the circle covers costs for a few individuals locally (by providing funds from a donor or department, for example), those names should be communicated to your circle contact. National Headquarters will mark the individuals as "paid to circle," and the circle will be invoiced for those costs once a certificate order is placed. </a:t>
            </a:r>
          </a:p>
          <a:p>
            <a:pPr>
              <a:buClr>
                <a:schemeClr val="tx1"/>
              </a:buClr>
              <a:buFont typeface="Arial" panose="020B0604020202020204" pitchFamily="34" charset="0"/>
              <a:buChar char="•"/>
            </a:pPr>
            <a:r>
              <a:rPr lang="en-US" dirty="0"/>
              <a:t> Those submitted via the Special Membership Application for a surprise or special initiation will be billed to the circle. Each circle receives one free honorary member per year. </a:t>
            </a:r>
          </a:p>
          <a:p>
            <a:pPr>
              <a:buClr>
                <a:schemeClr val="tx1"/>
              </a:buClr>
              <a:buFont typeface="Arial" panose="020B0604020202020204" pitchFamily="34" charset="0"/>
              <a:buChar char="•"/>
            </a:pPr>
            <a:r>
              <a:rPr lang="en-US" dirty="0"/>
              <a:t> Students who receive a Gift of Membership will have a waiver applied to their account by national headquarters. </a:t>
            </a:r>
          </a:p>
          <a:p>
            <a:pPr>
              <a:buClr>
                <a:schemeClr val="tx1"/>
              </a:buClr>
              <a:buFont typeface="Arial" panose="020B0604020202020204" pitchFamily="34" charset="0"/>
              <a:buChar char="•"/>
            </a:pPr>
            <a:r>
              <a:rPr lang="en-US" b="1" dirty="0"/>
              <a:t> For circles choosing the National Payment Portal through </a:t>
            </a:r>
            <a:r>
              <a:rPr lang="en-US" b="1" dirty="0" err="1"/>
              <a:t>MyODK</a:t>
            </a:r>
            <a:r>
              <a:rPr lang="en-US" b="1" dirty="0"/>
              <a:t>, the portal closes 8 calendar days before the initiation date and will not be reopened. This is because the certificate order must be submitted 7 calendar days before the initiation. </a:t>
            </a:r>
            <a:r>
              <a:rPr lang="en-US" i="1" dirty="0"/>
              <a:t>A $4 service fee is applied to all payments through the National Payment Portal.</a:t>
            </a:r>
            <a:endParaRPr lang="en-US" dirty="0"/>
          </a:p>
        </p:txBody>
      </p:sp>
      <p:sp>
        <p:nvSpPr>
          <p:cNvPr id="5" name="Date Placeholder 3">
            <a:extLst>
              <a:ext uri="{FF2B5EF4-FFF2-40B4-BE49-F238E27FC236}">
                <a16:creationId xmlns:a16="http://schemas.microsoft.com/office/drawing/2014/main" id="{984CEB8D-7BE1-430D-B961-381B53755126}"/>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4137518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3F3F-85D4-496F-A587-03067DB422C8}"/>
              </a:ext>
            </a:extLst>
          </p:cNvPr>
          <p:cNvSpPr>
            <a:spLocks noGrp="1"/>
          </p:cNvSpPr>
          <p:nvPr>
            <p:ph type="title"/>
          </p:nvPr>
        </p:nvSpPr>
        <p:spPr/>
        <p:txBody>
          <a:bodyPr>
            <a:normAutofit fontScale="90000"/>
          </a:bodyPr>
          <a:lstStyle/>
          <a:p>
            <a:r>
              <a:rPr lang="en-US" b="1" dirty="0"/>
              <a:t>Application Creation – Local Dues</a:t>
            </a:r>
            <a:endParaRPr lang="en-US" dirty="0"/>
          </a:p>
        </p:txBody>
      </p:sp>
      <p:sp>
        <p:nvSpPr>
          <p:cNvPr id="9" name="TextBox 8">
            <a:extLst>
              <a:ext uri="{FF2B5EF4-FFF2-40B4-BE49-F238E27FC236}">
                <a16:creationId xmlns:a16="http://schemas.microsoft.com/office/drawing/2014/main" id="{F1487438-8A84-43C4-8548-B934FFE96DCC}"/>
              </a:ext>
            </a:extLst>
          </p:cNvPr>
          <p:cNvSpPr txBox="1"/>
          <p:nvPr/>
        </p:nvSpPr>
        <p:spPr>
          <a:xfrm>
            <a:off x="615297" y="1315292"/>
            <a:ext cx="10961407" cy="1477328"/>
          </a:xfrm>
          <a:prstGeom prst="rect">
            <a:avLst/>
          </a:prstGeom>
          <a:noFill/>
        </p:spPr>
        <p:txBody>
          <a:bodyPr wrap="square" rtlCol="0">
            <a:spAutoFit/>
          </a:bodyPr>
          <a:lstStyle/>
          <a:p>
            <a:r>
              <a:rPr lang="en-US" dirty="0">
                <a:latin typeface="Goudy Old Style"/>
              </a:rPr>
              <a:t>O</a:t>
            </a:r>
            <a:r>
              <a:rPr lang="el-GR" dirty="0">
                <a:latin typeface="Goudy Old Style"/>
              </a:rPr>
              <a:t>Δ</a:t>
            </a:r>
            <a:r>
              <a:rPr lang="en-US" dirty="0">
                <a:latin typeface="Goudy Old Style"/>
              </a:rPr>
              <a:t>K can now collect one-time local dues for circles in addition to the National Initiation Fee. Once initiation is complete and the Society ensures that all prospective members participated, O</a:t>
            </a:r>
            <a:r>
              <a:rPr lang="el-GR" dirty="0">
                <a:latin typeface="Goudy Old Style"/>
              </a:rPr>
              <a:t>Δ</a:t>
            </a:r>
            <a:r>
              <a:rPr lang="en-US" dirty="0">
                <a:latin typeface="Goudy Old Style"/>
              </a:rPr>
              <a:t>K will send the local dues as either a check or an electronic payment to the circle. </a:t>
            </a:r>
            <a:r>
              <a:rPr lang="en-US" i="1" dirty="0">
                <a:latin typeface="Goudy Old Style"/>
              </a:rPr>
              <a:t>Members pay a $4 service fee regardless of whether local dues are added. </a:t>
            </a:r>
          </a:p>
          <a:p>
            <a:endParaRPr lang="en-US" i="1" dirty="0">
              <a:latin typeface="Goudy Old Style"/>
            </a:endParaRPr>
          </a:p>
          <a:p>
            <a:r>
              <a:rPr lang="en-US" b="1" dirty="0">
                <a:latin typeface="Goudy Old Style"/>
              </a:rPr>
              <a:t>To opt in to this while creating your circle’s application: </a:t>
            </a:r>
            <a:endParaRPr lang="en-US" b="1" dirty="0">
              <a:latin typeface="Goudy Old Style" panose="02020502050305020303" pitchFamily="18" charset="0"/>
            </a:endParaRPr>
          </a:p>
        </p:txBody>
      </p:sp>
      <p:pic>
        <p:nvPicPr>
          <p:cNvPr id="19" name="Picture 18">
            <a:extLst>
              <a:ext uri="{FF2B5EF4-FFF2-40B4-BE49-F238E27FC236}">
                <a16:creationId xmlns:a16="http://schemas.microsoft.com/office/drawing/2014/main" id="{81E74A9A-2F9D-4FA0-82A4-43ACFC35A1A4}"/>
              </a:ext>
            </a:extLst>
          </p:cNvPr>
          <p:cNvPicPr>
            <a:picLocks noChangeAspect="1"/>
          </p:cNvPicPr>
          <p:nvPr/>
        </p:nvPicPr>
        <p:blipFill>
          <a:blip r:embed="rId3"/>
          <a:stretch>
            <a:fillRect/>
          </a:stretch>
        </p:blipFill>
        <p:spPr>
          <a:xfrm>
            <a:off x="615297" y="2856342"/>
            <a:ext cx="5696745" cy="3277057"/>
          </a:xfrm>
          <a:prstGeom prst="rect">
            <a:avLst/>
          </a:prstGeom>
        </p:spPr>
      </p:pic>
      <p:cxnSp>
        <p:nvCxnSpPr>
          <p:cNvPr id="22" name="Straight Arrow Connector 21">
            <a:extLst>
              <a:ext uri="{FF2B5EF4-FFF2-40B4-BE49-F238E27FC236}">
                <a16:creationId xmlns:a16="http://schemas.microsoft.com/office/drawing/2014/main" id="{52C4D927-44BD-4350-A60B-4060D779AF4F}"/>
              </a:ext>
            </a:extLst>
          </p:cNvPr>
          <p:cNvCxnSpPr>
            <a:cxnSpLocks/>
          </p:cNvCxnSpPr>
          <p:nvPr/>
        </p:nvCxnSpPr>
        <p:spPr>
          <a:xfrm flipH="1">
            <a:off x="6096000" y="4714077"/>
            <a:ext cx="1014881" cy="0"/>
          </a:xfrm>
          <a:prstGeom prst="straightConnector1">
            <a:avLst/>
          </a:prstGeom>
          <a:ln w="28575">
            <a:tailEnd type="triangle"/>
          </a:ln>
        </p:spPr>
        <p:style>
          <a:lnRef idx="2">
            <a:schemeClr val="accent6"/>
          </a:lnRef>
          <a:fillRef idx="0">
            <a:schemeClr val="accent6"/>
          </a:fillRef>
          <a:effectRef idx="1">
            <a:schemeClr val="accent6"/>
          </a:effectRef>
          <a:fontRef idx="minor">
            <a:schemeClr val="tx1"/>
          </a:fontRef>
        </p:style>
      </p:cxnSp>
      <p:sp>
        <p:nvSpPr>
          <p:cNvPr id="26" name="Rectangle 25">
            <a:extLst>
              <a:ext uri="{FF2B5EF4-FFF2-40B4-BE49-F238E27FC236}">
                <a16:creationId xmlns:a16="http://schemas.microsoft.com/office/drawing/2014/main" id="{DD7CDBFA-255A-46BE-9529-CA579C42B7AB}"/>
              </a:ext>
            </a:extLst>
          </p:cNvPr>
          <p:cNvSpPr/>
          <p:nvPr/>
        </p:nvSpPr>
        <p:spPr>
          <a:xfrm>
            <a:off x="7374981" y="4494870"/>
            <a:ext cx="1387559" cy="369332"/>
          </a:xfrm>
          <a:prstGeom prst="rect">
            <a:avLst/>
          </a:prstGeom>
        </p:spPr>
        <p:txBody>
          <a:bodyPr wrap="none">
            <a:spAutoFit/>
          </a:bodyPr>
          <a:lstStyle/>
          <a:p>
            <a:r>
              <a:rPr lang="en-US" dirty="0">
                <a:latin typeface="Goudy Old Style"/>
              </a:rPr>
              <a:t>Choose “yes”</a:t>
            </a:r>
            <a:endParaRPr lang="en-US" dirty="0"/>
          </a:p>
        </p:txBody>
      </p:sp>
      <p:cxnSp>
        <p:nvCxnSpPr>
          <p:cNvPr id="27" name="Straight Arrow Connector 26">
            <a:extLst>
              <a:ext uri="{FF2B5EF4-FFF2-40B4-BE49-F238E27FC236}">
                <a16:creationId xmlns:a16="http://schemas.microsoft.com/office/drawing/2014/main" id="{168358E6-7305-446A-8071-561CEA2E3083}"/>
              </a:ext>
            </a:extLst>
          </p:cNvPr>
          <p:cNvCxnSpPr>
            <a:cxnSpLocks/>
          </p:cNvCxnSpPr>
          <p:nvPr/>
        </p:nvCxnSpPr>
        <p:spPr>
          <a:xfrm flipH="1">
            <a:off x="6096000" y="5190588"/>
            <a:ext cx="1014881" cy="0"/>
          </a:xfrm>
          <a:prstGeom prst="straightConnector1">
            <a:avLst/>
          </a:prstGeom>
          <a:ln w="28575">
            <a:tailEnd type="triangle"/>
          </a:ln>
        </p:spPr>
        <p:style>
          <a:lnRef idx="2">
            <a:schemeClr val="accent6"/>
          </a:lnRef>
          <a:fillRef idx="0">
            <a:schemeClr val="accent6"/>
          </a:fillRef>
          <a:effectRef idx="1">
            <a:schemeClr val="accent6"/>
          </a:effectRef>
          <a:fontRef idx="minor">
            <a:schemeClr val="tx1"/>
          </a:fontRef>
        </p:style>
      </p:cxnSp>
      <p:sp>
        <p:nvSpPr>
          <p:cNvPr id="28" name="Rectangle 27">
            <a:extLst>
              <a:ext uri="{FF2B5EF4-FFF2-40B4-BE49-F238E27FC236}">
                <a16:creationId xmlns:a16="http://schemas.microsoft.com/office/drawing/2014/main" id="{0EB9FEEE-9E9B-4724-9EDD-9DDB1307A98D}"/>
              </a:ext>
            </a:extLst>
          </p:cNvPr>
          <p:cNvSpPr/>
          <p:nvPr/>
        </p:nvSpPr>
        <p:spPr>
          <a:xfrm>
            <a:off x="7374981" y="4971381"/>
            <a:ext cx="1387559" cy="369332"/>
          </a:xfrm>
          <a:prstGeom prst="rect">
            <a:avLst/>
          </a:prstGeom>
        </p:spPr>
        <p:txBody>
          <a:bodyPr wrap="none">
            <a:spAutoFit/>
          </a:bodyPr>
          <a:lstStyle/>
          <a:p>
            <a:r>
              <a:rPr lang="en-US" dirty="0">
                <a:latin typeface="Goudy Old Style"/>
              </a:rPr>
              <a:t>Choose “yes”</a:t>
            </a:r>
            <a:endParaRPr lang="en-US" dirty="0"/>
          </a:p>
        </p:txBody>
      </p:sp>
      <p:cxnSp>
        <p:nvCxnSpPr>
          <p:cNvPr id="29" name="Straight Arrow Connector 28">
            <a:extLst>
              <a:ext uri="{FF2B5EF4-FFF2-40B4-BE49-F238E27FC236}">
                <a16:creationId xmlns:a16="http://schemas.microsoft.com/office/drawing/2014/main" id="{6878C182-4BC7-4544-B629-99F0F43606B8}"/>
              </a:ext>
            </a:extLst>
          </p:cNvPr>
          <p:cNvCxnSpPr>
            <a:cxnSpLocks/>
          </p:cNvCxnSpPr>
          <p:nvPr/>
        </p:nvCxnSpPr>
        <p:spPr>
          <a:xfrm flipH="1">
            <a:off x="6096000" y="5677947"/>
            <a:ext cx="1014881" cy="0"/>
          </a:xfrm>
          <a:prstGeom prst="straightConnector1">
            <a:avLst/>
          </a:prstGeom>
          <a:ln w="28575">
            <a:tailEnd type="triangle"/>
          </a:ln>
        </p:spPr>
        <p:style>
          <a:lnRef idx="2">
            <a:schemeClr val="accent6"/>
          </a:lnRef>
          <a:fillRef idx="0">
            <a:schemeClr val="accent6"/>
          </a:fillRef>
          <a:effectRef idx="1">
            <a:schemeClr val="accent6"/>
          </a:effectRef>
          <a:fontRef idx="minor">
            <a:schemeClr val="tx1"/>
          </a:fontRef>
        </p:style>
      </p:cxnSp>
      <p:sp>
        <p:nvSpPr>
          <p:cNvPr id="30" name="Rectangle 29">
            <a:extLst>
              <a:ext uri="{FF2B5EF4-FFF2-40B4-BE49-F238E27FC236}">
                <a16:creationId xmlns:a16="http://schemas.microsoft.com/office/drawing/2014/main" id="{C7EE77EA-392F-498C-8B51-1F9DFA999079}"/>
              </a:ext>
            </a:extLst>
          </p:cNvPr>
          <p:cNvSpPr/>
          <p:nvPr/>
        </p:nvSpPr>
        <p:spPr>
          <a:xfrm>
            <a:off x="7374981" y="5458740"/>
            <a:ext cx="3008003" cy="369332"/>
          </a:xfrm>
          <a:prstGeom prst="rect">
            <a:avLst/>
          </a:prstGeom>
        </p:spPr>
        <p:txBody>
          <a:bodyPr wrap="none">
            <a:spAutoFit/>
          </a:bodyPr>
          <a:lstStyle/>
          <a:p>
            <a:r>
              <a:rPr lang="en-US" dirty="0">
                <a:latin typeface="Goudy Old Style"/>
              </a:rPr>
              <a:t>Enter the amount of local dues</a:t>
            </a:r>
            <a:endParaRPr lang="en-US" dirty="0"/>
          </a:p>
        </p:txBody>
      </p:sp>
      <p:sp>
        <p:nvSpPr>
          <p:cNvPr id="15" name="Rectangle 14">
            <a:extLst>
              <a:ext uri="{FF2B5EF4-FFF2-40B4-BE49-F238E27FC236}">
                <a16:creationId xmlns:a16="http://schemas.microsoft.com/office/drawing/2014/main" id="{A61E5562-CC7B-4DE7-BBB6-ACA1B9A64188}"/>
              </a:ext>
            </a:extLst>
          </p:cNvPr>
          <p:cNvSpPr/>
          <p:nvPr/>
        </p:nvSpPr>
        <p:spPr>
          <a:xfrm>
            <a:off x="7374981" y="3490940"/>
            <a:ext cx="3008003" cy="369332"/>
          </a:xfrm>
          <a:prstGeom prst="rect">
            <a:avLst/>
          </a:prstGeom>
        </p:spPr>
        <p:txBody>
          <a:bodyPr wrap="square">
            <a:spAutoFit/>
          </a:bodyPr>
          <a:lstStyle/>
          <a:p>
            <a:r>
              <a:rPr lang="en-US" dirty="0">
                <a:latin typeface="Goudy Old Style"/>
              </a:rPr>
              <a:t>Opens at 12:00:01 Eastern</a:t>
            </a:r>
            <a:endParaRPr lang="en-US" dirty="0"/>
          </a:p>
        </p:txBody>
      </p:sp>
      <p:sp>
        <p:nvSpPr>
          <p:cNvPr id="16" name="Rectangle 15">
            <a:extLst>
              <a:ext uri="{FF2B5EF4-FFF2-40B4-BE49-F238E27FC236}">
                <a16:creationId xmlns:a16="http://schemas.microsoft.com/office/drawing/2014/main" id="{3B633C9B-FCB1-427B-B82C-84CE330D235A}"/>
              </a:ext>
            </a:extLst>
          </p:cNvPr>
          <p:cNvSpPr/>
          <p:nvPr/>
        </p:nvSpPr>
        <p:spPr>
          <a:xfrm>
            <a:off x="7374980" y="3777679"/>
            <a:ext cx="3008003" cy="369332"/>
          </a:xfrm>
          <a:prstGeom prst="rect">
            <a:avLst/>
          </a:prstGeom>
        </p:spPr>
        <p:txBody>
          <a:bodyPr wrap="square">
            <a:spAutoFit/>
          </a:bodyPr>
          <a:lstStyle/>
          <a:p>
            <a:r>
              <a:rPr lang="en-US" dirty="0">
                <a:latin typeface="Goudy Old Style"/>
              </a:rPr>
              <a:t>Closes at 12:00:01 Eastern</a:t>
            </a:r>
            <a:endParaRPr lang="en-US" dirty="0"/>
          </a:p>
        </p:txBody>
      </p:sp>
      <p:cxnSp>
        <p:nvCxnSpPr>
          <p:cNvPr id="17" name="Straight Arrow Connector 16">
            <a:extLst>
              <a:ext uri="{FF2B5EF4-FFF2-40B4-BE49-F238E27FC236}">
                <a16:creationId xmlns:a16="http://schemas.microsoft.com/office/drawing/2014/main" id="{CDB33EEB-37EA-450E-B16A-76D6996C0A93}"/>
              </a:ext>
            </a:extLst>
          </p:cNvPr>
          <p:cNvCxnSpPr>
            <a:cxnSpLocks/>
          </p:cNvCxnSpPr>
          <p:nvPr/>
        </p:nvCxnSpPr>
        <p:spPr>
          <a:xfrm flipH="1">
            <a:off x="6095999" y="3675606"/>
            <a:ext cx="1014881" cy="0"/>
          </a:xfrm>
          <a:prstGeom prst="straightConnector1">
            <a:avLst/>
          </a:prstGeom>
          <a:ln w="28575">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id="{1BF154AE-5E2C-4433-92AD-C6E55CC1F74B}"/>
              </a:ext>
            </a:extLst>
          </p:cNvPr>
          <p:cNvCxnSpPr>
            <a:cxnSpLocks/>
          </p:cNvCxnSpPr>
          <p:nvPr/>
        </p:nvCxnSpPr>
        <p:spPr>
          <a:xfrm flipH="1">
            <a:off x="6095999" y="3983690"/>
            <a:ext cx="1014881" cy="0"/>
          </a:xfrm>
          <a:prstGeom prst="straightConnector1">
            <a:avLst/>
          </a:prstGeom>
          <a:ln w="28575">
            <a:tailEnd type="triangle"/>
          </a:ln>
        </p:spPr>
        <p:style>
          <a:lnRef idx="2">
            <a:schemeClr val="accent6"/>
          </a:lnRef>
          <a:fillRef idx="0">
            <a:schemeClr val="accent6"/>
          </a:fillRef>
          <a:effectRef idx="1">
            <a:schemeClr val="accent6"/>
          </a:effectRef>
          <a:fontRef idx="minor">
            <a:schemeClr val="tx1"/>
          </a:fontRef>
        </p:style>
      </p:cxnSp>
      <p:sp>
        <p:nvSpPr>
          <p:cNvPr id="20" name="Date Placeholder 3">
            <a:extLst>
              <a:ext uri="{FF2B5EF4-FFF2-40B4-BE49-F238E27FC236}">
                <a16:creationId xmlns:a16="http://schemas.microsoft.com/office/drawing/2014/main" id="{ADAD5BE0-A840-4D53-ACB8-0FAB3AF97BB3}"/>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371679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Creation</a:t>
            </a:r>
          </a:p>
        </p:txBody>
      </p:sp>
      <p:sp>
        <p:nvSpPr>
          <p:cNvPr id="3" name="Content Placeholder 2"/>
          <p:cNvSpPr>
            <a:spLocks noGrp="1"/>
          </p:cNvSpPr>
          <p:nvPr>
            <p:ph idx="1"/>
          </p:nvPr>
        </p:nvSpPr>
        <p:spPr>
          <a:xfrm>
            <a:off x="682076" y="1797693"/>
            <a:ext cx="11041396" cy="4235584"/>
          </a:xfrm>
        </p:spPr>
        <p:txBody>
          <a:bodyPr vert="horz" lIns="0" tIns="45720" rIns="0" bIns="45720" rtlCol="0" anchor="t">
            <a:normAutofit/>
          </a:bodyPr>
          <a:lstStyle/>
          <a:p>
            <a:pPr marL="0" indent="0">
              <a:buNone/>
            </a:pPr>
            <a:r>
              <a:rPr lang="en-US" i="1" dirty="0"/>
              <a:t>How Custom Questions Work </a:t>
            </a:r>
          </a:p>
          <a:p>
            <a:pPr marL="0" indent="0">
              <a:buNone/>
            </a:pPr>
            <a:r>
              <a:rPr lang="en-US" dirty="0">
                <a:latin typeface="Goudy Old Style"/>
              </a:rPr>
              <a:t>The national application is dynamic using conditional logic. It </a:t>
            </a:r>
            <a:r>
              <a:rPr lang="en-US" i="1" dirty="0">
                <a:latin typeface="Goudy Old Style"/>
              </a:rPr>
              <a:t>changes </a:t>
            </a:r>
            <a:r>
              <a:rPr lang="en-US" dirty="0">
                <a:latin typeface="Goudy Old Style"/>
              </a:rPr>
              <a:t>based on the first two (2) choices made by the applicant.</a:t>
            </a:r>
          </a:p>
          <a:p>
            <a:pPr marL="0" indent="0">
              <a:buNone/>
            </a:pPr>
            <a:r>
              <a:rPr lang="en-US" dirty="0"/>
              <a:t>When first opened in a web browser, </a:t>
            </a:r>
            <a:r>
              <a:rPr lang="en-US" u="sng" dirty="0"/>
              <a:t>ALL applicants see the same application</a:t>
            </a:r>
            <a:r>
              <a:rPr lang="en-US" dirty="0"/>
              <a:t>.</a:t>
            </a:r>
          </a:p>
          <a:p>
            <a:pPr marL="457200" indent="-457200">
              <a:buClr>
                <a:schemeClr val="tx2">
                  <a:lumMod val="25000"/>
                </a:schemeClr>
              </a:buClr>
              <a:buFont typeface="+mj-lt"/>
              <a:buAutoNum type="arabicPeriod"/>
            </a:pPr>
            <a:r>
              <a:rPr lang="en-US" dirty="0"/>
              <a:t>The </a:t>
            </a:r>
            <a:r>
              <a:rPr lang="en-US" b="1" dirty="0"/>
              <a:t>first </a:t>
            </a:r>
            <a:r>
              <a:rPr lang="en-US" dirty="0"/>
              <a:t>change occurs when they select College/University. This narrows their choices to only that circle. </a:t>
            </a:r>
          </a:p>
          <a:p>
            <a:pPr marL="457200" indent="-457200">
              <a:buClr>
                <a:schemeClr val="tx2">
                  <a:lumMod val="25000"/>
                </a:schemeClr>
              </a:buClr>
              <a:buFont typeface="+mj-lt"/>
              <a:buAutoNum type="arabicPeriod"/>
            </a:pPr>
            <a:r>
              <a:rPr lang="en-US" dirty="0">
                <a:latin typeface="Goudy Old Style"/>
              </a:rPr>
              <a:t>The s</a:t>
            </a:r>
            <a:r>
              <a:rPr lang="en-US" b="1" dirty="0">
                <a:latin typeface="Goudy Old Style"/>
              </a:rPr>
              <a:t>econd </a:t>
            </a:r>
            <a:r>
              <a:rPr lang="en-US" dirty="0">
                <a:latin typeface="Goudy Old Style"/>
              </a:rPr>
              <a:t>change occurs when they choose the Initiation Class.  Juniors and Seniors may see a different application depending on the selection made in the Special Request Fields.</a:t>
            </a:r>
          </a:p>
          <a:p>
            <a:pPr marL="909828" lvl="1" indent="-457200">
              <a:buFont typeface="Arial" panose="020B0604020202020204" pitchFamily="34" charset="0"/>
              <a:buChar char="•"/>
            </a:pPr>
            <a:r>
              <a:rPr lang="en-US" dirty="0">
                <a:latin typeface="Goudy Old Style"/>
              </a:rPr>
              <a:t>The application a prospective member sees will be determined by the “Class” they select.  For example, if an applicant selects “Junior,” s/he will receive the application with academic data and custom questions.  If the applicant chooses "Faculty/Staff," s/he will receive an application that has only the fields the circle requires for them.</a:t>
            </a:r>
            <a:endParaRPr lang="en-US" dirty="0"/>
          </a:p>
          <a:p>
            <a:endParaRPr lang="en-US" dirty="0">
              <a:cs typeface="Calibri"/>
            </a:endParaRPr>
          </a:p>
          <a:p>
            <a:endParaRPr lang="en-US" i="1" dirty="0"/>
          </a:p>
          <a:p>
            <a:endParaRPr lang="en-US" dirty="0"/>
          </a:p>
          <a:p>
            <a:pPr marL="0" indent="0">
              <a:buNone/>
            </a:pPr>
            <a:endParaRPr lang="en-US" dirty="0"/>
          </a:p>
        </p:txBody>
      </p:sp>
      <p:sp>
        <p:nvSpPr>
          <p:cNvPr id="12" name="Content Placeholder 2"/>
          <p:cNvSpPr txBox="1">
            <a:spLocks/>
          </p:cNvSpPr>
          <p:nvPr/>
        </p:nvSpPr>
        <p:spPr>
          <a:xfrm>
            <a:off x="612021" y="4086038"/>
            <a:ext cx="11041396" cy="134184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endParaRPr lang="en-US" sz="1700" dirty="0">
              <a:latin typeface="Goudy Old Style"/>
            </a:endParaRPr>
          </a:p>
          <a:p>
            <a:pPr marL="0" indent="0">
              <a:buNone/>
            </a:pPr>
            <a:endParaRPr lang="en-US" sz="1700" dirty="0">
              <a:latin typeface="Goudy Old Style"/>
            </a:endParaRPr>
          </a:p>
        </p:txBody>
      </p:sp>
      <p:sp>
        <p:nvSpPr>
          <p:cNvPr id="13" name="Title 1">
            <a:extLst>
              <a:ext uri="{FF2B5EF4-FFF2-40B4-BE49-F238E27FC236}">
                <a16:creationId xmlns:a16="http://schemas.microsoft.com/office/drawing/2014/main" id="{BBA85D80-E674-43F7-B1A8-2A7669CE858A}"/>
              </a:ext>
            </a:extLst>
          </p:cNvPr>
          <p:cNvSpPr txBox="1">
            <a:spLocks/>
          </p:cNvSpPr>
          <p:nvPr/>
        </p:nvSpPr>
        <p:spPr>
          <a:xfrm>
            <a:off x="612021" y="1071408"/>
            <a:ext cx="8622707" cy="702303"/>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oudy Old Style" panose="02020502050305020303" pitchFamily="18" charset="0"/>
                <a:ea typeface="+mj-ea"/>
                <a:cs typeface="+mj-cs"/>
              </a:defRPr>
            </a:lvl1pPr>
          </a:lstStyle>
          <a:p>
            <a:r>
              <a:rPr lang="en-US" sz="3200" dirty="0"/>
              <a:t>Select Custom Questions</a:t>
            </a:r>
          </a:p>
        </p:txBody>
      </p:sp>
      <p:sp>
        <p:nvSpPr>
          <p:cNvPr id="7" name="Date Placeholder 3">
            <a:extLst>
              <a:ext uri="{FF2B5EF4-FFF2-40B4-BE49-F238E27FC236}">
                <a16:creationId xmlns:a16="http://schemas.microsoft.com/office/drawing/2014/main" id="{9B5DF884-262B-4922-9876-C3E8FD8C13DF}"/>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75067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22" y="319693"/>
            <a:ext cx="8622707" cy="702303"/>
          </a:xfrm>
        </p:spPr>
        <p:txBody>
          <a:bodyPr>
            <a:normAutofit fontScale="90000"/>
          </a:bodyPr>
          <a:lstStyle/>
          <a:p>
            <a:r>
              <a:rPr lang="en-US" dirty="0"/>
              <a:t>Application Creation</a:t>
            </a:r>
          </a:p>
        </p:txBody>
      </p:sp>
      <p:pic>
        <p:nvPicPr>
          <p:cNvPr id="3" name="Picture 2">
            <a:extLst>
              <a:ext uri="{FF2B5EF4-FFF2-40B4-BE49-F238E27FC236}">
                <a16:creationId xmlns:a16="http://schemas.microsoft.com/office/drawing/2014/main" id="{E13DC67E-363E-416C-A4E7-3632B0D5541A}"/>
              </a:ext>
            </a:extLst>
          </p:cNvPr>
          <p:cNvPicPr>
            <a:picLocks noChangeAspect="1"/>
          </p:cNvPicPr>
          <p:nvPr/>
        </p:nvPicPr>
        <p:blipFill rotWithShape="1">
          <a:blip r:embed="rId3"/>
          <a:srcRect t="577" b="81583"/>
          <a:stretch/>
        </p:blipFill>
        <p:spPr>
          <a:xfrm>
            <a:off x="743906" y="1683978"/>
            <a:ext cx="7027489" cy="702303"/>
          </a:xfrm>
          <a:prstGeom prst="rect">
            <a:avLst/>
          </a:prstGeom>
        </p:spPr>
      </p:pic>
      <p:sp>
        <p:nvSpPr>
          <p:cNvPr id="5" name="TextBox 4">
            <a:extLst>
              <a:ext uri="{FF2B5EF4-FFF2-40B4-BE49-F238E27FC236}">
                <a16:creationId xmlns:a16="http://schemas.microsoft.com/office/drawing/2014/main" id="{0945C565-758B-4C74-8C49-54BD0238E04C}"/>
              </a:ext>
            </a:extLst>
          </p:cNvPr>
          <p:cNvSpPr txBox="1"/>
          <p:nvPr/>
        </p:nvSpPr>
        <p:spPr>
          <a:xfrm>
            <a:off x="637292" y="1288148"/>
            <a:ext cx="11204752" cy="353943"/>
          </a:xfrm>
          <a:prstGeom prst="rect">
            <a:avLst/>
          </a:prstGeom>
          <a:noFill/>
        </p:spPr>
        <p:txBody>
          <a:bodyPr wrap="square" rtlCol="0">
            <a:spAutoFit/>
          </a:bodyPr>
          <a:lstStyle/>
          <a:p>
            <a:r>
              <a:rPr lang="en-US" sz="1700" dirty="0">
                <a:latin typeface="Goudy Old Style" panose="02020502050305020303" pitchFamily="18" charset="0"/>
              </a:rPr>
              <a:t>Select the items you want members to answer. </a:t>
            </a:r>
            <a:r>
              <a:rPr lang="en-US" sz="1700" b="1" dirty="0">
                <a:latin typeface="Goudy Old Style" panose="02020502050305020303" pitchFamily="18" charset="0"/>
              </a:rPr>
              <a:t>Then, all selected questions become required for the applicant to complete. </a:t>
            </a:r>
          </a:p>
        </p:txBody>
      </p:sp>
      <p:sp>
        <p:nvSpPr>
          <p:cNvPr id="4" name="TextBox 3">
            <a:extLst>
              <a:ext uri="{FF2B5EF4-FFF2-40B4-BE49-F238E27FC236}">
                <a16:creationId xmlns:a16="http://schemas.microsoft.com/office/drawing/2014/main" id="{2ED6A40F-2DC5-4725-BDA5-17DCA9D7AC2E}"/>
              </a:ext>
            </a:extLst>
          </p:cNvPr>
          <p:cNvSpPr txBox="1"/>
          <p:nvPr/>
        </p:nvSpPr>
        <p:spPr>
          <a:xfrm>
            <a:off x="1187533" y="5487226"/>
            <a:ext cx="10395033" cy="369332"/>
          </a:xfrm>
          <a:prstGeom prst="rect">
            <a:avLst/>
          </a:prstGeom>
          <a:noFill/>
        </p:spPr>
        <p:txBody>
          <a:bodyPr wrap="square" rtlCol="0">
            <a:spAutoFit/>
          </a:bodyPr>
          <a:lstStyle/>
          <a:p>
            <a:r>
              <a:rPr lang="en-US" b="1" dirty="0">
                <a:latin typeface="Goudy Old Style" panose="02020502050305020303" pitchFamily="18" charset="0"/>
              </a:rPr>
              <a:t>NOTE: </a:t>
            </a:r>
            <a:r>
              <a:rPr lang="en-US" dirty="0">
                <a:latin typeface="Goudy Old Style" panose="02020502050305020303" pitchFamily="18" charset="0"/>
              </a:rPr>
              <a:t>Items with a carat “^” at the end will not appear for faculty, staff, alumni, and honorary applicants</a:t>
            </a: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5D630A47-16F5-4603-B426-61F3E6273146}"/>
                  </a:ext>
                </a:extLst>
              </p14:cNvPr>
              <p14:cNvContentPartPr/>
              <p14:nvPr/>
            </p14:nvContentPartPr>
            <p14:xfrm>
              <a:off x="3182466" y="5863000"/>
              <a:ext cx="1338480" cy="72720"/>
            </p14:xfrm>
          </p:contentPart>
        </mc:Choice>
        <mc:Fallback xmlns="">
          <p:pic>
            <p:nvPicPr>
              <p:cNvPr id="10" name="Ink 9">
                <a:extLst>
                  <a:ext uri="{FF2B5EF4-FFF2-40B4-BE49-F238E27FC236}">
                    <a16:creationId xmlns:a16="http://schemas.microsoft.com/office/drawing/2014/main" id="{5D630A47-16F5-4603-B426-61F3E6273146}"/>
                  </a:ext>
                </a:extLst>
              </p:cNvPr>
              <p:cNvPicPr/>
              <p:nvPr/>
            </p:nvPicPr>
            <p:blipFill>
              <a:blip r:embed="rId5"/>
              <a:stretch>
                <a:fillRect/>
              </a:stretch>
            </p:blipFill>
            <p:spPr>
              <a:xfrm>
                <a:off x="3128466" y="5755000"/>
                <a:ext cx="1446120" cy="288360"/>
              </a:xfrm>
              <a:prstGeom prst="rect">
                <a:avLst/>
              </a:prstGeom>
            </p:spPr>
          </p:pic>
        </mc:Fallback>
      </mc:AlternateContent>
      <p:pic>
        <p:nvPicPr>
          <p:cNvPr id="11" name="Picture 10">
            <a:extLst>
              <a:ext uri="{FF2B5EF4-FFF2-40B4-BE49-F238E27FC236}">
                <a16:creationId xmlns:a16="http://schemas.microsoft.com/office/drawing/2014/main" id="{F17315CE-8D24-4B21-88DF-3EB154FE0FC3}"/>
              </a:ext>
            </a:extLst>
          </p:cNvPr>
          <p:cNvPicPr>
            <a:picLocks noChangeAspect="1"/>
          </p:cNvPicPr>
          <p:nvPr/>
        </p:nvPicPr>
        <p:blipFill rotWithShape="1">
          <a:blip r:embed="rId6"/>
          <a:srcRect t="30908"/>
          <a:stretch>
            <a:fillRect/>
          </a:stretch>
        </p:blipFill>
        <p:spPr>
          <a:xfrm>
            <a:off x="1187533" y="2562841"/>
            <a:ext cx="8814423" cy="2690490"/>
          </a:xfrm>
          <a:prstGeom prst="rect">
            <a:avLst/>
          </a:prstGeom>
        </p:spPr>
      </p:pic>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03DB4D9E-C538-4526-91B9-A6E73BCAEBDE}"/>
                  </a:ext>
                </a:extLst>
              </p14:cNvPr>
              <p14:cNvContentPartPr/>
              <p14:nvPr/>
            </p14:nvContentPartPr>
            <p14:xfrm>
              <a:off x="7208651" y="3052433"/>
              <a:ext cx="194744" cy="45719"/>
            </p14:xfrm>
          </p:contentPart>
        </mc:Choice>
        <mc:Fallback xmlns="">
          <p:pic>
            <p:nvPicPr>
              <p:cNvPr id="19" name="Ink 18">
                <a:extLst>
                  <a:ext uri="{FF2B5EF4-FFF2-40B4-BE49-F238E27FC236}">
                    <a16:creationId xmlns:a16="http://schemas.microsoft.com/office/drawing/2014/main" id="{03DB4D9E-C538-4526-91B9-A6E73BCAEBDE}"/>
                  </a:ext>
                </a:extLst>
              </p:cNvPr>
              <p:cNvPicPr/>
              <p:nvPr/>
            </p:nvPicPr>
            <p:blipFill>
              <a:blip r:embed="rId8"/>
              <a:stretch>
                <a:fillRect/>
              </a:stretch>
            </p:blipFill>
            <p:spPr>
              <a:xfrm>
                <a:off x="7154755" y="2944435"/>
                <a:ext cx="302177" cy="261354"/>
              </a:xfrm>
              <a:prstGeom prst="rect">
                <a:avLst/>
              </a:prstGeom>
            </p:spPr>
          </p:pic>
        </mc:Fallback>
      </mc:AlternateContent>
      <p:sp>
        <p:nvSpPr>
          <p:cNvPr id="12" name="Date Placeholder 3">
            <a:extLst>
              <a:ext uri="{FF2B5EF4-FFF2-40B4-BE49-F238E27FC236}">
                <a16:creationId xmlns:a16="http://schemas.microsoft.com/office/drawing/2014/main" id="{93F0F583-5AA8-45C0-8EF0-199B1CEFC5FA}"/>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061043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B348-4414-421F-908A-80B284F82D10}"/>
              </a:ext>
            </a:extLst>
          </p:cNvPr>
          <p:cNvSpPr>
            <a:spLocks noGrp="1"/>
          </p:cNvSpPr>
          <p:nvPr>
            <p:ph type="title"/>
          </p:nvPr>
        </p:nvSpPr>
        <p:spPr/>
        <p:txBody>
          <a:bodyPr>
            <a:normAutofit fontScale="90000"/>
          </a:bodyPr>
          <a:lstStyle/>
          <a:p>
            <a:r>
              <a:rPr lang="en-US" dirty="0"/>
              <a:t>Application Creation</a:t>
            </a:r>
          </a:p>
        </p:txBody>
      </p:sp>
      <p:sp>
        <p:nvSpPr>
          <p:cNvPr id="3" name="Content Placeholder 2">
            <a:extLst>
              <a:ext uri="{FF2B5EF4-FFF2-40B4-BE49-F238E27FC236}">
                <a16:creationId xmlns:a16="http://schemas.microsoft.com/office/drawing/2014/main" id="{0567291C-41AD-461A-9604-5EB0074AB574}"/>
              </a:ext>
            </a:extLst>
          </p:cNvPr>
          <p:cNvSpPr>
            <a:spLocks noGrp="1"/>
          </p:cNvSpPr>
          <p:nvPr>
            <p:ph idx="1"/>
          </p:nvPr>
        </p:nvSpPr>
        <p:spPr>
          <a:xfrm>
            <a:off x="615297" y="1171479"/>
            <a:ext cx="11058258" cy="4758265"/>
          </a:xfrm>
        </p:spPr>
        <p:txBody>
          <a:bodyPr>
            <a:normAutofit/>
          </a:bodyPr>
          <a:lstStyle/>
          <a:p>
            <a:r>
              <a:rPr lang="en-US" b="1" dirty="0"/>
              <a:t>O</a:t>
            </a:r>
            <a:r>
              <a:rPr lang="en-US" b="1" dirty="0">
                <a:sym typeface="Symbol" panose="05050102010706020507" pitchFamily="18" charset="2"/>
              </a:rPr>
              <a:t></a:t>
            </a:r>
            <a:r>
              <a:rPr lang="en-US" b="1" dirty="0"/>
              <a:t>K Recommended Questions</a:t>
            </a:r>
          </a:p>
          <a:p>
            <a:r>
              <a:rPr lang="en-US" dirty="0"/>
              <a:t>After research and experimentation with a variety of questions, ODK has determined that a quality application can be narrowed to the items below.</a:t>
            </a:r>
          </a:p>
          <a:p>
            <a:r>
              <a:rPr lang="en-US" b="1" dirty="0"/>
              <a:t>(Faculty/Staff only) </a:t>
            </a:r>
          </a:p>
          <a:p>
            <a:pPr lvl="1">
              <a:buFont typeface="Arial" panose="020B0604020202020204" pitchFamily="34" charset="0"/>
              <a:buChar char="•"/>
            </a:pPr>
            <a:r>
              <a:rPr lang="en-US" dirty="0"/>
              <a:t>Please list in detail your academic and professional organization memberships, leadership positions held, as well as awards and honors received. Do not include activities as a college student. # (250 words max.) </a:t>
            </a:r>
          </a:p>
          <a:p>
            <a:pPr marL="0" indent="0">
              <a:buClr>
                <a:schemeClr val="tx2">
                  <a:lumMod val="25000"/>
                </a:schemeClr>
              </a:buClr>
              <a:buNone/>
            </a:pPr>
            <a:r>
              <a:rPr lang="en-US" b="1" dirty="0"/>
              <a:t>(Student Only)</a:t>
            </a:r>
          </a:p>
          <a:p>
            <a:pPr lvl="1">
              <a:buFont typeface="Arial" panose="020B0604020202020204" pitchFamily="34" charset="0"/>
              <a:buChar char="•"/>
            </a:pPr>
            <a:r>
              <a:rPr lang="en-US" dirty="0"/>
              <a:t>Describe your leadership experience, including positions and significant actions, in at least one of the pillars you selected (250 words max) </a:t>
            </a:r>
          </a:p>
          <a:p>
            <a:pPr lvl="1">
              <a:buFont typeface="Arial" panose="020B0604020202020204" pitchFamily="34" charset="0"/>
              <a:buChar char="•"/>
            </a:pPr>
            <a:r>
              <a:rPr lang="en-US" dirty="0"/>
              <a:t>Please list in detail your college organization memberships, leadership positions held, as well as awards and honors received. Do not include high school activities. </a:t>
            </a:r>
          </a:p>
          <a:p>
            <a:pPr lvl="1">
              <a:buFont typeface="Arial" panose="020B0604020202020204" pitchFamily="34" charset="0"/>
              <a:buChar char="•"/>
            </a:pPr>
            <a:r>
              <a:rPr lang="en-US" dirty="0"/>
              <a:t>Describe your most significant leadership experience while attending college/university (250 words max) </a:t>
            </a:r>
          </a:p>
        </p:txBody>
      </p:sp>
      <p:sp>
        <p:nvSpPr>
          <p:cNvPr id="4" name="Date Placeholder 3">
            <a:extLst>
              <a:ext uri="{FF2B5EF4-FFF2-40B4-BE49-F238E27FC236}">
                <a16:creationId xmlns:a16="http://schemas.microsoft.com/office/drawing/2014/main" id="{E8989C36-7AC6-44F4-8646-E57B68E0CA88}"/>
              </a:ext>
            </a:extLst>
          </p:cNvPr>
          <p:cNvSpPr>
            <a:spLocks noGrp="1"/>
          </p:cNvSpPr>
          <p:nvPr>
            <p:ph type="dt" sz="half" idx="10"/>
          </p:nvPr>
        </p:nvSpPr>
        <p:spPr/>
        <p:txBody>
          <a:bodyPr/>
          <a:lstStyle/>
          <a:p>
            <a:pPr algn="ctr"/>
            <a:r>
              <a:rPr lang="en-US"/>
              <a:t>Revised: August 2025</a:t>
            </a:r>
            <a:endParaRPr lang="en-US" dirty="0"/>
          </a:p>
        </p:txBody>
      </p:sp>
    </p:spTree>
    <p:extLst>
      <p:ext uri="{BB962C8B-B14F-4D97-AF65-F5344CB8AC3E}">
        <p14:creationId xmlns:p14="http://schemas.microsoft.com/office/powerpoint/2010/main" val="392771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671-D0FE-4463-93F0-C8CCE44E058D}"/>
              </a:ext>
            </a:extLst>
          </p:cNvPr>
          <p:cNvSpPr>
            <a:spLocks noGrp="1"/>
          </p:cNvSpPr>
          <p:nvPr>
            <p:ph type="title"/>
          </p:nvPr>
        </p:nvSpPr>
        <p:spPr/>
        <p:txBody>
          <a:bodyPr>
            <a:normAutofit fontScale="90000"/>
          </a:bodyPr>
          <a:lstStyle/>
          <a:p>
            <a:r>
              <a:rPr lang="en-US" dirty="0"/>
              <a:t>Application Creation</a:t>
            </a:r>
          </a:p>
        </p:txBody>
      </p:sp>
      <p:sp>
        <p:nvSpPr>
          <p:cNvPr id="3" name="Content Placeholder 2">
            <a:extLst>
              <a:ext uri="{FF2B5EF4-FFF2-40B4-BE49-F238E27FC236}">
                <a16:creationId xmlns:a16="http://schemas.microsoft.com/office/drawing/2014/main" id="{DD213AF0-7AA7-49C5-8A5B-5AD3A5B23E76}"/>
              </a:ext>
            </a:extLst>
          </p:cNvPr>
          <p:cNvSpPr>
            <a:spLocks noGrp="1"/>
          </p:cNvSpPr>
          <p:nvPr>
            <p:ph idx="1"/>
          </p:nvPr>
        </p:nvSpPr>
        <p:spPr>
          <a:xfrm>
            <a:off x="566871" y="1302809"/>
            <a:ext cx="11058258" cy="4023360"/>
          </a:xfrm>
        </p:spPr>
        <p:txBody>
          <a:bodyPr vert="horz" lIns="0" tIns="45720" rIns="0" bIns="45720" rtlCol="0" anchor="t">
            <a:normAutofit/>
          </a:bodyPr>
          <a:lstStyle/>
          <a:p>
            <a:r>
              <a:rPr lang="en-US" b="1" dirty="0"/>
              <a:t>Review the Application Questions</a:t>
            </a:r>
          </a:p>
          <a:p>
            <a:r>
              <a:rPr lang="en-US" sz="1600" b="1" dirty="0">
                <a:solidFill>
                  <a:srgbClr val="C00000"/>
                </a:solidFill>
                <a:latin typeface="Goudy Old Style"/>
              </a:rPr>
              <a:t>This is a crucial step. You cannot change questions once the application set-up is complete.</a:t>
            </a:r>
          </a:p>
        </p:txBody>
      </p:sp>
      <p:pic>
        <p:nvPicPr>
          <p:cNvPr id="8" name="Picture 7">
            <a:extLst>
              <a:ext uri="{FF2B5EF4-FFF2-40B4-BE49-F238E27FC236}">
                <a16:creationId xmlns:a16="http://schemas.microsoft.com/office/drawing/2014/main" id="{F3D41BEF-810C-4C89-9A37-21B277FBEF0C}"/>
              </a:ext>
            </a:extLst>
          </p:cNvPr>
          <p:cNvPicPr>
            <a:picLocks noChangeAspect="1"/>
          </p:cNvPicPr>
          <p:nvPr/>
        </p:nvPicPr>
        <p:blipFill rotWithShape="1">
          <a:blip r:embed="rId3"/>
          <a:srcRect t="35336"/>
          <a:stretch/>
        </p:blipFill>
        <p:spPr>
          <a:xfrm>
            <a:off x="566870" y="3429000"/>
            <a:ext cx="10853737" cy="2390774"/>
          </a:xfrm>
          <a:prstGeom prst="rect">
            <a:avLst/>
          </a:prstGeom>
        </p:spPr>
      </p:pic>
      <p:pic>
        <p:nvPicPr>
          <p:cNvPr id="9" name="Picture 8">
            <a:extLst>
              <a:ext uri="{FF2B5EF4-FFF2-40B4-BE49-F238E27FC236}">
                <a16:creationId xmlns:a16="http://schemas.microsoft.com/office/drawing/2014/main" id="{B7DF3760-D55E-4D0F-87EA-B18E558AA1B5}"/>
              </a:ext>
            </a:extLst>
          </p:cNvPr>
          <p:cNvPicPr>
            <a:picLocks noChangeAspect="1"/>
          </p:cNvPicPr>
          <p:nvPr/>
        </p:nvPicPr>
        <p:blipFill rotWithShape="1">
          <a:blip r:embed="rId4"/>
          <a:srcRect l="3674"/>
          <a:stretch/>
        </p:blipFill>
        <p:spPr>
          <a:xfrm>
            <a:off x="699911" y="2059392"/>
            <a:ext cx="3488267" cy="1304226"/>
          </a:xfrm>
          <a:prstGeom prst="rect">
            <a:avLst/>
          </a:prstGeom>
        </p:spPr>
      </p:pic>
      <p:cxnSp>
        <p:nvCxnSpPr>
          <p:cNvPr id="10" name="Straight Arrow Connector 9">
            <a:extLst>
              <a:ext uri="{FF2B5EF4-FFF2-40B4-BE49-F238E27FC236}">
                <a16:creationId xmlns:a16="http://schemas.microsoft.com/office/drawing/2014/main" id="{691DB7B1-916C-4188-8B0A-49A32E297843}"/>
              </a:ext>
            </a:extLst>
          </p:cNvPr>
          <p:cNvCxnSpPr>
            <a:cxnSpLocks/>
          </p:cNvCxnSpPr>
          <p:nvPr/>
        </p:nvCxnSpPr>
        <p:spPr>
          <a:xfrm flipH="1">
            <a:off x="3062110" y="3027781"/>
            <a:ext cx="1014881" cy="0"/>
          </a:xfrm>
          <a:prstGeom prst="straightConnector1">
            <a:avLst/>
          </a:prstGeom>
          <a:ln w="28575">
            <a:tailEnd type="triangle"/>
          </a:ln>
        </p:spPr>
        <p:style>
          <a:lnRef idx="2">
            <a:schemeClr val="accent6"/>
          </a:lnRef>
          <a:fillRef idx="0">
            <a:schemeClr val="accent6"/>
          </a:fillRef>
          <a:effectRef idx="1">
            <a:schemeClr val="accent6"/>
          </a:effectRef>
          <a:fontRef idx="minor">
            <a:schemeClr val="tx1"/>
          </a:fontRef>
        </p:style>
      </p:cxnSp>
      <p:sp>
        <p:nvSpPr>
          <p:cNvPr id="11" name="Rectangle 10">
            <a:extLst>
              <a:ext uri="{FF2B5EF4-FFF2-40B4-BE49-F238E27FC236}">
                <a16:creationId xmlns:a16="http://schemas.microsoft.com/office/drawing/2014/main" id="{D6042877-4199-4501-AEC6-C97AEFA500B6}"/>
              </a:ext>
            </a:extLst>
          </p:cNvPr>
          <p:cNvSpPr/>
          <p:nvPr/>
        </p:nvSpPr>
        <p:spPr>
          <a:xfrm>
            <a:off x="4076991" y="2816909"/>
            <a:ext cx="6967061" cy="523220"/>
          </a:xfrm>
          <a:prstGeom prst="rect">
            <a:avLst/>
          </a:prstGeom>
        </p:spPr>
        <p:txBody>
          <a:bodyPr wrap="square">
            <a:spAutoFit/>
          </a:bodyPr>
          <a:lstStyle/>
          <a:p>
            <a:r>
              <a:rPr lang="en-US" sz="1400" b="1" dirty="0">
                <a:latin typeface="Goudy Old Style"/>
              </a:rPr>
              <a:t>Note: The application closes at 12:00:01 Eastern on this date. If you want to include this application date, set the close date to the next day (2024-09-13)</a:t>
            </a:r>
            <a:endParaRPr lang="en-US" sz="1400" b="1" dirty="0"/>
          </a:p>
        </p:txBody>
      </p:sp>
      <p:sp>
        <p:nvSpPr>
          <p:cNvPr id="12" name="Date Placeholder 3">
            <a:extLst>
              <a:ext uri="{FF2B5EF4-FFF2-40B4-BE49-F238E27FC236}">
                <a16:creationId xmlns:a16="http://schemas.microsoft.com/office/drawing/2014/main" id="{BDA3BFDB-51C8-4C59-B583-EB92AF3AFDFD}"/>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85738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23" y="-49322"/>
            <a:ext cx="10951029" cy="1190625"/>
          </a:xfrm>
        </p:spPr>
        <p:txBody>
          <a:bodyPr/>
          <a:lstStyle/>
          <a:p>
            <a:r>
              <a:rPr lang="en-US" dirty="0"/>
              <a:t>Table of Contents</a:t>
            </a:r>
          </a:p>
        </p:txBody>
      </p:sp>
      <p:sp>
        <p:nvSpPr>
          <p:cNvPr id="7" name="Content Placeholder 6"/>
          <p:cNvSpPr>
            <a:spLocks noGrp="1"/>
          </p:cNvSpPr>
          <p:nvPr>
            <p:ph idx="1"/>
          </p:nvPr>
        </p:nvSpPr>
        <p:spPr>
          <a:xfrm>
            <a:off x="1007149" y="1279761"/>
            <a:ext cx="4453220" cy="4298478"/>
          </a:xfrm>
        </p:spPr>
        <p:txBody>
          <a:bodyPr numCol="1">
            <a:noAutofit/>
          </a:bodyPr>
          <a:lstStyle/>
          <a:p>
            <a:pPr>
              <a:lnSpc>
                <a:spcPct val="110000"/>
              </a:lnSpc>
            </a:pPr>
            <a:r>
              <a:rPr lang="en-US" sz="1800" dirty="0">
                <a:hlinkClick r:id="rId3" action="ppaction://hlinksldjump"/>
              </a:rPr>
              <a:t>What is MyODK?</a:t>
            </a:r>
            <a:endParaRPr lang="en-US" sz="1800" dirty="0"/>
          </a:p>
          <a:p>
            <a:pPr>
              <a:lnSpc>
                <a:spcPct val="110000"/>
              </a:lnSpc>
              <a:spcBef>
                <a:spcPts val="0"/>
              </a:spcBef>
              <a:spcAft>
                <a:spcPts val="0"/>
              </a:spcAft>
            </a:pPr>
            <a:r>
              <a:rPr lang="en-US" sz="1800" dirty="0">
                <a:hlinkClick r:id="rId4" action="ppaction://hlinksldjump"/>
              </a:rPr>
              <a:t>How to Access a MyODK Account </a:t>
            </a:r>
            <a:endParaRPr lang="en-US" sz="1800" dirty="0"/>
          </a:p>
          <a:p>
            <a:pPr lvl="1">
              <a:lnSpc>
                <a:spcPct val="110000"/>
              </a:lnSpc>
              <a:spcBef>
                <a:spcPts val="0"/>
              </a:spcBef>
              <a:spcAft>
                <a:spcPts val="0"/>
              </a:spcAft>
              <a:buClrTx/>
              <a:buFont typeface="Arial" panose="020B0604020202020204" pitchFamily="34" charset="0"/>
              <a:buChar char="•"/>
            </a:pPr>
            <a:r>
              <a:rPr lang="en-US" dirty="0"/>
              <a:t>Log In Credentials</a:t>
            </a:r>
          </a:p>
          <a:p>
            <a:pPr lvl="1">
              <a:lnSpc>
                <a:spcPct val="110000"/>
              </a:lnSpc>
              <a:spcBef>
                <a:spcPts val="0"/>
              </a:spcBef>
              <a:spcAft>
                <a:spcPts val="0"/>
              </a:spcAft>
              <a:buClrTx/>
              <a:buFont typeface="Arial" panose="020B0604020202020204" pitchFamily="34" charset="0"/>
              <a:buChar char="•"/>
            </a:pPr>
            <a:r>
              <a:rPr lang="en-US" dirty="0"/>
              <a:t>Edit Your Account</a:t>
            </a:r>
          </a:p>
          <a:p>
            <a:pPr>
              <a:lnSpc>
                <a:spcPct val="110000"/>
              </a:lnSpc>
            </a:pPr>
            <a:r>
              <a:rPr lang="en-US" sz="1800" dirty="0">
                <a:hlinkClick r:id="rId5" action="ppaction://hlinksldjump"/>
              </a:rPr>
              <a:t>Circle Executive Dashboard</a:t>
            </a:r>
            <a:endParaRPr lang="en-US" sz="1800" dirty="0">
              <a:hlinkClick r:id="rId6" action="ppaction://hlinksldjump"/>
            </a:endParaRPr>
          </a:p>
          <a:p>
            <a:pPr>
              <a:lnSpc>
                <a:spcPct val="110000"/>
              </a:lnSpc>
            </a:pPr>
            <a:r>
              <a:rPr lang="en-US" sz="1800" dirty="0">
                <a:hlinkClick r:id="rId6" action="ppaction://hlinksldjump"/>
              </a:rPr>
              <a:t>Creating Your Membership Applications</a:t>
            </a:r>
            <a:endParaRPr lang="en-US" sz="1800" dirty="0"/>
          </a:p>
          <a:p>
            <a:pPr lvl="1">
              <a:lnSpc>
                <a:spcPct val="110000"/>
              </a:lnSpc>
              <a:spcBef>
                <a:spcPts val="0"/>
              </a:spcBef>
              <a:spcAft>
                <a:spcPts val="0"/>
              </a:spcAft>
              <a:buClrTx/>
              <a:buFont typeface="Arial" panose="020B0604020202020204" pitchFamily="34" charset="0"/>
              <a:buChar char="•"/>
            </a:pPr>
            <a:r>
              <a:rPr lang="en-US" dirty="0"/>
              <a:t>Application Development Process</a:t>
            </a:r>
          </a:p>
          <a:p>
            <a:pPr lvl="1">
              <a:lnSpc>
                <a:spcPct val="110000"/>
              </a:lnSpc>
              <a:spcBef>
                <a:spcPts val="0"/>
              </a:spcBef>
              <a:spcAft>
                <a:spcPts val="0"/>
              </a:spcAft>
              <a:buClrTx/>
              <a:buFont typeface="Arial" panose="020B0604020202020204" pitchFamily="34" charset="0"/>
              <a:buChar char="•"/>
            </a:pPr>
            <a:r>
              <a:rPr lang="en-US" dirty="0"/>
              <a:t>Application Structure</a:t>
            </a:r>
          </a:p>
          <a:p>
            <a:pPr lvl="1">
              <a:lnSpc>
                <a:spcPct val="110000"/>
              </a:lnSpc>
              <a:spcBef>
                <a:spcPts val="0"/>
              </a:spcBef>
              <a:spcAft>
                <a:spcPts val="0"/>
              </a:spcAft>
              <a:buClrTx/>
              <a:buFont typeface="Arial" panose="020B0604020202020204" pitchFamily="34" charset="0"/>
              <a:buChar char="•"/>
            </a:pPr>
            <a:r>
              <a:rPr lang="en-US" dirty="0"/>
              <a:t>Application Management</a:t>
            </a:r>
          </a:p>
          <a:p>
            <a:pPr lvl="1">
              <a:lnSpc>
                <a:spcPct val="110000"/>
              </a:lnSpc>
              <a:spcBef>
                <a:spcPts val="0"/>
              </a:spcBef>
              <a:spcAft>
                <a:spcPts val="0"/>
              </a:spcAft>
              <a:buClrTx/>
              <a:buFont typeface="Arial" panose="020B0604020202020204" pitchFamily="34" charset="0"/>
              <a:buChar char="•"/>
            </a:pPr>
            <a:r>
              <a:rPr lang="en-US" dirty="0"/>
              <a:t>Application Creation</a:t>
            </a:r>
          </a:p>
          <a:p>
            <a:pPr lvl="2">
              <a:lnSpc>
                <a:spcPct val="110000"/>
              </a:lnSpc>
              <a:spcBef>
                <a:spcPts val="0"/>
              </a:spcBef>
              <a:spcAft>
                <a:spcPts val="0"/>
              </a:spcAft>
              <a:buClrTx/>
              <a:buFont typeface="Arial" panose="020B0604020202020204" pitchFamily="34" charset="0"/>
              <a:buChar char="•"/>
            </a:pPr>
            <a:r>
              <a:rPr lang="en-US" sz="1800" dirty="0"/>
              <a:t>Set Dates</a:t>
            </a:r>
          </a:p>
          <a:p>
            <a:pPr lvl="2">
              <a:lnSpc>
                <a:spcPct val="110000"/>
              </a:lnSpc>
              <a:spcBef>
                <a:spcPts val="0"/>
              </a:spcBef>
              <a:spcAft>
                <a:spcPts val="0"/>
              </a:spcAft>
              <a:buClrTx/>
              <a:buFont typeface="Arial" panose="020B0604020202020204" pitchFamily="34" charset="0"/>
              <a:buChar char="•"/>
            </a:pPr>
            <a:r>
              <a:rPr lang="en-US" sz="1800" dirty="0"/>
              <a:t>Select Custom Questions</a:t>
            </a:r>
          </a:p>
          <a:p>
            <a:pPr lvl="1">
              <a:lnSpc>
                <a:spcPct val="110000"/>
              </a:lnSpc>
              <a:spcBef>
                <a:spcPts val="0"/>
              </a:spcBef>
              <a:spcAft>
                <a:spcPts val="0"/>
              </a:spcAft>
              <a:buClrTx/>
              <a:buFont typeface="Arial" panose="020B0604020202020204" pitchFamily="34" charset="0"/>
              <a:buChar char="•"/>
            </a:pPr>
            <a:r>
              <a:rPr lang="en-US" dirty="0"/>
              <a:t>Review and Submit</a:t>
            </a:r>
          </a:p>
          <a:p>
            <a:pPr lvl="1">
              <a:lnSpc>
                <a:spcPct val="110000"/>
              </a:lnSpc>
              <a:spcBef>
                <a:spcPts val="0"/>
              </a:spcBef>
              <a:spcAft>
                <a:spcPts val="0"/>
              </a:spcAft>
              <a:buClrTx/>
              <a:buFont typeface="Arial" panose="020B0604020202020204" pitchFamily="34" charset="0"/>
              <a:buChar char="•"/>
            </a:pPr>
            <a:r>
              <a:rPr lang="en-US" dirty="0"/>
              <a:t>Special or Surprise Initiation</a:t>
            </a:r>
          </a:p>
        </p:txBody>
      </p:sp>
      <p:sp>
        <p:nvSpPr>
          <p:cNvPr id="3" name="TextBox 2">
            <a:extLst>
              <a:ext uri="{FF2B5EF4-FFF2-40B4-BE49-F238E27FC236}">
                <a16:creationId xmlns:a16="http://schemas.microsoft.com/office/drawing/2014/main" id="{7623E9B3-BCC1-4C24-870B-83A563D82ADB}"/>
              </a:ext>
            </a:extLst>
          </p:cNvPr>
          <p:cNvSpPr txBox="1"/>
          <p:nvPr/>
        </p:nvSpPr>
        <p:spPr>
          <a:xfrm>
            <a:off x="5058561" y="318782"/>
            <a:ext cx="2407641" cy="64595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EBC1EBF9-B389-45A7-AB29-793A5D1D66E0}"/>
              </a:ext>
            </a:extLst>
          </p:cNvPr>
          <p:cNvSpPr txBox="1"/>
          <p:nvPr/>
        </p:nvSpPr>
        <p:spPr>
          <a:xfrm>
            <a:off x="5812152" y="1293430"/>
            <a:ext cx="5067101" cy="5527667"/>
          </a:xfrm>
          <a:prstGeom prst="rect">
            <a:avLst/>
          </a:prstGeom>
          <a:noFill/>
        </p:spPr>
        <p:txBody>
          <a:bodyPr wrap="square" rtlCol="0">
            <a:spAutoFit/>
          </a:bodyPr>
          <a:lstStyle/>
          <a:p>
            <a:pPr>
              <a:lnSpc>
                <a:spcPct val="110000"/>
              </a:lnSpc>
              <a:spcBef>
                <a:spcPts val="0"/>
              </a:spcBef>
              <a:spcAft>
                <a:spcPts val="0"/>
              </a:spcAft>
            </a:pPr>
            <a:r>
              <a:rPr lang="en-US" dirty="0">
                <a:latin typeface="Goudy Old Style" panose="02020502050305020303" pitchFamily="18" charset="0"/>
                <a:hlinkClick r:id="rId7" action="ppaction://hlinksldjump"/>
              </a:rPr>
              <a:t>Application Review and Approval</a:t>
            </a:r>
            <a:endParaRPr lang="en-US" dirty="0">
              <a:latin typeface="Goudy Old Style" panose="02020502050305020303" pitchFamily="18" charset="0"/>
            </a:endParaRPr>
          </a:p>
          <a:p>
            <a:pPr lvl="1"/>
            <a:r>
              <a:rPr lang="en-US" dirty="0">
                <a:latin typeface="Goudy Old Style" panose="02020502050305020303" pitchFamily="18" charset="0"/>
              </a:rPr>
              <a:t>Step 1: Application Review</a:t>
            </a:r>
          </a:p>
          <a:p>
            <a:pPr lvl="1"/>
            <a:r>
              <a:rPr lang="en-US" dirty="0">
                <a:latin typeface="Goudy Old Style" panose="02020502050305020303" pitchFamily="18" charset="0"/>
              </a:rPr>
              <a:t>Step 2: Accept or Reject</a:t>
            </a:r>
          </a:p>
          <a:p>
            <a:pPr lvl="1"/>
            <a:r>
              <a:rPr lang="en-US" dirty="0">
                <a:latin typeface="Goudy Old Style" panose="02020502050305020303" pitchFamily="18" charset="0"/>
              </a:rPr>
              <a:t>Step 3: Membership Payment/Verification</a:t>
            </a:r>
          </a:p>
          <a:p>
            <a:pPr lvl="1"/>
            <a:endParaRPr lang="en-US" dirty="0">
              <a:latin typeface="Goudy Old Style" panose="02020502050305020303" pitchFamily="18" charset="0"/>
            </a:endParaRPr>
          </a:p>
          <a:p>
            <a:r>
              <a:rPr lang="en-US" b="1" dirty="0">
                <a:latin typeface="Goudy Old Style" panose="02020502050305020303" pitchFamily="18" charset="0"/>
                <a:hlinkClick r:id="rId8" action="ppaction://hlinksldjump"/>
              </a:rPr>
              <a:t>Certificate Orders</a:t>
            </a:r>
            <a:endParaRPr lang="en-US" b="1" dirty="0">
              <a:latin typeface="Goudy Old Style" panose="02020502050305020303" pitchFamily="18" charset="0"/>
            </a:endParaRPr>
          </a:p>
          <a:p>
            <a:pPr lvl="1"/>
            <a:r>
              <a:rPr lang="en-US" dirty="0">
                <a:latin typeface="Goudy Old Style" panose="02020502050305020303" pitchFamily="18" charset="0"/>
              </a:rPr>
              <a:t>Certificate Order Form</a:t>
            </a:r>
          </a:p>
          <a:p>
            <a:pPr lvl="1"/>
            <a:r>
              <a:rPr lang="en-US" dirty="0">
                <a:latin typeface="Goudy Old Style" panose="02020502050305020303" pitchFamily="18" charset="0"/>
              </a:rPr>
              <a:t>Total Members and Amount Owed</a:t>
            </a:r>
          </a:p>
          <a:p>
            <a:pPr lvl="1"/>
            <a:endParaRPr lang="en-US" dirty="0">
              <a:latin typeface="Goudy Old Style" panose="02020502050305020303" pitchFamily="18" charset="0"/>
            </a:endParaRPr>
          </a:p>
          <a:p>
            <a:r>
              <a:rPr lang="en-US" dirty="0">
                <a:latin typeface="Goudy Old Style" panose="02020502050305020303" pitchFamily="18" charset="0"/>
                <a:hlinkClick r:id="rId9" action="ppaction://hlinksldjump"/>
              </a:rPr>
              <a:t>Circle Reports</a:t>
            </a:r>
            <a:endParaRPr lang="en-US" dirty="0">
              <a:latin typeface="Goudy Old Style" panose="02020502050305020303" pitchFamily="18" charset="0"/>
            </a:endParaRPr>
          </a:p>
          <a:p>
            <a:pPr lvl="1">
              <a:lnSpc>
                <a:spcPct val="120000"/>
              </a:lnSpc>
            </a:pPr>
            <a:r>
              <a:rPr lang="en-US" sz="1600" dirty="0">
                <a:latin typeface="Goudy Old Style" panose="02020502050305020303" pitchFamily="18" charset="0"/>
              </a:rPr>
              <a:t>Past Certificate Orders</a:t>
            </a:r>
          </a:p>
          <a:p>
            <a:pPr lvl="1">
              <a:lnSpc>
                <a:spcPct val="120000"/>
              </a:lnSpc>
            </a:pPr>
            <a:r>
              <a:rPr lang="en-US" sz="1600" dirty="0">
                <a:latin typeface="Goudy Old Style" panose="02020502050305020303" pitchFamily="18" charset="0"/>
              </a:rPr>
              <a:t>Member Export</a:t>
            </a:r>
          </a:p>
          <a:p>
            <a:pPr lvl="1">
              <a:lnSpc>
                <a:spcPct val="120000"/>
              </a:lnSpc>
            </a:pPr>
            <a:r>
              <a:rPr lang="en-US" sz="1600" dirty="0">
                <a:latin typeface="Goudy Old Style" panose="02020502050305020303" pitchFamily="18" charset="0"/>
              </a:rPr>
              <a:t>Circle Standards</a:t>
            </a:r>
          </a:p>
          <a:p>
            <a:pPr lvl="1">
              <a:lnSpc>
                <a:spcPct val="120000"/>
              </a:lnSpc>
            </a:pPr>
            <a:r>
              <a:rPr lang="en-US" sz="1600" dirty="0">
                <a:latin typeface="Goudy Old Style" panose="02020502050305020303" pitchFamily="18" charset="0"/>
              </a:rPr>
              <a:t>Circle Annual Reports</a:t>
            </a:r>
          </a:p>
          <a:p>
            <a:pPr>
              <a:lnSpc>
                <a:spcPct val="120000"/>
              </a:lnSpc>
            </a:pPr>
            <a:r>
              <a:rPr lang="en-US" dirty="0">
                <a:latin typeface="Goudy Old Style" panose="02020502050305020303" pitchFamily="18" charset="0"/>
                <a:hlinkClick r:id="rId10" action="ppaction://hlinksldjump"/>
              </a:rPr>
              <a:t>Instructions for Applicants</a:t>
            </a:r>
            <a:endParaRPr lang="en-US" dirty="0">
              <a:latin typeface="Goudy Old Style" panose="02020502050305020303" pitchFamily="18" charset="0"/>
            </a:endParaRPr>
          </a:p>
          <a:p>
            <a:pPr>
              <a:lnSpc>
                <a:spcPct val="110000"/>
              </a:lnSpc>
              <a:spcBef>
                <a:spcPts val="0"/>
              </a:spcBef>
              <a:spcAft>
                <a:spcPts val="0"/>
              </a:spcAft>
            </a:pPr>
            <a:endParaRPr lang="en-US" sz="1600" dirty="0">
              <a:latin typeface="Goudy Old Style" panose="02020502050305020303" pitchFamily="18" charset="0"/>
              <a:hlinkClick r:id="rId11" action="ppaction://hlinksldjump"/>
            </a:endParaRPr>
          </a:p>
          <a:p>
            <a:pPr>
              <a:lnSpc>
                <a:spcPct val="110000"/>
              </a:lnSpc>
            </a:pPr>
            <a:endParaRPr lang="en-US" sz="1600" dirty="0">
              <a:latin typeface="Goudy Old Style" panose="02020502050305020303" pitchFamily="18" charset="0"/>
            </a:endParaRPr>
          </a:p>
          <a:p>
            <a:pPr>
              <a:lnSpc>
                <a:spcPct val="110000"/>
              </a:lnSpc>
            </a:pPr>
            <a:endParaRPr lang="en-US" dirty="0"/>
          </a:p>
          <a:p>
            <a:endParaRPr lang="en-US" dirty="0"/>
          </a:p>
        </p:txBody>
      </p:sp>
      <p:sp>
        <p:nvSpPr>
          <p:cNvPr id="8" name="TextBox 7">
            <a:extLst>
              <a:ext uri="{FF2B5EF4-FFF2-40B4-BE49-F238E27FC236}">
                <a16:creationId xmlns:a16="http://schemas.microsoft.com/office/drawing/2014/main" id="{85B5F506-D999-49D1-8FD0-4EBB6AF4FF51}"/>
              </a:ext>
            </a:extLst>
          </p:cNvPr>
          <p:cNvSpPr txBox="1"/>
          <p:nvPr/>
        </p:nvSpPr>
        <p:spPr>
          <a:xfrm>
            <a:off x="8958242" y="5188132"/>
            <a:ext cx="2774760" cy="738664"/>
          </a:xfrm>
          <a:prstGeom prst="rect">
            <a:avLst/>
          </a:prstGeom>
          <a:noFill/>
        </p:spPr>
        <p:txBody>
          <a:bodyPr wrap="square" lIns="91440" tIns="45720" rIns="91440" bIns="45720" rtlCol="0" anchor="t">
            <a:spAutoFit/>
          </a:bodyPr>
          <a:lstStyle/>
          <a:p>
            <a:r>
              <a:rPr lang="en-US" sz="1400" b="1" dirty="0">
                <a:solidFill>
                  <a:srgbClr val="C00000"/>
                </a:solidFill>
                <a:latin typeface="Goudy Old Style"/>
              </a:rPr>
              <a:t>To return to the Table of Contents at any time, click the MyODK logo in the top right corner.</a:t>
            </a:r>
          </a:p>
        </p:txBody>
      </p:sp>
      <p:sp>
        <p:nvSpPr>
          <p:cNvPr id="11" name="Date Placeholder 3">
            <a:extLst>
              <a:ext uri="{FF2B5EF4-FFF2-40B4-BE49-F238E27FC236}">
                <a16:creationId xmlns:a16="http://schemas.microsoft.com/office/drawing/2014/main" id="{57A7C6D0-9EC9-46E0-98A5-63F81CCAEDE1}"/>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887628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585B-23C6-D29E-B330-6E92EEDCFDB8}"/>
              </a:ext>
            </a:extLst>
          </p:cNvPr>
          <p:cNvSpPr>
            <a:spLocks noGrp="1"/>
          </p:cNvSpPr>
          <p:nvPr>
            <p:ph type="title"/>
          </p:nvPr>
        </p:nvSpPr>
        <p:spPr/>
        <p:txBody>
          <a:bodyPr>
            <a:normAutofit fontScale="90000"/>
          </a:bodyPr>
          <a:lstStyle/>
          <a:p>
            <a:r>
              <a:rPr lang="en-US" dirty="0"/>
              <a:t>Application Creation</a:t>
            </a:r>
          </a:p>
        </p:txBody>
      </p:sp>
      <p:sp>
        <p:nvSpPr>
          <p:cNvPr id="3" name="Content Placeholder 2">
            <a:extLst>
              <a:ext uri="{FF2B5EF4-FFF2-40B4-BE49-F238E27FC236}">
                <a16:creationId xmlns:a16="http://schemas.microsoft.com/office/drawing/2014/main" id="{334A34AB-1B6D-C4CA-80F0-45758ACE8CDF}"/>
              </a:ext>
            </a:extLst>
          </p:cNvPr>
          <p:cNvSpPr>
            <a:spLocks noGrp="1"/>
          </p:cNvSpPr>
          <p:nvPr>
            <p:ph idx="1"/>
          </p:nvPr>
        </p:nvSpPr>
        <p:spPr>
          <a:xfrm>
            <a:off x="521293" y="1233378"/>
            <a:ext cx="11058258" cy="812706"/>
          </a:xfrm>
        </p:spPr>
        <p:txBody>
          <a:bodyPr/>
          <a:lstStyle/>
          <a:p>
            <a:r>
              <a:rPr lang="en-US" dirty="0"/>
              <a:t>Once you have created your application your Circle Executive Dashboard will display all the information about your application cycle.</a:t>
            </a:r>
          </a:p>
        </p:txBody>
      </p:sp>
      <p:sp>
        <p:nvSpPr>
          <p:cNvPr id="4" name="Date Placeholder 3">
            <a:extLst>
              <a:ext uri="{FF2B5EF4-FFF2-40B4-BE49-F238E27FC236}">
                <a16:creationId xmlns:a16="http://schemas.microsoft.com/office/drawing/2014/main" id="{5F321F7D-5331-A81A-C1CA-FC71B1378D4A}"/>
              </a:ext>
            </a:extLst>
          </p:cNvPr>
          <p:cNvSpPr>
            <a:spLocks noGrp="1"/>
          </p:cNvSpPr>
          <p:nvPr>
            <p:ph type="dt" sz="half" idx="10"/>
          </p:nvPr>
        </p:nvSpPr>
        <p:spPr/>
        <p:txBody>
          <a:bodyPr/>
          <a:lstStyle/>
          <a:p>
            <a:pPr algn="ctr"/>
            <a:r>
              <a:rPr lang="en-US"/>
              <a:t>Revised: August 2025</a:t>
            </a:r>
            <a:endParaRPr lang="en-US" dirty="0"/>
          </a:p>
        </p:txBody>
      </p:sp>
      <p:pic>
        <p:nvPicPr>
          <p:cNvPr id="5" name="Picture 4">
            <a:extLst>
              <a:ext uri="{FF2B5EF4-FFF2-40B4-BE49-F238E27FC236}">
                <a16:creationId xmlns:a16="http://schemas.microsoft.com/office/drawing/2014/main" id="{B8EFB084-CA9E-0D93-C037-8A3F7FB94C1B}"/>
              </a:ext>
            </a:extLst>
          </p:cNvPr>
          <p:cNvPicPr>
            <a:picLocks noChangeAspect="1"/>
          </p:cNvPicPr>
          <p:nvPr/>
        </p:nvPicPr>
        <p:blipFill>
          <a:blip r:embed="rId2"/>
          <a:stretch>
            <a:fillRect/>
          </a:stretch>
        </p:blipFill>
        <p:spPr>
          <a:xfrm>
            <a:off x="521293" y="1961288"/>
            <a:ext cx="9342299" cy="3977414"/>
          </a:xfrm>
          <a:prstGeom prst="rect">
            <a:avLst/>
          </a:prstGeom>
        </p:spPr>
      </p:pic>
    </p:spTree>
    <p:extLst>
      <p:ext uri="{BB962C8B-B14F-4D97-AF65-F5344CB8AC3E}">
        <p14:creationId xmlns:p14="http://schemas.microsoft.com/office/powerpoint/2010/main" val="381224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89B01-9E97-416B-851C-D93A9DF85BD0}"/>
              </a:ext>
            </a:extLst>
          </p:cNvPr>
          <p:cNvSpPr/>
          <p:nvPr/>
        </p:nvSpPr>
        <p:spPr>
          <a:xfrm>
            <a:off x="484094" y="2850776"/>
            <a:ext cx="11487579" cy="3388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Special or Surprise Initiation</a:t>
            </a:r>
          </a:p>
        </p:txBody>
      </p:sp>
      <p:sp>
        <p:nvSpPr>
          <p:cNvPr id="3" name="Content Placeholder 2"/>
          <p:cNvSpPr>
            <a:spLocks noGrp="1"/>
          </p:cNvSpPr>
          <p:nvPr>
            <p:ph idx="1"/>
          </p:nvPr>
        </p:nvSpPr>
        <p:spPr>
          <a:xfrm>
            <a:off x="615297" y="1166100"/>
            <a:ext cx="11356376" cy="1765359"/>
          </a:xfrm>
        </p:spPr>
        <p:txBody>
          <a:bodyPr vert="horz" lIns="0" tIns="45720" rIns="0" bIns="45720" rtlCol="0" anchor="t">
            <a:normAutofit fontScale="85000" lnSpcReduction="20000"/>
          </a:bodyPr>
          <a:lstStyle/>
          <a:p>
            <a:pPr marL="0" indent="0">
              <a:buNone/>
            </a:pPr>
            <a:r>
              <a:rPr lang="en-US" sz="1600" dirty="0">
                <a:latin typeface="Goudy Old Style"/>
              </a:rPr>
              <a:t>Many circles want to surprise a faculty member, alumnus, or honorary member with initiation into </a:t>
            </a:r>
            <a:r>
              <a:rPr lang="en-US" sz="1600" dirty="0">
                <a:solidFill>
                  <a:srgbClr val="616161"/>
                </a:solidFill>
                <a:latin typeface="Goudy Old Style"/>
                <a:cs typeface="Calibri"/>
              </a:rPr>
              <a:t>ODK</a:t>
            </a:r>
            <a:r>
              <a:rPr lang="en-US" sz="1600" dirty="0">
                <a:latin typeface="Goudy Old Style"/>
              </a:rPr>
              <a:t>. That is perfectly fine to do. Please note the following:</a:t>
            </a:r>
          </a:p>
          <a:p>
            <a:pPr marL="0" indent="0">
              <a:buNone/>
            </a:pPr>
            <a:r>
              <a:rPr lang="en-US" sz="1600" b="1" dirty="0"/>
              <a:t>This is the ONLY time you can complete an application for the individual.  </a:t>
            </a:r>
            <a:r>
              <a:rPr lang="en-US" sz="1600" dirty="0">
                <a:solidFill>
                  <a:srgbClr val="C00000"/>
                </a:solidFill>
                <a:latin typeface="Goudy Old Style"/>
              </a:rPr>
              <a:t>This shall not be used for student initiates.</a:t>
            </a:r>
            <a:r>
              <a:rPr lang="en-US" sz="1600" dirty="0">
                <a:solidFill>
                  <a:srgbClr val="FF0000"/>
                </a:solidFill>
                <a:latin typeface="Goudy Old Style"/>
              </a:rPr>
              <a:t> </a:t>
            </a:r>
            <a:r>
              <a:rPr lang="en-US" sz="1600" b="1" dirty="0">
                <a:latin typeface="Goudy Old Style"/>
              </a:rPr>
              <a:t>This form should be used for NEW Circle Advisors.</a:t>
            </a:r>
          </a:p>
          <a:p>
            <a:pPr marL="0" indent="0">
              <a:buNone/>
            </a:pPr>
            <a:r>
              <a:rPr lang="en-US" sz="1600" b="1" dirty="0"/>
              <a:t>To complete a Special Application, select the button in the Application Management dashboard. Before starting the application, make sure you have the required information about the person, including date of birth, employment and educational history, address, and email address. </a:t>
            </a:r>
            <a:r>
              <a:rPr lang="en-US" sz="1600" b="1" dirty="0">
                <a:solidFill>
                  <a:srgbClr val="FF0000"/>
                </a:solidFill>
              </a:rPr>
              <a:t>Individuals submitted through this form will be invoiced directly to the circle. </a:t>
            </a:r>
          </a:p>
          <a:p>
            <a:pPr marL="0" indent="0">
              <a:buNone/>
            </a:pPr>
            <a:r>
              <a:rPr lang="en-US" sz="1600" b="1" dirty="0">
                <a:solidFill>
                  <a:srgbClr val="C00000"/>
                </a:solidFill>
                <a:latin typeface="Goudy Old Style"/>
              </a:rPr>
              <a:t>NEW!</a:t>
            </a:r>
            <a:r>
              <a:rPr lang="en-US" sz="1600" b="1" dirty="0">
                <a:latin typeface="Goudy Old Style"/>
              </a:rPr>
              <a:t> One additional feature is that you can search the database to see if the person you are inviting is already a member.</a:t>
            </a:r>
          </a:p>
        </p:txBody>
      </p:sp>
      <p:pic>
        <p:nvPicPr>
          <p:cNvPr id="5" name="Picture 4">
            <a:extLst>
              <a:ext uri="{FF2B5EF4-FFF2-40B4-BE49-F238E27FC236}">
                <a16:creationId xmlns:a16="http://schemas.microsoft.com/office/drawing/2014/main" id="{817144A3-3A24-4AAB-A728-4145FA455CA0}"/>
              </a:ext>
            </a:extLst>
          </p:cNvPr>
          <p:cNvPicPr>
            <a:picLocks noChangeAspect="1"/>
          </p:cNvPicPr>
          <p:nvPr/>
        </p:nvPicPr>
        <p:blipFill>
          <a:blip r:embed="rId3"/>
          <a:stretch>
            <a:fillRect/>
          </a:stretch>
        </p:blipFill>
        <p:spPr>
          <a:xfrm>
            <a:off x="615297" y="3016369"/>
            <a:ext cx="11191221" cy="1250832"/>
          </a:xfrm>
          <a:prstGeom prst="rect">
            <a:avLst/>
          </a:prstGeom>
        </p:spPr>
      </p:pic>
      <p:pic>
        <p:nvPicPr>
          <p:cNvPr id="6" name="Picture 5">
            <a:extLst>
              <a:ext uri="{FF2B5EF4-FFF2-40B4-BE49-F238E27FC236}">
                <a16:creationId xmlns:a16="http://schemas.microsoft.com/office/drawing/2014/main" id="{2E04E2F2-8D1D-4AAC-AEF4-70A904AF7C0C}"/>
              </a:ext>
            </a:extLst>
          </p:cNvPr>
          <p:cNvPicPr>
            <a:picLocks noChangeAspect="1"/>
          </p:cNvPicPr>
          <p:nvPr/>
        </p:nvPicPr>
        <p:blipFill>
          <a:blip r:embed="rId4"/>
          <a:stretch>
            <a:fillRect/>
          </a:stretch>
        </p:blipFill>
        <p:spPr>
          <a:xfrm>
            <a:off x="615297" y="4417607"/>
            <a:ext cx="10210800" cy="1724025"/>
          </a:xfrm>
          <a:prstGeom prst="rect">
            <a:avLst/>
          </a:prstGeom>
        </p:spPr>
      </p:pic>
      <p:sp>
        <p:nvSpPr>
          <p:cNvPr id="9" name="Date Placeholder 3">
            <a:extLst>
              <a:ext uri="{FF2B5EF4-FFF2-40B4-BE49-F238E27FC236}">
                <a16:creationId xmlns:a16="http://schemas.microsoft.com/office/drawing/2014/main" id="{BBDD4DB7-2111-4558-89BE-C03C0C8436BA}"/>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437587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Application Review and Approval</a:t>
            </a:r>
          </a:p>
        </p:txBody>
      </p:sp>
      <p:sp>
        <p:nvSpPr>
          <p:cNvPr id="9" name="Text Placeholder 8"/>
          <p:cNvSpPr>
            <a:spLocks noGrp="1"/>
          </p:cNvSpPr>
          <p:nvPr>
            <p:ph type="body" idx="1"/>
          </p:nvPr>
        </p:nvSpPr>
        <p:spPr/>
        <p:txBody>
          <a:bodyPr/>
          <a:lstStyle/>
          <a:p>
            <a:r>
              <a:rPr lang="en-US" cap="small" dirty="0"/>
              <a:t>Four Steps to Application Processing</a:t>
            </a:r>
          </a:p>
        </p:txBody>
      </p:sp>
      <p:sp>
        <p:nvSpPr>
          <p:cNvPr id="6" name="Date Placeholder 3">
            <a:extLst>
              <a:ext uri="{FF2B5EF4-FFF2-40B4-BE49-F238E27FC236}">
                <a16:creationId xmlns:a16="http://schemas.microsoft.com/office/drawing/2014/main" id="{BC6CC4CD-7740-47F8-9917-74BC0BAD7FF3}"/>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3338732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Review and Approval</a:t>
            </a:r>
          </a:p>
        </p:txBody>
      </p:sp>
      <p:sp>
        <p:nvSpPr>
          <p:cNvPr id="3" name="Content Placeholder 2"/>
          <p:cNvSpPr>
            <a:spLocks noGrp="1"/>
          </p:cNvSpPr>
          <p:nvPr>
            <p:ph idx="1"/>
          </p:nvPr>
        </p:nvSpPr>
        <p:spPr>
          <a:xfrm>
            <a:off x="615297" y="1390438"/>
            <a:ext cx="7480953" cy="4351338"/>
          </a:xfrm>
        </p:spPr>
        <p:txBody>
          <a:bodyPr vert="horz" lIns="0" tIns="45720" rIns="0" bIns="45720" rtlCol="0" anchor="t">
            <a:normAutofit fontScale="77500" lnSpcReduction="20000"/>
          </a:bodyPr>
          <a:lstStyle/>
          <a:p>
            <a:pPr>
              <a:lnSpc>
                <a:spcPct val="120000"/>
              </a:lnSpc>
            </a:pPr>
            <a:r>
              <a:rPr lang="en-US" dirty="0"/>
              <a:t>There are four (4) steps in the Application Review and Approval Process:</a:t>
            </a:r>
          </a:p>
          <a:p>
            <a:pPr lvl="1">
              <a:lnSpc>
                <a:spcPct val="120000"/>
              </a:lnSpc>
            </a:pPr>
            <a:r>
              <a:rPr lang="en-US" dirty="0"/>
              <a:t>Step 1 - Review Applications</a:t>
            </a:r>
          </a:p>
          <a:p>
            <a:pPr lvl="1">
              <a:lnSpc>
                <a:spcPct val="120000"/>
              </a:lnSpc>
            </a:pPr>
            <a:r>
              <a:rPr lang="en-US" dirty="0"/>
              <a:t>Step 2 - Accept/Reject Applications</a:t>
            </a:r>
          </a:p>
          <a:p>
            <a:pPr lvl="1">
              <a:lnSpc>
                <a:spcPct val="120000"/>
              </a:lnSpc>
            </a:pPr>
            <a:r>
              <a:rPr lang="en-US" dirty="0"/>
              <a:t>Step 3 - Verify Payment and Approve for Membership</a:t>
            </a:r>
          </a:p>
          <a:p>
            <a:pPr lvl="1">
              <a:lnSpc>
                <a:spcPct val="120000"/>
              </a:lnSpc>
            </a:pPr>
            <a:r>
              <a:rPr lang="en-US" dirty="0"/>
              <a:t>Step 4 – Submit the Certificate Order</a:t>
            </a:r>
          </a:p>
          <a:p>
            <a:pPr>
              <a:lnSpc>
                <a:spcPct val="120000"/>
              </a:lnSpc>
            </a:pPr>
            <a:r>
              <a:rPr lang="en-US" b="1" dirty="0">
                <a:latin typeface="Goudy Old Style"/>
              </a:rPr>
              <a:t>For on-campus or in-person initiation ceremonies</a:t>
            </a:r>
            <a:r>
              <a:rPr lang="en-US" dirty="0">
                <a:latin typeface="Goudy Old Style"/>
              </a:rPr>
              <a:t>: All of these steps should be completed no less than 14 calendar days prior to your initiation ceremony.  This ensures that </a:t>
            </a:r>
            <a:r>
              <a:rPr lang="en-US" dirty="0">
                <a:latin typeface="Symbol"/>
                <a:sym typeface="Symbol"/>
              </a:rPr>
              <a:t>ODK</a:t>
            </a:r>
            <a:r>
              <a:rPr lang="en-US" dirty="0">
                <a:latin typeface="Goudy Old Style"/>
              </a:rPr>
              <a:t> can process your order, print certificates, and ship them to you in time. Many times this takes less than 14 days.  The minimum time allowed is seven (7) days before the ceremony.</a:t>
            </a:r>
            <a:endParaRPr lang="en-US" dirty="0"/>
          </a:p>
          <a:p>
            <a:pPr>
              <a:lnSpc>
                <a:spcPct val="120000"/>
              </a:lnSpc>
            </a:pPr>
            <a:r>
              <a:rPr lang="en-US" dirty="0"/>
              <a:t>Only circle officers are permitted to access applications.  Applications can be printed or downloaded for a committee to review.</a:t>
            </a:r>
          </a:p>
          <a:p>
            <a:pPr>
              <a:lnSpc>
                <a:spcPct val="120000"/>
              </a:lnSpc>
            </a:pPr>
            <a:r>
              <a:rPr lang="en-US" dirty="0"/>
              <a:t>Advisors can download a spreadsheet of application information to provide to officers or committees as well.</a:t>
            </a:r>
          </a:p>
          <a:p>
            <a:endParaRPr lang="en-US" dirty="0"/>
          </a:p>
        </p:txBody>
      </p:sp>
      <p:sp>
        <p:nvSpPr>
          <p:cNvPr id="4" name="Rectangle 3"/>
          <p:cNvSpPr/>
          <p:nvPr/>
        </p:nvSpPr>
        <p:spPr>
          <a:xfrm>
            <a:off x="8589764" y="1434320"/>
            <a:ext cx="3248025" cy="3868816"/>
          </a:xfrm>
          <a:prstGeom prst="rect">
            <a:avLst/>
          </a:prstGeom>
        </p:spPr>
        <p:txBody>
          <a:bodyPr wrap="square">
            <a:spAutoFit/>
          </a:bodyPr>
          <a:lstStyle/>
          <a:p>
            <a:pPr>
              <a:lnSpc>
                <a:spcPct val="110000"/>
              </a:lnSpc>
              <a:defRPr/>
            </a:pPr>
            <a:r>
              <a:rPr lang="en-US" altLang="en-US" sz="1600" b="1" dirty="0">
                <a:latin typeface="Goudy Old Style" panose="02020502050305020303" pitchFamily="18" charset="0"/>
              </a:rPr>
              <a:t>IMPORTANT NOTICE: </a:t>
            </a:r>
            <a:r>
              <a:rPr lang="en-US" sz="1600" b="1" dirty="0">
                <a:solidFill>
                  <a:srgbClr val="FF0000"/>
                </a:solidFill>
                <a:latin typeface="Goudy Old Style" panose="02020502050305020303" pitchFamily="18" charset="0"/>
              </a:rPr>
              <a:t>Circle advisors or other members of the circle </a:t>
            </a:r>
            <a:r>
              <a:rPr lang="en-US" sz="1600" b="1" u="sng" dirty="0">
                <a:solidFill>
                  <a:srgbClr val="FF0000"/>
                </a:solidFill>
                <a:latin typeface="Goudy Old Style" panose="02020502050305020303" pitchFamily="18" charset="0"/>
              </a:rPr>
              <a:t>are not permitted to complete an application for the initiate</a:t>
            </a:r>
            <a:r>
              <a:rPr lang="en-US" sz="1600" b="1" dirty="0">
                <a:solidFill>
                  <a:srgbClr val="FF0000"/>
                </a:solidFill>
                <a:latin typeface="Goudy Old Style" panose="02020502050305020303" pitchFamily="18" charset="0"/>
              </a:rPr>
              <a:t>.  </a:t>
            </a:r>
            <a:r>
              <a:rPr lang="en-US" sz="1600" b="1" dirty="0">
                <a:latin typeface="Goudy Old Style" panose="02020502050305020303" pitchFamily="18" charset="0"/>
              </a:rPr>
              <a:t>This includes FACULTY/STAFF and ALUMNI* because the application constitutes a contract and includes permissions that the member must accept. A third party may no longer complete the application for the initiate. A third party can complete Honorary and Special Initiates* but MUST include all required information accurately submitted.</a:t>
            </a:r>
            <a:endParaRPr lang="en-US" sz="1600" dirty="0">
              <a:latin typeface="Goudy Old Style" panose="02020502050305020303" pitchFamily="18" charset="0"/>
            </a:endParaRPr>
          </a:p>
        </p:txBody>
      </p:sp>
      <p:sp>
        <p:nvSpPr>
          <p:cNvPr id="5" name="TextBox 4">
            <a:extLst>
              <a:ext uri="{FF2B5EF4-FFF2-40B4-BE49-F238E27FC236}">
                <a16:creationId xmlns:a16="http://schemas.microsoft.com/office/drawing/2014/main" id="{C1D18C13-70C7-4264-9EA2-DA91BE198EBA}"/>
              </a:ext>
            </a:extLst>
          </p:cNvPr>
          <p:cNvSpPr txBox="1"/>
          <p:nvPr/>
        </p:nvSpPr>
        <p:spPr>
          <a:xfrm>
            <a:off x="7172587" y="5909572"/>
            <a:ext cx="4921350" cy="400110"/>
          </a:xfrm>
          <a:prstGeom prst="rect">
            <a:avLst/>
          </a:prstGeom>
          <a:noFill/>
        </p:spPr>
        <p:txBody>
          <a:bodyPr wrap="square" rtlCol="0">
            <a:spAutoFit/>
          </a:bodyPr>
          <a:lstStyle/>
          <a:p>
            <a:r>
              <a:rPr lang="en-US" sz="1000" dirty="0">
                <a:latin typeface="Goudy Old Style" panose="02020502050305020303" pitchFamily="18" charset="0"/>
              </a:rPr>
              <a:t>*If the circle seeks to surprise a Faculty/Staff or Alumni member with induction into </a:t>
            </a:r>
            <a:r>
              <a:rPr lang="en-US" sz="1000" dirty="0">
                <a:latin typeface="Symbol"/>
                <a:sym typeface="Symbol"/>
              </a:rPr>
              <a:t>ODK</a:t>
            </a:r>
            <a:r>
              <a:rPr lang="en-US" sz="1000" dirty="0">
                <a:latin typeface="Goudy Old Style" panose="02020502050305020303" pitchFamily="18" charset="0"/>
              </a:rPr>
              <a:t>, then a circle advisor may complete the application form for that individual. </a:t>
            </a:r>
          </a:p>
        </p:txBody>
      </p:sp>
      <p:sp>
        <p:nvSpPr>
          <p:cNvPr id="7" name="Date Placeholder 3">
            <a:extLst>
              <a:ext uri="{FF2B5EF4-FFF2-40B4-BE49-F238E27FC236}">
                <a16:creationId xmlns:a16="http://schemas.microsoft.com/office/drawing/2014/main" id="{3B7B601F-E970-4F3D-B421-20407D112EAE}"/>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138308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Application Review</a:t>
            </a:r>
          </a:p>
        </p:txBody>
      </p:sp>
      <p:pic>
        <p:nvPicPr>
          <p:cNvPr id="12" name="Picture 11">
            <a:extLst>
              <a:ext uri="{FF2B5EF4-FFF2-40B4-BE49-F238E27FC236}">
                <a16:creationId xmlns:a16="http://schemas.microsoft.com/office/drawing/2014/main" id="{78C81766-DA17-46FF-A332-E93F185CD5A5}"/>
              </a:ext>
            </a:extLst>
          </p:cNvPr>
          <p:cNvPicPr>
            <a:picLocks noChangeAspect="1"/>
          </p:cNvPicPr>
          <p:nvPr/>
        </p:nvPicPr>
        <p:blipFill>
          <a:blip r:embed="rId3"/>
          <a:stretch>
            <a:fillRect/>
          </a:stretch>
        </p:blipFill>
        <p:spPr>
          <a:xfrm>
            <a:off x="615297" y="2948592"/>
            <a:ext cx="10990729" cy="3097743"/>
          </a:xfrm>
          <a:prstGeom prst="rect">
            <a:avLst/>
          </a:prstGeom>
        </p:spPr>
      </p:pic>
      <p:pic>
        <p:nvPicPr>
          <p:cNvPr id="13" name="Picture 12">
            <a:extLst>
              <a:ext uri="{FF2B5EF4-FFF2-40B4-BE49-F238E27FC236}">
                <a16:creationId xmlns:a16="http://schemas.microsoft.com/office/drawing/2014/main" id="{F210C6B4-8684-4445-A281-6DDD6B867D37}"/>
              </a:ext>
            </a:extLst>
          </p:cNvPr>
          <p:cNvPicPr>
            <a:picLocks noChangeAspect="1"/>
          </p:cNvPicPr>
          <p:nvPr/>
        </p:nvPicPr>
        <p:blipFill>
          <a:blip r:embed="rId4"/>
          <a:stretch>
            <a:fillRect/>
          </a:stretch>
        </p:blipFill>
        <p:spPr>
          <a:xfrm>
            <a:off x="585974" y="1191643"/>
            <a:ext cx="9144000" cy="1047964"/>
          </a:xfrm>
          <a:prstGeom prst="rect">
            <a:avLst/>
          </a:prstGeom>
        </p:spPr>
      </p:pic>
      <p:sp>
        <p:nvSpPr>
          <p:cNvPr id="14" name="TextBox 13">
            <a:extLst>
              <a:ext uri="{FF2B5EF4-FFF2-40B4-BE49-F238E27FC236}">
                <a16:creationId xmlns:a16="http://schemas.microsoft.com/office/drawing/2014/main" id="{C860F6FC-FFDB-4EF2-BAC1-38D6C0373C62}"/>
              </a:ext>
            </a:extLst>
          </p:cNvPr>
          <p:cNvSpPr txBox="1"/>
          <p:nvPr/>
        </p:nvSpPr>
        <p:spPr>
          <a:xfrm>
            <a:off x="3422885" y="1811160"/>
            <a:ext cx="5316905" cy="369332"/>
          </a:xfrm>
          <a:prstGeom prst="rect">
            <a:avLst/>
          </a:prstGeom>
          <a:noFill/>
        </p:spPr>
        <p:txBody>
          <a:bodyPr wrap="none" rtlCol="0">
            <a:spAutoFit/>
          </a:bodyPr>
          <a:lstStyle/>
          <a:p>
            <a:r>
              <a:rPr lang="en-US" dirty="0">
                <a:latin typeface="Goudy Old Style" panose="02020502050305020303" pitchFamily="18" charset="0"/>
              </a:rPr>
              <a:t>To access applications, select Application Management</a:t>
            </a:r>
          </a:p>
        </p:txBody>
      </p:sp>
      <p:cxnSp>
        <p:nvCxnSpPr>
          <p:cNvPr id="16" name="Straight Arrow Connector 15">
            <a:extLst>
              <a:ext uri="{FF2B5EF4-FFF2-40B4-BE49-F238E27FC236}">
                <a16:creationId xmlns:a16="http://schemas.microsoft.com/office/drawing/2014/main" id="{A317CC49-6452-40E6-97B4-674F25EF910E}"/>
              </a:ext>
            </a:extLst>
          </p:cNvPr>
          <p:cNvCxnSpPr/>
          <p:nvPr/>
        </p:nvCxnSpPr>
        <p:spPr>
          <a:xfrm flipH="1">
            <a:off x="2548200" y="2008094"/>
            <a:ext cx="81356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1" name="TextBox 20">
            <a:extLst>
              <a:ext uri="{FF2B5EF4-FFF2-40B4-BE49-F238E27FC236}">
                <a16:creationId xmlns:a16="http://schemas.microsoft.com/office/drawing/2014/main" id="{F82BEF03-2A3F-43DD-98D8-0F4E7D3FA9CD}"/>
              </a:ext>
            </a:extLst>
          </p:cNvPr>
          <p:cNvSpPr txBox="1"/>
          <p:nvPr/>
        </p:nvSpPr>
        <p:spPr>
          <a:xfrm>
            <a:off x="585974" y="2302261"/>
            <a:ext cx="10922535" cy="646331"/>
          </a:xfrm>
          <a:prstGeom prst="rect">
            <a:avLst/>
          </a:prstGeom>
          <a:noFill/>
        </p:spPr>
        <p:txBody>
          <a:bodyPr wrap="square" rtlCol="0">
            <a:spAutoFit/>
          </a:bodyPr>
          <a:lstStyle/>
          <a:p>
            <a:r>
              <a:rPr lang="en-US" dirty="0">
                <a:latin typeface="Goudy Old Style" panose="02020502050305020303" pitchFamily="18" charset="0"/>
              </a:rPr>
              <a:t>Start by filtering by initiation date. Although you can have only one application active, uncleared data from previous applications may still appear if you do not filter by the initiation date.</a:t>
            </a:r>
          </a:p>
        </p:txBody>
      </p:sp>
      <p:sp>
        <p:nvSpPr>
          <p:cNvPr id="24" name="Oval 23"/>
          <p:cNvSpPr/>
          <p:nvPr/>
        </p:nvSpPr>
        <p:spPr>
          <a:xfrm>
            <a:off x="3686185" y="4211781"/>
            <a:ext cx="2772385" cy="9328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700BACEE-2CC9-4E36-9942-F92F9AB56FFB}"/>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592106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Correcting the Personal Data</a:t>
            </a:r>
          </a:p>
        </p:txBody>
      </p:sp>
      <p:sp>
        <p:nvSpPr>
          <p:cNvPr id="3" name="Content Placeholder 2"/>
          <p:cNvSpPr>
            <a:spLocks noGrp="1"/>
          </p:cNvSpPr>
          <p:nvPr>
            <p:ph idx="1"/>
          </p:nvPr>
        </p:nvSpPr>
        <p:spPr>
          <a:xfrm>
            <a:off x="521293" y="1845734"/>
            <a:ext cx="5718142" cy="4023360"/>
          </a:xfrm>
        </p:spPr>
        <p:txBody>
          <a:bodyPr/>
          <a:lstStyle/>
          <a:p>
            <a:pPr marL="457200" indent="-457200">
              <a:buFont typeface="+mj-lt"/>
              <a:buAutoNum type="arabicPeriod"/>
            </a:pPr>
            <a:r>
              <a:rPr lang="en-US" dirty="0"/>
              <a:t>Open the Application</a:t>
            </a:r>
          </a:p>
          <a:p>
            <a:pPr marL="457200" indent="-457200">
              <a:buFont typeface="+mj-lt"/>
              <a:buAutoNum type="arabicPeriod"/>
            </a:pPr>
            <a:r>
              <a:rPr lang="en-US" dirty="0"/>
              <a:t>Select and Open the Member Application</a:t>
            </a:r>
          </a:p>
          <a:p>
            <a:pPr marL="457200" indent="-457200">
              <a:buFont typeface="+mj-lt"/>
              <a:buAutoNum type="arabicPeriod"/>
            </a:pPr>
            <a:r>
              <a:rPr lang="en-US" dirty="0"/>
              <a:t>Locate the item with the issue </a:t>
            </a:r>
          </a:p>
          <a:p>
            <a:pPr marL="457200" indent="-457200">
              <a:buFont typeface="+mj-lt"/>
              <a:buAutoNum type="arabicPeriod"/>
            </a:pPr>
            <a:r>
              <a:rPr lang="en-US" dirty="0"/>
              <a:t>Change the information (e.g. correct the name spelling)</a:t>
            </a:r>
          </a:p>
          <a:p>
            <a:pPr marL="457200" indent="-457200">
              <a:buFont typeface="+mj-lt"/>
              <a:buAutoNum type="arabicPeriod"/>
            </a:pPr>
            <a:r>
              <a:rPr lang="en-US" dirty="0"/>
              <a:t>Scroll to Bottom, Select Save Changes</a:t>
            </a:r>
          </a:p>
          <a:p>
            <a:pPr marL="457200" indent="-457200">
              <a:buFont typeface="+mj-lt"/>
              <a:buAutoNum type="arabicPeriod"/>
            </a:pPr>
            <a:endParaRPr lang="en-US" dirty="0"/>
          </a:p>
          <a:p>
            <a:pPr marL="0" indent="0">
              <a:buNone/>
            </a:pPr>
            <a:r>
              <a:rPr lang="en-US" dirty="0">
                <a:solidFill>
                  <a:srgbClr val="FF0000"/>
                </a:solidFill>
              </a:rPr>
              <a:t>NOTE: Once the application has been submitted, the information in Custom/Initiate Questions cannot be changed.</a:t>
            </a:r>
          </a:p>
          <a:p>
            <a:endParaRPr lang="en-US" dirty="0"/>
          </a:p>
        </p:txBody>
      </p:sp>
      <p:sp>
        <p:nvSpPr>
          <p:cNvPr id="5" name="TextBox 4"/>
          <p:cNvSpPr txBox="1"/>
          <p:nvPr/>
        </p:nvSpPr>
        <p:spPr>
          <a:xfrm>
            <a:off x="540206" y="1202746"/>
            <a:ext cx="10949796" cy="646331"/>
          </a:xfrm>
          <a:prstGeom prst="rect">
            <a:avLst/>
          </a:prstGeom>
          <a:noFill/>
        </p:spPr>
        <p:txBody>
          <a:bodyPr wrap="square" lIns="91440" tIns="45720" rIns="91440" bIns="45720" rtlCol="0" anchor="t">
            <a:spAutoFit/>
          </a:bodyPr>
          <a:lstStyle/>
          <a:p>
            <a:r>
              <a:rPr lang="en-US" dirty="0">
                <a:solidFill>
                  <a:schemeClr val="tx2">
                    <a:lumMod val="50000"/>
                  </a:schemeClr>
                </a:solidFill>
                <a:latin typeface="Goudy Old Style"/>
              </a:rPr>
              <a:t>If you find a problem with the information provided on a National Membership Application, you can ask the individual to change their Personal Data, or an officer may edit the information BEFORE you submit the final order.</a:t>
            </a:r>
          </a:p>
        </p:txBody>
      </p:sp>
      <p:pic>
        <p:nvPicPr>
          <p:cNvPr id="13" name="Picture 12">
            <a:extLst>
              <a:ext uri="{FF2B5EF4-FFF2-40B4-BE49-F238E27FC236}">
                <a16:creationId xmlns:a16="http://schemas.microsoft.com/office/drawing/2014/main" id="{C9BE0BF1-B757-4A47-9343-D0E096DE10FD}"/>
              </a:ext>
            </a:extLst>
          </p:cNvPr>
          <p:cNvPicPr>
            <a:picLocks noChangeAspect="1"/>
          </p:cNvPicPr>
          <p:nvPr/>
        </p:nvPicPr>
        <p:blipFill>
          <a:blip r:embed="rId3"/>
          <a:stretch>
            <a:fillRect/>
          </a:stretch>
        </p:blipFill>
        <p:spPr>
          <a:xfrm>
            <a:off x="7322410" y="1873684"/>
            <a:ext cx="3993497" cy="901333"/>
          </a:xfrm>
          <a:prstGeom prst="rect">
            <a:avLst/>
          </a:prstGeom>
        </p:spPr>
      </p:pic>
      <p:pic>
        <p:nvPicPr>
          <p:cNvPr id="14" name="Picture 13">
            <a:extLst>
              <a:ext uri="{FF2B5EF4-FFF2-40B4-BE49-F238E27FC236}">
                <a16:creationId xmlns:a16="http://schemas.microsoft.com/office/drawing/2014/main" id="{B27E46D2-E492-4943-994D-0760C5B5E457}"/>
              </a:ext>
            </a:extLst>
          </p:cNvPr>
          <p:cNvPicPr>
            <a:picLocks noChangeAspect="1"/>
          </p:cNvPicPr>
          <p:nvPr/>
        </p:nvPicPr>
        <p:blipFill>
          <a:blip r:embed="rId4"/>
          <a:stretch>
            <a:fillRect/>
          </a:stretch>
        </p:blipFill>
        <p:spPr>
          <a:xfrm>
            <a:off x="7322410" y="3054424"/>
            <a:ext cx="2614613" cy="1619250"/>
          </a:xfrm>
          <a:prstGeom prst="rect">
            <a:avLst/>
          </a:prstGeom>
        </p:spPr>
      </p:pic>
      <p:cxnSp>
        <p:nvCxnSpPr>
          <p:cNvPr id="16" name="Straight Arrow Connector 15">
            <a:extLst>
              <a:ext uri="{FF2B5EF4-FFF2-40B4-BE49-F238E27FC236}">
                <a16:creationId xmlns:a16="http://schemas.microsoft.com/office/drawing/2014/main" id="{B9C64542-DED0-4D82-A086-CEE6B86EE47B}"/>
              </a:ext>
            </a:extLst>
          </p:cNvPr>
          <p:cNvCxnSpPr/>
          <p:nvPr/>
        </p:nvCxnSpPr>
        <p:spPr>
          <a:xfrm>
            <a:off x="3263153" y="2062917"/>
            <a:ext cx="3935506" cy="26143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879FA5E1-3A96-44FE-B8E8-759EF94C846C}"/>
              </a:ext>
            </a:extLst>
          </p:cNvPr>
          <p:cNvCxnSpPr>
            <a:cxnSpLocks/>
          </p:cNvCxnSpPr>
          <p:nvPr/>
        </p:nvCxnSpPr>
        <p:spPr>
          <a:xfrm>
            <a:off x="3998259" y="2967338"/>
            <a:ext cx="3324151" cy="156631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19" name="Picture 18">
            <a:extLst>
              <a:ext uri="{FF2B5EF4-FFF2-40B4-BE49-F238E27FC236}">
                <a16:creationId xmlns:a16="http://schemas.microsoft.com/office/drawing/2014/main" id="{F759D0A9-8FD0-42BE-BD8A-3E2FE0457BC2}"/>
              </a:ext>
            </a:extLst>
          </p:cNvPr>
          <p:cNvPicPr>
            <a:picLocks noChangeAspect="1"/>
          </p:cNvPicPr>
          <p:nvPr/>
        </p:nvPicPr>
        <p:blipFill>
          <a:blip r:embed="rId5"/>
          <a:stretch>
            <a:fillRect/>
          </a:stretch>
        </p:blipFill>
        <p:spPr>
          <a:xfrm>
            <a:off x="7397251" y="4953081"/>
            <a:ext cx="3159219" cy="1079969"/>
          </a:xfrm>
          <a:prstGeom prst="rect">
            <a:avLst/>
          </a:prstGeom>
        </p:spPr>
      </p:pic>
      <p:cxnSp>
        <p:nvCxnSpPr>
          <p:cNvPr id="20" name="Straight Arrow Connector 19">
            <a:extLst>
              <a:ext uri="{FF2B5EF4-FFF2-40B4-BE49-F238E27FC236}">
                <a16:creationId xmlns:a16="http://schemas.microsoft.com/office/drawing/2014/main" id="{0214D41D-37C7-4B9D-9160-06AC9017D368}"/>
              </a:ext>
            </a:extLst>
          </p:cNvPr>
          <p:cNvCxnSpPr>
            <a:cxnSpLocks/>
          </p:cNvCxnSpPr>
          <p:nvPr/>
        </p:nvCxnSpPr>
        <p:spPr>
          <a:xfrm>
            <a:off x="4869591" y="4164048"/>
            <a:ext cx="2527660" cy="93636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2" name="Date Placeholder 3">
            <a:extLst>
              <a:ext uri="{FF2B5EF4-FFF2-40B4-BE49-F238E27FC236}">
                <a16:creationId xmlns:a16="http://schemas.microsoft.com/office/drawing/2014/main" id="{5A9C7566-158F-4D1F-95AF-6203656BACE0}"/>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410085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Accept or Reject</a:t>
            </a:r>
          </a:p>
        </p:txBody>
      </p:sp>
      <p:sp>
        <p:nvSpPr>
          <p:cNvPr id="10" name="TextBox 9"/>
          <p:cNvSpPr txBox="1"/>
          <p:nvPr/>
        </p:nvSpPr>
        <p:spPr>
          <a:xfrm>
            <a:off x="597400" y="1204974"/>
            <a:ext cx="5392737" cy="3816429"/>
          </a:xfrm>
          <a:prstGeom prst="rect">
            <a:avLst/>
          </a:prstGeom>
          <a:noFill/>
        </p:spPr>
        <p:txBody>
          <a:bodyPr wrap="square" lIns="91440" tIns="45720" rIns="91440" bIns="45720" rtlCol="0" anchor="t">
            <a:spAutoFit/>
          </a:bodyPr>
          <a:lstStyle/>
          <a:p>
            <a:r>
              <a:rPr lang="en-US" sz="1400" dirty="0">
                <a:latin typeface="Goudy Old Style"/>
              </a:rPr>
              <a:t>Each circle has its own process by which they review and vote on candidates for membership.  Circles may choose to print applications to PDF and distribute them for review, or print hard copies.</a:t>
            </a:r>
          </a:p>
          <a:p>
            <a:r>
              <a:rPr lang="en-US" sz="1400" dirty="0">
                <a:latin typeface="Goudy Old Style" panose="02020502050305020303" pitchFamily="18" charset="0"/>
              </a:rPr>
              <a:t>a. Select applications to print</a:t>
            </a:r>
          </a:p>
          <a:p>
            <a:r>
              <a:rPr lang="en-US" sz="1400" dirty="0">
                <a:latin typeface="Goudy Old Style" panose="02020502050305020303" pitchFamily="18" charset="0"/>
              </a:rPr>
              <a:t>b. Click print applications</a:t>
            </a:r>
          </a:p>
          <a:p>
            <a:endParaRPr lang="en-US" sz="1400" dirty="0">
              <a:latin typeface="Goudy Old Style" panose="02020502050305020303" pitchFamily="18" charset="0"/>
            </a:endParaRPr>
          </a:p>
          <a:p>
            <a:pPr marL="285750" indent="-285750">
              <a:buFont typeface="Arial" panose="020B0604020202020204" pitchFamily="34" charset="0"/>
              <a:buChar char="•"/>
            </a:pPr>
            <a:r>
              <a:rPr lang="en-US" sz="1400" dirty="0">
                <a:latin typeface="Goudy Old Style" panose="02020502050305020303" pitchFamily="18" charset="0"/>
              </a:rPr>
              <a:t>Once all applications have been reviewed and the circle has voted, return to the Application or to the Applications panel to </a:t>
            </a:r>
            <a:r>
              <a:rPr lang="en-US" sz="1400" u="sng" dirty="0">
                <a:latin typeface="Goudy Old Style" panose="02020502050305020303" pitchFamily="18" charset="0"/>
              </a:rPr>
              <a:t>Accept or Reject </a:t>
            </a:r>
            <a:r>
              <a:rPr lang="en-US" sz="1400" dirty="0">
                <a:latin typeface="Goudy Old Style" panose="02020502050305020303" pitchFamily="18" charset="0"/>
              </a:rPr>
              <a:t>each application. Mark the boxes under “Acc” and “</a:t>
            </a:r>
            <a:r>
              <a:rPr lang="en-US" sz="1400" dirty="0" err="1">
                <a:latin typeface="Goudy Old Style" panose="02020502050305020303" pitchFamily="18" charset="0"/>
              </a:rPr>
              <a:t>Rej</a:t>
            </a:r>
            <a:r>
              <a:rPr lang="en-US" sz="1400" dirty="0">
                <a:latin typeface="Goudy Old Style" panose="02020502050305020303" pitchFamily="18" charset="0"/>
              </a:rPr>
              <a:t>” accordingly.</a:t>
            </a:r>
          </a:p>
          <a:p>
            <a:pPr marL="285750" indent="-285750">
              <a:buFont typeface="Arial" panose="020B0604020202020204" pitchFamily="34" charset="0"/>
              <a:buChar char="•"/>
            </a:pPr>
            <a:r>
              <a:rPr lang="en-US" altLang="en-US" sz="1400" dirty="0">
                <a:latin typeface="Goudy Old Style"/>
              </a:rPr>
              <a:t>Rejected applications will be removed from the list and stored for future reference. If this is done in error, reach out to myodk@odk.org.</a:t>
            </a:r>
          </a:p>
          <a:p>
            <a:pPr marL="285750" indent="-285750">
              <a:buFont typeface="Arial" panose="020B0604020202020204" pitchFamily="34" charset="0"/>
              <a:buChar char="•"/>
            </a:pPr>
            <a:r>
              <a:rPr lang="en-US" altLang="en-US" sz="1400" dirty="0">
                <a:latin typeface="Goudy Old Style" panose="02020502050305020303" pitchFamily="18" charset="0"/>
              </a:rPr>
              <a:t>Accepted applications will appear with the bold term “Accepted.” </a:t>
            </a:r>
          </a:p>
          <a:p>
            <a:pPr marL="285750" indent="-285750">
              <a:buFont typeface="Arial" panose="020B0604020202020204" pitchFamily="34" charset="0"/>
              <a:buChar char="•"/>
            </a:pPr>
            <a:r>
              <a:rPr lang="en-US" altLang="en-US" sz="1400" dirty="0">
                <a:latin typeface="Goudy Old Style" panose="02020502050305020303" pitchFamily="18" charset="0"/>
              </a:rPr>
              <a:t>You can run a report of members by status (accepted, rejected, submitted) using the "Member Export" button under "Circle Reports" on the Circle Executive Dashboard. </a:t>
            </a:r>
          </a:p>
          <a:p>
            <a:endParaRPr lang="en-US" dirty="0"/>
          </a:p>
        </p:txBody>
      </p:sp>
      <p:pic>
        <p:nvPicPr>
          <p:cNvPr id="11" name="Picture 10">
            <a:extLst>
              <a:ext uri="{FF2B5EF4-FFF2-40B4-BE49-F238E27FC236}">
                <a16:creationId xmlns:a16="http://schemas.microsoft.com/office/drawing/2014/main" id="{2DFEDBB1-D711-4C33-AFE0-1F57BBF75A09}"/>
              </a:ext>
            </a:extLst>
          </p:cNvPr>
          <p:cNvPicPr>
            <a:picLocks noChangeAspect="1"/>
          </p:cNvPicPr>
          <p:nvPr/>
        </p:nvPicPr>
        <p:blipFill>
          <a:blip r:embed="rId3"/>
          <a:stretch>
            <a:fillRect/>
          </a:stretch>
        </p:blipFill>
        <p:spPr>
          <a:xfrm>
            <a:off x="6372490" y="1344628"/>
            <a:ext cx="4985803" cy="3928502"/>
          </a:xfrm>
          <a:prstGeom prst="rect">
            <a:avLst/>
          </a:prstGeom>
        </p:spPr>
      </p:pic>
      <p:cxnSp>
        <p:nvCxnSpPr>
          <p:cNvPr id="23" name="Straight Arrow Connector 22"/>
          <p:cNvCxnSpPr>
            <a:cxnSpLocks/>
          </p:cNvCxnSpPr>
          <p:nvPr/>
        </p:nvCxnSpPr>
        <p:spPr>
          <a:xfrm flipV="1">
            <a:off x="2584770" y="2084149"/>
            <a:ext cx="3920805" cy="16090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2876550" y="1764642"/>
            <a:ext cx="3629025" cy="23376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00867ED-5BE5-491D-977B-211B13D33F88}"/>
              </a:ext>
            </a:extLst>
          </p:cNvPr>
          <p:cNvPicPr>
            <a:picLocks noChangeAspect="1"/>
          </p:cNvPicPr>
          <p:nvPr/>
        </p:nvPicPr>
        <p:blipFill>
          <a:blip r:embed="rId4"/>
          <a:stretch>
            <a:fillRect/>
          </a:stretch>
        </p:blipFill>
        <p:spPr>
          <a:xfrm>
            <a:off x="445770" y="4916119"/>
            <a:ext cx="10344150" cy="1155937"/>
          </a:xfrm>
          <a:prstGeom prst="rect">
            <a:avLst/>
          </a:prstGeom>
        </p:spPr>
      </p:pic>
      <p:cxnSp>
        <p:nvCxnSpPr>
          <p:cNvPr id="25" name="Connector: Elbow 24">
            <a:extLst>
              <a:ext uri="{FF2B5EF4-FFF2-40B4-BE49-F238E27FC236}">
                <a16:creationId xmlns:a16="http://schemas.microsoft.com/office/drawing/2014/main" id="{E848B1A2-8647-4340-BE7D-AC3465A3C05D}"/>
              </a:ext>
            </a:extLst>
          </p:cNvPr>
          <p:cNvCxnSpPr>
            <a:cxnSpLocks/>
          </p:cNvCxnSpPr>
          <p:nvPr/>
        </p:nvCxnSpPr>
        <p:spPr>
          <a:xfrm>
            <a:off x="2876550" y="1998411"/>
            <a:ext cx="4000500" cy="1773489"/>
          </a:xfrm>
          <a:prstGeom prst="bentConnector3">
            <a:avLst>
              <a:gd name="adj1" fmla="val 8357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FD190C16-A3A1-408F-8E35-B224280B7BA6}"/>
              </a:ext>
            </a:extLst>
          </p:cNvPr>
          <p:cNvCxnSpPr>
            <a:cxnSpLocks/>
          </p:cNvCxnSpPr>
          <p:nvPr/>
        </p:nvCxnSpPr>
        <p:spPr>
          <a:xfrm rot="5400000">
            <a:off x="4040379" y="4276354"/>
            <a:ext cx="1562963" cy="1046474"/>
          </a:xfrm>
          <a:prstGeom prst="bentConnector3">
            <a:avLst>
              <a:gd name="adj1" fmla="val 50000"/>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86653F7-2D8C-4755-B824-69E5F75E1038}"/>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877475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CC125A-0C16-CAFC-2FA5-ADDC91954E55}"/>
              </a:ext>
            </a:extLst>
          </p:cNvPr>
          <p:cNvPicPr>
            <a:picLocks noChangeAspect="1"/>
          </p:cNvPicPr>
          <p:nvPr/>
        </p:nvPicPr>
        <p:blipFill>
          <a:blip r:embed="rId3"/>
          <a:stretch>
            <a:fillRect/>
          </a:stretch>
        </p:blipFill>
        <p:spPr>
          <a:xfrm>
            <a:off x="615297" y="1043719"/>
            <a:ext cx="10612665" cy="4770562"/>
          </a:xfrm>
          <a:prstGeom prst="rect">
            <a:avLst/>
          </a:prstGeom>
        </p:spPr>
      </p:pic>
      <p:sp>
        <p:nvSpPr>
          <p:cNvPr id="2" name="Title 1">
            <a:extLst>
              <a:ext uri="{FF2B5EF4-FFF2-40B4-BE49-F238E27FC236}">
                <a16:creationId xmlns:a16="http://schemas.microsoft.com/office/drawing/2014/main" id="{CE1B4A2C-630F-4A3D-B648-41744AF5C0D0}"/>
              </a:ext>
            </a:extLst>
          </p:cNvPr>
          <p:cNvSpPr>
            <a:spLocks noGrp="1"/>
          </p:cNvSpPr>
          <p:nvPr>
            <p:ph type="title"/>
          </p:nvPr>
        </p:nvSpPr>
        <p:spPr/>
        <p:txBody>
          <a:bodyPr>
            <a:normAutofit fontScale="90000"/>
          </a:bodyPr>
          <a:lstStyle/>
          <a:p>
            <a:r>
              <a:rPr lang="en-US" dirty="0"/>
              <a:t>Application Dashboard</a:t>
            </a:r>
          </a:p>
        </p:txBody>
      </p:sp>
      <p:sp>
        <p:nvSpPr>
          <p:cNvPr id="10" name="Oval 9">
            <a:extLst>
              <a:ext uri="{FF2B5EF4-FFF2-40B4-BE49-F238E27FC236}">
                <a16:creationId xmlns:a16="http://schemas.microsoft.com/office/drawing/2014/main" id="{957A8C9B-2FA6-4870-A8B8-CA5686985B58}"/>
              </a:ext>
            </a:extLst>
          </p:cNvPr>
          <p:cNvSpPr/>
          <p:nvPr/>
        </p:nvSpPr>
        <p:spPr>
          <a:xfrm>
            <a:off x="8508989" y="2506457"/>
            <a:ext cx="2191962" cy="605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2" name="Oval 11">
            <a:extLst>
              <a:ext uri="{FF2B5EF4-FFF2-40B4-BE49-F238E27FC236}">
                <a16:creationId xmlns:a16="http://schemas.microsoft.com/office/drawing/2014/main" id="{0C183259-3068-4DD7-B59F-886C9264CE49}"/>
              </a:ext>
            </a:extLst>
          </p:cNvPr>
          <p:cNvSpPr/>
          <p:nvPr/>
        </p:nvSpPr>
        <p:spPr>
          <a:xfrm>
            <a:off x="5963052" y="2599342"/>
            <a:ext cx="367317" cy="389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6" name="Straight Arrow Connector 15">
            <a:extLst>
              <a:ext uri="{FF2B5EF4-FFF2-40B4-BE49-F238E27FC236}">
                <a16:creationId xmlns:a16="http://schemas.microsoft.com/office/drawing/2014/main" id="{7E813BFE-9EA3-4FB5-8532-ECC87682B3E0}"/>
              </a:ext>
            </a:extLst>
          </p:cNvPr>
          <p:cNvCxnSpPr>
            <a:cxnSpLocks/>
          </p:cNvCxnSpPr>
          <p:nvPr/>
        </p:nvCxnSpPr>
        <p:spPr>
          <a:xfrm flipV="1">
            <a:off x="6305797" y="2793862"/>
            <a:ext cx="2203192" cy="153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CCADBD3C-11D0-4B09-84CA-D3A7AB6AEBB0}"/>
              </a:ext>
            </a:extLst>
          </p:cNvPr>
          <p:cNvSpPr/>
          <p:nvPr/>
        </p:nvSpPr>
        <p:spPr>
          <a:xfrm>
            <a:off x="8508989" y="5298392"/>
            <a:ext cx="2191962" cy="6054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5" name="Date Placeholder 3">
            <a:extLst>
              <a:ext uri="{FF2B5EF4-FFF2-40B4-BE49-F238E27FC236}">
                <a16:creationId xmlns:a16="http://schemas.microsoft.com/office/drawing/2014/main" id="{06A4E207-5932-4B5F-B28C-67D03B2B080C}"/>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4015239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0EB8-83A3-4436-B81A-CE92FE804920}"/>
              </a:ext>
            </a:extLst>
          </p:cNvPr>
          <p:cNvSpPr>
            <a:spLocks noGrp="1"/>
          </p:cNvSpPr>
          <p:nvPr>
            <p:ph type="title"/>
          </p:nvPr>
        </p:nvSpPr>
        <p:spPr/>
        <p:txBody>
          <a:bodyPr>
            <a:normAutofit fontScale="90000"/>
          </a:bodyPr>
          <a:lstStyle/>
          <a:p>
            <a:r>
              <a:rPr lang="en-US" dirty="0"/>
              <a:t>Application Status Messages</a:t>
            </a:r>
          </a:p>
        </p:txBody>
      </p:sp>
      <p:sp>
        <p:nvSpPr>
          <p:cNvPr id="3" name="Content Placeholder 2">
            <a:extLst>
              <a:ext uri="{FF2B5EF4-FFF2-40B4-BE49-F238E27FC236}">
                <a16:creationId xmlns:a16="http://schemas.microsoft.com/office/drawing/2014/main" id="{6E61DD60-C855-4398-BE54-7B424ED7032E}"/>
              </a:ext>
            </a:extLst>
          </p:cNvPr>
          <p:cNvSpPr>
            <a:spLocks noGrp="1"/>
          </p:cNvSpPr>
          <p:nvPr>
            <p:ph idx="1"/>
          </p:nvPr>
        </p:nvSpPr>
        <p:spPr>
          <a:xfrm>
            <a:off x="459092" y="1238701"/>
            <a:ext cx="7310304" cy="1447800"/>
          </a:xfrm>
        </p:spPr>
        <p:txBody>
          <a:bodyPr>
            <a:normAutofit/>
          </a:bodyPr>
          <a:lstStyle/>
          <a:p>
            <a:r>
              <a:rPr lang="en-US" dirty="0"/>
              <a:t>At each stage of the application process, the applicant will be notified of their status. The following are the messages they will see on their Applicant Dashboard.</a:t>
            </a:r>
          </a:p>
          <a:p>
            <a:pPr marL="0" indent="0">
              <a:buNone/>
            </a:pPr>
            <a:r>
              <a:rPr lang="en-US" dirty="0"/>
              <a:t>* There are different messages depending on the payment process.</a:t>
            </a:r>
          </a:p>
        </p:txBody>
      </p:sp>
      <p:sp>
        <p:nvSpPr>
          <p:cNvPr id="8" name="TextBox 7">
            <a:extLst>
              <a:ext uri="{FF2B5EF4-FFF2-40B4-BE49-F238E27FC236}">
                <a16:creationId xmlns:a16="http://schemas.microsoft.com/office/drawing/2014/main" id="{3F310A2E-0806-4404-B971-20017E41CB26}"/>
              </a:ext>
            </a:extLst>
          </p:cNvPr>
          <p:cNvSpPr txBox="1"/>
          <p:nvPr/>
        </p:nvSpPr>
        <p:spPr>
          <a:xfrm>
            <a:off x="8426782" y="1119615"/>
            <a:ext cx="3158782" cy="276999"/>
          </a:xfrm>
          <a:prstGeom prst="rect">
            <a:avLst/>
          </a:prstGeom>
          <a:noFill/>
        </p:spPr>
        <p:txBody>
          <a:bodyPr wrap="square" rtlCol="0">
            <a:spAutoFit/>
          </a:bodyPr>
          <a:lstStyle/>
          <a:p>
            <a:r>
              <a:rPr lang="en-US" sz="1200" dirty="0">
                <a:solidFill>
                  <a:srgbClr val="FF0000"/>
                </a:solidFill>
                <a:latin typeface="Goudy Old Style" panose="02020502050305020303" pitchFamily="18" charset="0"/>
              </a:rPr>
              <a:t>This is what appears on the Applicant Dashboard</a:t>
            </a:r>
          </a:p>
        </p:txBody>
      </p:sp>
      <p:pic>
        <p:nvPicPr>
          <p:cNvPr id="9" name="Picture 8">
            <a:extLst>
              <a:ext uri="{FF2B5EF4-FFF2-40B4-BE49-F238E27FC236}">
                <a16:creationId xmlns:a16="http://schemas.microsoft.com/office/drawing/2014/main" id="{170CED56-2761-4190-9338-723356B2EC75}"/>
              </a:ext>
            </a:extLst>
          </p:cNvPr>
          <p:cNvPicPr>
            <a:picLocks noChangeAspect="1"/>
          </p:cNvPicPr>
          <p:nvPr/>
        </p:nvPicPr>
        <p:blipFill>
          <a:blip r:embed="rId3"/>
          <a:stretch>
            <a:fillRect/>
          </a:stretch>
        </p:blipFill>
        <p:spPr>
          <a:xfrm>
            <a:off x="8508989" y="1420782"/>
            <a:ext cx="3076575" cy="1447800"/>
          </a:xfrm>
          <a:prstGeom prst="rect">
            <a:avLst/>
          </a:prstGeom>
          <a:ln w="22225">
            <a:solidFill>
              <a:schemeClr val="tx1"/>
            </a:solidFill>
          </a:ln>
        </p:spPr>
      </p:pic>
      <p:graphicFrame>
        <p:nvGraphicFramePr>
          <p:cNvPr id="10" name="Table 9">
            <a:extLst>
              <a:ext uri="{FF2B5EF4-FFF2-40B4-BE49-F238E27FC236}">
                <a16:creationId xmlns:a16="http://schemas.microsoft.com/office/drawing/2014/main" id="{7D7F890C-E320-4645-B761-FBC3C2025924}"/>
              </a:ext>
            </a:extLst>
          </p:cNvPr>
          <p:cNvGraphicFramePr>
            <a:graphicFrameLocks noGrp="1"/>
          </p:cNvGraphicFramePr>
          <p:nvPr>
            <p:extLst>
              <p:ext uri="{D42A27DB-BD31-4B8C-83A1-F6EECF244321}">
                <p14:modId xmlns:p14="http://schemas.microsoft.com/office/powerpoint/2010/main" val="1582011843"/>
              </p:ext>
            </p:extLst>
          </p:nvPr>
        </p:nvGraphicFramePr>
        <p:xfrm>
          <a:off x="1365250" y="2979878"/>
          <a:ext cx="9483725" cy="3317240"/>
        </p:xfrm>
        <a:graphic>
          <a:graphicData uri="http://schemas.openxmlformats.org/drawingml/2006/table">
            <a:tbl>
              <a:tblPr firstRow="1" bandRow="1">
                <a:tableStyleId>{7E9639D4-E3E2-4D34-9284-5A2195B3D0D7}</a:tableStyleId>
              </a:tblPr>
              <a:tblGrid>
                <a:gridCol w="1663357">
                  <a:extLst>
                    <a:ext uri="{9D8B030D-6E8A-4147-A177-3AD203B41FA5}">
                      <a16:colId xmlns:a16="http://schemas.microsoft.com/office/drawing/2014/main" val="2259827588"/>
                    </a:ext>
                  </a:extLst>
                </a:gridCol>
                <a:gridCol w="2810218">
                  <a:extLst>
                    <a:ext uri="{9D8B030D-6E8A-4147-A177-3AD203B41FA5}">
                      <a16:colId xmlns:a16="http://schemas.microsoft.com/office/drawing/2014/main" val="1261658433"/>
                    </a:ext>
                  </a:extLst>
                </a:gridCol>
                <a:gridCol w="5010150">
                  <a:extLst>
                    <a:ext uri="{9D8B030D-6E8A-4147-A177-3AD203B41FA5}">
                      <a16:colId xmlns:a16="http://schemas.microsoft.com/office/drawing/2014/main" val="1657465428"/>
                    </a:ext>
                  </a:extLst>
                </a:gridCol>
              </a:tblGrid>
              <a:tr h="370840">
                <a:tc>
                  <a:txBody>
                    <a:bodyPr/>
                    <a:lstStyle/>
                    <a:p>
                      <a:r>
                        <a:rPr lang="en-US" dirty="0">
                          <a:latin typeface="Goudy Old Style" panose="02020502050305020303" pitchFamily="18" charset="0"/>
                        </a:rPr>
                        <a:t>Status</a:t>
                      </a:r>
                    </a:p>
                  </a:txBody>
                  <a:tcPr/>
                </a:tc>
                <a:tc>
                  <a:txBody>
                    <a:bodyPr/>
                    <a:lstStyle/>
                    <a:p>
                      <a:r>
                        <a:rPr lang="en-US" dirty="0">
                          <a:latin typeface="Goudy Old Style" panose="02020502050305020303" pitchFamily="18" charset="0"/>
                        </a:rPr>
                        <a:t>Dashboard Message</a:t>
                      </a:r>
                    </a:p>
                  </a:txBody>
                  <a:tcPr/>
                </a:tc>
                <a:tc>
                  <a:txBody>
                    <a:bodyPr/>
                    <a:lstStyle/>
                    <a:p>
                      <a:r>
                        <a:rPr lang="en-US" dirty="0">
                          <a:latin typeface="Goudy Old Style" panose="02020502050305020303" pitchFamily="18" charset="0"/>
                        </a:rPr>
                        <a:t>Confirmation Message</a:t>
                      </a:r>
                    </a:p>
                  </a:txBody>
                  <a:tcPr/>
                </a:tc>
                <a:extLst>
                  <a:ext uri="{0D108BD9-81ED-4DB2-BD59-A6C34878D82A}">
                    <a16:rowId xmlns:a16="http://schemas.microsoft.com/office/drawing/2014/main" val="531828071"/>
                  </a:ext>
                </a:extLst>
              </a:tr>
              <a:tr h="370840">
                <a:tc>
                  <a:txBody>
                    <a:bodyPr/>
                    <a:lstStyle/>
                    <a:p>
                      <a:r>
                        <a:rPr lang="en-US" sz="1400" dirty="0">
                          <a:latin typeface="Goudy Old Style" panose="02020502050305020303" pitchFamily="18" charset="0"/>
                        </a:rPr>
                        <a:t>STARTED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(Application pending submission)</a:t>
                      </a:r>
                      <a:endParaRPr lang="en-US" sz="1400" dirty="0">
                        <a:latin typeface="Goudy Old Style" panose="02020502050305020303" pitchFamily="18" charset="0"/>
                      </a:endParaRPr>
                    </a:p>
                  </a:txBody>
                  <a:tcPr/>
                </a:tc>
                <a:tc>
                  <a:txBody>
                    <a:bodyPr/>
                    <a:lstStyle/>
                    <a:p>
                      <a:r>
                        <a:rPr lang="en-US" sz="1400" dirty="0">
                          <a:latin typeface="Goudy Old Style" panose="02020502050305020303" pitchFamily="18" charset="0"/>
                        </a:rPr>
                        <a:t>You have started the membership application.</a:t>
                      </a:r>
                    </a:p>
                  </a:txBody>
                  <a:tcPr/>
                </a:tc>
                <a:extLst>
                  <a:ext uri="{0D108BD9-81ED-4DB2-BD59-A6C34878D82A}">
                    <a16:rowId xmlns:a16="http://schemas.microsoft.com/office/drawing/2014/main" val="3450769831"/>
                  </a:ext>
                </a:extLst>
              </a:tr>
              <a:tr h="370840">
                <a:tc>
                  <a:txBody>
                    <a:bodyPr/>
                    <a:lstStyle/>
                    <a:p>
                      <a:r>
                        <a:rPr lang="en-US" sz="1400" dirty="0">
                          <a:latin typeface="Goudy Old Style" panose="02020502050305020303" pitchFamily="18" charset="0"/>
                        </a:rPr>
                        <a:t>SUBMITTED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(Application pending acceptance) </a:t>
                      </a:r>
                      <a:endParaRPr lang="en-US" sz="1400" dirty="0">
                        <a:latin typeface="Goudy Old Style" panose="02020502050305020303" pitchFamily="18" charset="0"/>
                      </a:endParaRPr>
                    </a:p>
                  </a:txBody>
                  <a:tcPr/>
                </a:tc>
                <a:tc>
                  <a:txBody>
                    <a:bodyPr/>
                    <a:lstStyle/>
                    <a:p>
                      <a:r>
                        <a:rPr lang="en-US" sz="1400" dirty="0">
                          <a:latin typeface="Goudy Old Style" panose="02020502050305020303" pitchFamily="18" charset="0"/>
                        </a:rPr>
                        <a:t>Your application has already been submitted.</a:t>
                      </a:r>
                    </a:p>
                  </a:txBody>
                  <a:tcPr/>
                </a:tc>
                <a:extLst>
                  <a:ext uri="{0D108BD9-81ED-4DB2-BD59-A6C34878D82A}">
                    <a16:rowId xmlns:a16="http://schemas.microsoft.com/office/drawing/2014/main" val="54618175"/>
                  </a:ext>
                </a:extLst>
              </a:tr>
              <a:tr h="370840">
                <a:tc>
                  <a:txBody>
                    <a:bodyPr/>
                    <a:lstStyle/>
                    <a:p>
                      <a:r>
                        <a:rPr lang="en-US" sz="1400" dirty="0">
                          <a:latin typeface="Goudy Old Style" panose="02020502050305020303" pitchFamily="18" charset="0"/>
                        </a:rPr>
                        <a:t>ACCEPTED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(Application pending approval) </a:t>
                      </a:r>
                      <a:endParaRPr lang="en-US" sz="1400" dirty="0">
                        <a:latin typeface="Goudy Old Style" panose="02020502050305020303" pitchFamily="18" charset="0"/>
                      </a:endParaRPr>
                    </a:p>
                  </a:txBody>
                  <a:tcPr/>
                </a:tc>
                <a:tc>
                  <a:txBody>
                    <a:bodyPr/>
                    <a:lstStyle/>
                    <a:p>
                      <a:r>
                        <a:rPr lang="en-US" sz="1400" dirty="0">
                          <a:latin typeface="Goudy Old Style" panose="02020502050305020303" pitchFamily="18" charset="0"/>
                        </a:rPr>
                        <a:t>Your application is pending payment. Please select </a:t>
                      </a:r>
                      <a:r>
                        <a:rPr lang="en-US" sz="1400">
                          <a:latin typeface="Goudy Old Style" panose="02020502050305020303" pitchFamily="18" charset="0"/>
                        </a:rPr>
                        <a:t>PAY YOUR </a:t>
                      </a:r>
                      <a:r>
                        <a:rPr lang="en-US" sz="1400" dirty="0">
                          <a:latin typeface="Goudy Old Style" panose="02020502050305020303" pitchFamily="18" charset="0"/>
                        </a:rPr>
                        <a:t>MEMBERSHIP FEES at link below.</a:t>
                      </a:r>
                    </a:p>
                  </a:txBody>
                  <a:tcPr/>
                </a:tc>
                <a:extLst>
                  <a:ext uri="{0D108BD9-81ED-4DB2-BD59-A6C34878D82A}">
                    <a16:rowId xmlns:a16="http://schemas.microsoft.com/office/drawing/2014/main" val="3329410404"/>
                  </a:ext>
                </a:extLst>
              </a:tr>
              <a:tr h="370840">
                <a:tc>
                  <a:txBody>
                    <a:bodyPr/>
                    <a:lstStyle/>
                    <a:p>
                      <a:r>
                        <a:rPr lang="en-US" sz="1400" dirty="0">
                          <a:latin typeface="Goudy Old Style" panose="02020502050305020303" pitchFamily="18" charset="0"/>
                        </a:rPr>
                        <a:t>APPROVED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(Application accepted and paid)</a:t>
                      </a:r>
                      <a:endParaRPr lang="en-US" sz="1400" dirty="0">
                        <a:latin typeface="Goudy Old Style" panose="02020502050305020303" pitchFamily="18" charset="0"/>
                      </a:endParaRPr>
                    </a:p>
                  </a:txBody>
                  <a:tcPr/>
                </a:tc>
                <a:tc>
                  <a:txBody>
                    <a:bodyPr/>
                    <a:lstStyle/>
                    <a:p>
                      <a:r>
                        <a:rPr lang="en-US" sz="1400" b="0" i="0" kern="1200" dirty="0">
                          <a:solidFill>
                            <a:schemeClr val="tx1"/>
                          </a:solidFill>
                          <a:effectLst/>
                          <a:latin typeface="Goudy Old Style" panose="02020502050305020303" pitchFamily="18" charset="0"/>
                          <a:ea typeface="+mn-ea"/>
                          <a:cs typeface="+mn-cs"/>
                        </a:rPr>
                        <a:t>Your application has been accepted and paid.</a:t>
                      </a:r>
                      <a:endParaRPr lang="en-US" sz="1400" dirty="0">
                        <a:latin typeface="Goudy Old Style" panose="02020502050305020303" pitchFamily="18" charset="0"/>
                      </a:endParaRPr>
                    </a:p>
                  </a:txBody>
                  <a:tcPr/>
                </a:tc>
                <a:extLst>
                  <a:ext uri="{0D108BD9-81ED-4DB2-BD59-A6C34878D82A}">
                    <a16:rowId xmlns:a16="http://schemas.microsoft.com/office/drawing/2014/main" val="3673025649"/>
                  </a:ext>
                </a:extLst>
              </a:tr>
              <a:tr h="370840">
                <a:tc>
                  <a:txBody>
                    <a:bodyPr/>
                    <a:lstStyle/>
                    <a:p>
                      <a:r>
                        <a:rPr lang="en-US" sz="1400" dirty="0">
                          <a:latin typeface="Goudy Old Style" panose="02020502050305020303" pitchFamily="18" charset="0"/>
                        </a:rPr>
                        <a:t>COMPLETED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(Completed)</a:t>
                      </a:r>
                      <a:endParaRPr lang="en-US" sz="1400" dirty="0">
                        <a:latin typeface="Goudy Old Style" panose="02020502050305020303" pitchFamily="18" charset="0"/>
                      </a:endParaRPr>
                    </a:p>
                  </a:txBody>
                  <a:tcPr/>
                </a:tc>
                <a:tc>
                  <a:txBody>
                    <a:bodyPr/>
                    <a:lstStyle/>
                    <a:p>
                      <a:r>
                        <a:rPr lang="en-US" sz="1400" dirty="0">
                          <a:solidFill>
                            <a:schemeClr val="tx1"/>
                          </a:solidFill>
                          <a:latin typeface="Goudy Old Style" panose="02020502050305020303" pitchFamily="18" charset="0"/>
                        </a:rPr>
                        <a:t>Your initiation has been completed.</a:t>
                      </a:r>
                    </a:p>
                  </a:txBody>
                  <a:tcPr/>
                </a:tc>
                <a:extLst>
                  <a:ext uri="{0D108BD9-81ED-4DB2-BD59-A6C34878D82A}">
                    <a16:rowId xmlns:a16="http://schemas.microsoft.com/office/drawing/2014/main" val="3575239951"/>
                  </a:ext>
                </a:extLst>
              </a:tr>
              <a:tr h="370840">
                <a:tc>
                  <a:txBody>
                    <a:bodyPr/>
                    <a:lstStyle/>
                    <a:p>
                      <a:r>
                        <a:rPr lang="en-US" sz="1400" dirty="0">
                          <a:latin typeface="Goudy Old Style" panose="02020502050305020303" pitchFamily="18" charset="0"/>
                        </a:rPr>
                        <a:t>REJECTED</a:t>
                      </a:r>
                    </a:p>
                  </a:txBody>
                  <a:tcPr/>
                </a:tc>
                <a:tc>
                  <a:txBody>
                    <a:bodyPr/>
                    <a:lstStyle/>
                    <a:p>
                      <a:r>
                        <a:rPr lang="en-US" sz="1400" b="0" i="0" kern="1200" dirty="0">
                          <a:solidFill>
                            <a:schemeClr val="tx1"/>
                          </a:solidFill>
                          <a:effectLst/>
                          <a:latin typeface="Goudy Old Style" panose="02020502050305020303" pitchFamily="18" charset="0"/>
                          <a:ea typeface="+mn-ea"/>
                          <a:cs typeface="+mn-cs"/>
                        </a:rPr>
                        <a:t>(Rejected)</a:t>
                      </a:r>
                      <a:endParaRPr lang="en-US" sz="1400" dirty="0">
                        <a:latin typeface="Goudy Old Style" panose="02020502050305020303" pitchFamily="18" charset="0"/>
                      </a:endParaRPr>
                    </a:p>
                  </a:txBody>
                  <a:tcPr/>
                </a:tc>
                <a:tc>
                  <a:txBody>
                    <a:bodyPr/>
                    <a:lstStyle/>
                    <a:p>
                      <a:r>
                        <a:rPr lang="en-US" sz="1400" dirty="0">
                          <a:latin typeface="Goudy Old Style" panose="02020502050305020303" pitchFamily="18" charset="0"/>
                        </a:rPr>
                        <a:t>Your application for membership in Omicron Delta Kappa has not been accepted by the circle through which you applied. Your MyODK profile will remain active to allow you to apply again in the future. If you have questions, please contact a Circle Advisor.</a:t>
                      </a:r>
                    </a:p>
                  </a:txBody>
                  <a:tcPr/>
                </a:tc>
                <a:extLst>
                  <a:ext uri="{0D108BD9-81ED-4DB2-BD59-A6C34878D82A}">
                    <a16:rowId xmlns:a16="http://schemas.microsoft.com/office/drawing/2014/main" val="2636493340"/>
                  </a:ext>
                </a:extLst>
              </a:tr>
            </a:tbl>
          </a:graphicData>
        </a:graphic>
      </p:graphicFrame>
      <p:sp>
        <p:nvSpPr>
          <p:cNvPr id="11" name="Date Placeholder 3">
            <a:extLst>
              <a:ext uri="{FF2B5EF4-FFF2-40B4-BE49-F238E27FC236}">
                <a16:creationId xmlns:a16="http://schemas.microsoft.com/office/drawing/2014/main" id="{7E994D1F-B2D8-4AB3-9A71-EAB870C6B529}"/>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3603393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3: Membership Payment</a:t>
            </a:r>
          </a:p>
        </p:txBody>
      </p:sp>
      <p:sp>
        <p:nvSpPr>
          <p:cNvPr id="3" name="Content Placeholder 2"/>
          <p:cNvSpPr>
            <a:spLocks noGrp="1"/>
          </p:cNvSpPr>
          <p:nvPr>
            <p:ph idx="1"/>
          </p:nvPr>
        </p:nvSpPr>
        <p:spPr>
          <a:xfrm>
            <a:off x="566871" y="1226609"/>
            <a:ext cx="11058258" cy="4023360"/>
          </a:xfrm>
        </p:spPr>
        <p:txBody>
          <a:bodyPr vert="horz" lIns="0" tIns="45720" rIns="0" bIns="45720" rtlCol="0" anchor="t">
            <a:normAutofit/>
          </a:bodyPr>
          <a:lstStyle/>
          <a:p>
            <a:pPr>
              <a:lnSpc>
                <a:spcPct val="110000"/>
              </a:lnSpc>
              <a:spcBef>
                <a:spcPts val="0"/>
              </a:spcBef>
            </a:pPr>
            <a:endParaRPr lang="en-US" altLang="en-US" dirty="0"/>
          </a:p>
          <a:p>
            <a:pPr>
              <a:lnSpc>
                <a:spcPct val="110000"/>
              </a:lnSpc>
              <a:spcBef>
                <a:spcPts val="0"/>
              </a:spcBef>
            </a:pPr>
            <a:endParaRPr lang="en-US" altLang="en-US" dirty="0"/>
          </a:p>
          <a:p>
            <a:endParaRPr lang="en-US" dirty="0"/>
          </a:p>
        </p:txBody>
      </p:sp>
      <p:sp>
        <p:nvSpPr>
          <p:cNvPr id="4" name="TextBox 3">
            <a:extLst>
              <a:ext uri="{FF2B5EF4-FFF2-40B4-BE49-F238E27FC236}">
                <a16:creationId xmlns:a16="http://schemas.microsoft.com/office/drawing/2014/main" id="{3F714C8F-4AA4-42EB-BA43-812DA3E7002D}"/>
              </a:ext>
            </a:extLst>
          </p:cNvPr>
          <p:cNvSpPr txBox="1"/>
          <p:nvPr/>
        </p:nvSpPr>
        <p:spPr>
          <a:xfrm>
            <a:off x="566871" y="1178865"/>
            <a:ext cx="11157603" cy="4339650"/>
          </a:xfrm>
          <a:prstGeom prst="rect">
            <a:avLst/>
          </a:prstGeom>
          <a:noFill/>
        </p:spPr>
        <p:txBody>
          <a:bodyPr wrap="square" lIns="91440" tIns="45720" rIns="91440" bIns="45720" rtlCol="0" anchor="t">
            <a:spAutoFit/>
          </a:bodyPr>
          <a:lstStyle/>
          <a:p>
            <a:r>
              <a:rPr lang="en-US" sz="2400" b="1" dirty="0">
                <a:latin typeface="Goudy Old Style"/>
              </a:rPr>
              <a:t>For Circles using the MyODK payment portal:</a:t>
            </a:r>
          </a:p>
          <a:p>
            <a:endParaRPr lang="en-US" dirty="0">
              <a:latin typeface="Goudy Old Style" panose="02020502050305020303" pitchFamily="18" charset="0"/>
            </a:endParaRPr>
          </a:p>
          <a:p>
            <a:pPr marL="342900" indent="-342900">
              <a:buFont typeface="+mj-lt"/>
              <a:buAutoNum type="arabicPeriod"/>
            </a:pPr>
            <a:r>
              <a:rPr lang="en-US" dirty="0">
                <a:latin typeface="Goudy Old Style" panose="02020502050305020303" pitchFamily="18" charset="0"/>
              </a:rPr>
              <a:t>Upon acceptance:</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ACCEPTED (Application pending approval) </a:t>
            </a:r>
          </a:p>
          <a:p>
            <a:pPr marL="800100" lvl="1" indent="-342900">
              <a:buFont typeface="+mj-lt"/>
              <a:buAutoNum type="alphaLcPeriod"/>
            </a:pPr>
            <a:r>
              <a:rPr lang="en-US" dirty="0">
                <a:latin typeface="Goudy Old Style" panose="02020502050305020303" pitchFamily="18" charset="0"/>
              </a:rPr>
              <a:t>Application message will be: </a:t>
            </a:r>
            <a:r>
              <a:rPr lang="en-US" i="1" dirty="0">
                <a:latin typeface="Goudy Old Style" panose="02020502050305020303" pitchFamily="18" charset="0"/>
              </a:rPr>
              <a:t>Your application is pending approval. Please check your outstanding orders to pay your initiation fees.</a:t>
            </a:r>
          </a:p>
          <a:p>
            <a:pPr marL="800100" lvl="1" indent="-342900">
              <a:buFont typeface="+mj-lt"/>
              <a:buAutoNum type="alphaLcPeriod"/>
            </a:pPr>
            <a:endParaRPr lang="en-US" i="1" dirty="0">
              <a:latin typeface="Goudy Old Style" panose="02020502050305020303" pitchFamily="18" charset="0"/>
            </a:endParaRPr>
          </a:p>
          <a:p>
            <a:pPr marL="342900" indent="-342900">
              <a:buFont typeface="+mj-lt"/>
              <a:buAutoNum type="arabicPeriod"/>
            </a:pPr>
            <a:r>
              <a:rPr lang="en-US" dirty="0">
                <a:latin typeface="Goudy Old Style" panose="02020502050305020303" pitchFamily="18" charset="0"/>
              </a:rPr>
              <a:t>Upon payment:</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APPROVED (Application accepted and paid)</a:t>
            </a:r>
          </a:p>
          <a:p>
            <a:pPr marL="800100" lvl="1" indent="-342900">
              <a:buFont typeface="+mj-lt"/>
              <a:buAutoNum type="alphaLcPeriod"/>
            </a:pPr>
            <a:r>
              <a:rPr lang="en-US" dirty="0">
                <a:latin typeface="Goudy Old Style" panose="02020502050305020303" pitchFamily="18" charset="0"/>
              </a:rPr>
              <a:t>Application message will be: </a:t>
            </a:r>
            <a:r>
              <a:rPr lang="en-US" i="1" dirty="0">
                <a:latin typeface="Goudy Old Style" panose="02020502050305020303" pitchFamily="18" charset="0"/>
              </a:rPr>
              <a:t>Your application has been approved and paid.</a:t>
            </a:r>
          </a:p>
          <a:p>
            <a:pPr marL="800100" lvl="1" indent="-342900">
              <a:buFont typeface="+mj-lt"/>
              <a:buAutoNum type="alphaLcPeriod"/>
            </a:pPr>
            <a:r>
              <a:rPr lang="en-US" dirty="0">
                <a:latin typeface="Goudy Old Style" panose="02020502050305020303" pitchFamily="18" charset="0"/>
              </a:rPr>
              <a:t>And, they will receive an email confirmation of payment.</a:t>
            </a:r>
          </a:p>
          <a:p>
            <a:pPr marL="800100" lvl="1" indent="-342900">
              <a:buFont typeface="+mj-lt"/>
              <a:buAutoNum type="alphaLcPeriod"/>
            </a:pPr>
            <a:endParaRPr lang="en-US" i="1" dirty="0">
              <a:latin typeface="Goudy Old Style" panose="02020502050305020303" pitchFamily="18" charset="0"/>
            </a:endParaRPr>
          </a:p>
          <a:p>
            <a:pPr marL="342900" indent="-342900">
              <a:buFont typeface="+mj-lt"/>
              <a:buAutoNum type="arabicPeriod"/>
            </a:pPr>
            <a:r>
              <a:rPr lang="en-US" dirty="0">
                <a:latin typeface="Goudy Old Style" panose="02020502050305020303" pitchFamily="18" charset="0"/>
              </a:rPr>
              <a:t>After Initiation Ceremony (without changes to record)</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COMPLETED</a:t>
            </a:r>
          </a:p>
          <a:p>
            <a:endParaRPr lang="en-US" dirty="0"/>
          </a:p>
        </p:txBody>
      </p:sp>
      <p:sp>
        <p:nvSpPr>
          <p:cNvPr id="6" name="Date Placeholder 3">
            <a:extLst>
              <a:ext uri="{FF2B5EF4-FFF2-40B4-BE49-F238E27FC236}">
                <a16:creationId xmlns:a16="http://schemas.microsoft.com/office/drawing/2014/main" id="{3DF4B240-2ABA-4E68-A92E-0E63DF6CF97F}"/>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347706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708618"/>
            <a:ext cx="10058400" cy="3566160"/>
          </a:xfrm>
        </p:spPr>
        <p:txBody>
          <a:bodyPr/>
          <a:lstStyle/>
          <a:p>
            <a:r>
              <a:rPr lang="en-US" dirty="0"/>
              <a:t>What is MyODK?</a:t>
            </a:r>
          </a:p>
        </p:txBody>
      </p:sp>
      <p:sp>
        <p:nvSpPr>
          <p:cNvPr id="8" name="Text Placeholder 7"/>
          <p:cNvSpPr>
            <a:spLocks noGrp="1"/>
          </p:cNvSpPr>
          <p:nvPr>
            <p:ph type="body" idx="1"/>
          </p:nvPr>
        </p:nvSpPr>
        <p:spPr/>
        <p:txBody>
          <a:bodyPr/>
          <a:lstStyle/>
          <a:p>
            <a:r>
              <a:rPr lang="en-US" dirty="0"/>
              <a:t>Description of the Program</a:t>
            </a:r>
          </a:p>
        </p:txBody>
      </p:sp>
      <p:sp>
        <p:nvSpPr>
          <p:cNvPr id="5" name="Date Placeholder 3">
            <a:extLst>
              <a:ext uri="{FF2B5EF4-FFF2-40B4-BE49-F238E27FC236}">
                <a16:creationId xmlns:a16="http://schemas.microsoft.com/office/drawing/2014/main" id="{3909E96B-F7AF-48A6-8554-44443ED4A7F6}"/>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557576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a:rPr>
              <a:t>Step 3: Membership Fee Verification </a:t>
            </a:r>
          </a:p>
        </p:txBody>
      </p:sp>
      <p:sp>
        <p:nvSpPr>
          <p:cNvPr id="3" name="Rectangle 2">
            <a:extLst>
              <a:ext uri="{FF2B5EF4-FFF2-40B4-BE49-F238E27FC236}">
                <a16:creationId xmlns:a16="http://schemas.microsoft.com/office/drawing/2014/main" id="{6C829D86-BDB7-4719-BBD4-25C8EBC15645}"/>
              </a:ext>
            </a:extLst>
          </p:cNvPr>
          <p:cNvSpPr/>
          <p:nvPr/>
        </p:nvSpPr>
        <p:spPr>
          <a:xfrm>
            <a:off x="615297" y="1284181"/>
            <a:ext cx="9900303" cy="4524315"/>
          </a:xfrm>
          <a:prstGeom prst="rect">
            <a:avLst/>
          </a:prstGeom>
        </p:spPr>
        <p:txBody>
          <a:bodyPr wrap="square" lIns="91440" tIns="45720" rIns="91440" bIns="45720" anchor="t">
            <a:spAutoFit/>
          </a:bodyPr>
          <a:lstStyle/>
          <a:p>
            <a:r>
              <a:rPr lang="en-US" b="1" dirty="0">
                <a:latin typeface="Goudy Old Style" panose="02020502050305020303" pitchFamily="18" charset="0"/>
              </a:rPr>
              <a:t>Circles not using the MyODK payment portal will need to verify payment on the Circle Executive Dashboard.</a:t>
            </a:r>
          </a:p>
          <a:p>
            <a:endParaRPr lang="en-US" dirty="0">
              <a:latin typeface="Goudy Old Style" panose="02020502050305020303" pitchFamily="18" charset="0"/>
            </a:endParaRPr>
          </a:p>
          <a:p>
            <a:r>
              <a:rPr lang="en-US" b="1" dirty="0">
                <a:latin typeface="Goudy Old Style" panose="02020502050305020303" pitchFamily="18" charset="0"/>
              </a:rPr>
              <a:t>Applicants for Circles not using the MyODK Payment portal will see these messages.</a:t>
            </a:r>
          </a:p>
          <a:p>
            <a:pPr marL="342900" indent="-342900">
              <a:buFont typeface="+mj-lt"/>
              <a:buAutoNum type="arabicPeriod"/>
            </a:pPr>
            <a:r>
              <a:rPr lang="en-US" dirty="0">
                <a:latin typeface="Goudy Old Style" panose="02020502050305020303" pitchFamily="18" charset="0"/>
              </a:rPr>
              <a:t>Upon acceptance:</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ACCEPTED (Application pending approval) </a:t>
            </a:r>
          </a:p>
          <a:p>
            <a:pPr marL="800100" lvl="1" indent="-342900">
              <a:buFont typeface="+mj-lt"/>
              <a:buAutoNum type="alphaLcPeriod"/>
            </a:pPr>
            <a:r>
              <a:rPr lang="en-US" dirty="0">
                <a:latin typeface="Goudy Old Style"/>
              </a:rPr>
              <a:t>Application message will be: </a:t>
            </a:r>
            <a:r>
              <a:rPr lang="en-US" i="1" dirty="0">
                <a:latin typeface="Goudy Old Style"/>
              </a:rPr>
              <a:t>Your application is pending approval. Your circle is not using the MyODK payment portal for this initiation. Please contact your circle advisor to pay your initiation fee.</a:t>
            </a:r>
          </a:p>
          <a:p>
            <a:pPr marL="800100" lvl="1" indent="-342900">
              <a:buFont typeface="+mj-lt"/>
              <a:buAutoNum type="alphaLcPeriod"/>
            </a:pPr>
            <a:endParaRPr lang="en-US" i="1" dirty="0">
              <a:latin typeface="Goudy Old Style" panose="02020502050305020303" pitchFamily="18" charset="0"/>
            </a:endParaRPr>
          </a:p>
          <a:p>
            <a:pPr marL="342900" indent="-342900">
              <a:buFont typeface="+mj-lt"/>
              <a:buAutoNum type="arabicPeriod"/>
            </a:pPr>
            <a:r>
              <a:rPr lang="en-US" dirty="0">
                <a:latin typeface="Goudy Old Style" panose="02020502050305020303" pitchFamily="18" charset="0"/>
              </a:rPr>
              <a:t>Upon payment:</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APPROVED (Application accepted and paid)</a:t>
            </a:r>
          </a:p>
          <a:p>
            <a:pPr marL="800100" lvl="1" indent="-342900">
              <a:buFont typeface="+mj-lt"/>
              <a:buAutoNum type="alphaLcPeriod"/>
            </a:pPr>
            <a:r>
              <a:rPr lang="en-US" dirty="0">
                <a:latin typeface="Goudy Old Style" panose="02020502050305020303" pitchFamily="18" charset="0"/>
              </a:rPr>
              <a:t>Application message will be: </a:t>
            </a:r>
            <a:r>
              <a:rPr lang="en-US" i="1" dirty="0">
                <a:latin typeface="Goudy Old Style" panose="02020502050305020303" pitchFamily="18" charset="0"/>
              </a:rPr>
              <a:t>Your application has been approved and paid.</a:t>
            </a:r>
          </a:p>
          <a:p>
            <a:pPr marL="800100" lvl="1" indent="-342900">
              <a:buFont typeface="+mj-lt"/>
              <a:buAutoNum type="alphaLcPeriod"/>
            </a:pPr>
            <a:r>
              <a:rPr lang="en-US" i="1" dirty="0">
                <a:latin typeface="Goudy Old Style" panose="02020502050305020303" pitchFamily="18" charset="0"/>
              </a:rPr>
              <a:t>And, they will receive an email confirmation of payment.</a:t>
            </a:r>
          </a:p>
          <a:p>
            <a:pPr marL="800100" lvl="1" indent="-342900">
              <a:buFont typeface="+mj-lt"/>
              <a:buAutoNum type="alphaLcPeriod"/>
            </a:pPr>
            <a:endParaRPr lang="en-US" i="1" dirty="0">
              <a:latin typeface="Goudy Old Style" panose="02020502050305020303" pitchFamily="18" charset="0"/>
            </a:endParaRPr>
          </a:p>
          <a:p>
            <a:pPr marL="342900" indent="-342900">
              <a:buFont typeface="+mj-lt"/>
              <a:buAutoNum type="arabicPeriod"/>
            </a:pPr>
            <a:r>
              <a:rPr lang="en-US" dirty="0">
                <a:latin typeface="Goudy Old Style" panose="02020502050305020303" pitchFamily="18" charset="0"/>
              </a:rPr>
              <a:t>After Initiation Ceremony (without changes to record)</a:t>
            </a:r>
          </a:p>
          <a:p>
            <a:pPr marL="800100" lvl="1" indent="-342900">
              <a:buFont typeface="+mj-lt"/>
              <a:buAutoNum type="alphaLcPeriod"/>
            </a:pPr>
            <a:r>
              <a:rPr lang="en-US" dirty="0">
                <a:latin typeface="Goudy Old Style" panose="02020502050305020303" pitchFamily="18" charset="0"/>
              </a:rPr>
              <a:t>Application Status becomes: </a:t>
            </a:r>
            <a:r>
              <a:rPr lang="en-US" i="1" dirty="0">
                <a:latin typeface="Goudy Old Style" panose="02020502050305020303" pitchFamily="18" charset="0"/>
              </a:rPr>
              <a:t>COMPLETED</a:t>
            </a:r>
          </a:p>
        </p:txBody>
      </p:sp>
      <p:sp>
        <p:nvSpPr>
          <p:cNvPr id="5" name="Date Placeholder 3">
            <a:extLst>
              <a:ext uri="{FF2B5EF4-FFF2-40B4-BE49-F238E27FC236}">
                <a16:creationId xmlns:a16="http://schemas.microsoft.com/office/drawing/2014/main" id="{6E4AE8D0-2F6A-4642-83A0-B8FDCAB4A3BB}"/>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475002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61B65C-9DA4-4436-B2F1-8FBB17B2334C}"/>
              </a:ext>
            </a:extLst>
          </p:cNvPr>
          <p:cNvSpPr>
            <a:spLocks noGrp="1"/>
          </p:cNvSpPr>
          <p:nvPr>
            <p:ph type="title"/>
          </p:nvPr>
        </p:nvSpPr>
        <p:spPr/>
        <p:txBody>
          <a:bodyPr/>
          <a:lstStyle/>
          <a:p>
            <a:r>
              <a:rPr lang="en-US" dirty="0"/>
              <a:t>Certificate Orders</a:t>
            </a:r>
          </a:p>
        </p:txBody>
      </p:sp>
      <p:sp>
        <p:nvSpPr>
          <p:cNvPr id="6" name="Text Placeholder 5">
            <a:extLst>
              <a:ext uri="{FF2B5EF4-FFF2-40B4-BE49-F238E27FC236}">
                <a16:creationId xmlns:a16="http://schemas.microsoft.com/office/drawing/2014/main" id="{B35F9BE9-C4A7-45A5-AFDA-DAE30866573F}"/>
              </a:ext>
            </a:extLst>
          </p:cNvPr>
          <p:cNvSpPr>
            <a:spLocks noGrp="1"/>
          </p:cNvSpPr>
          <p:nvPr>
            <p:ph type="body" idx="1"/>
          </p:nvPr>
        </p:nvSpPr>
        <p:spPr/>
        <p:txBody>
          <a:bodyPr/>
          <a:lstStyle/>
          <a:p>
            <a:endParaRPr lang="en-US"/>
          </a:p>
        </p:txBody>
      </p:sp>
      <p:sp>
        <p:nvSpPr>
          <p:cNvPr id="7" name="Date Placeholder 3">
            <a:extLst>
              <a:ext uri="{FF2B5EF4-FFF2-40B4-BE49-F238E27FC236}">
                <a16:creationId xmlns:a16="http://schemas.microsoft.com/office/drawing/2014/main" id="{19C4BA33-E635-4C3C-AE12-6EEA537115D5}"/>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4104417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EF73C3-F9D3-4A29-B86A-4A7E23B6CC13}"/>
              </a:ext>
            </a:extLst>
          </p:cNvPr>
          <p:cNvSpPr>
            <a:spLocks noGrp="1"/>
          </p:cNvSpPr>
          <p:nvPr>
            <p:ph type="title"/>
          </p:nvPr>
        </p:nvSpPr>
        <p:spPr/>
        <p:txBody>
          <a:bodyPr>
            <a:normAutofit fontScale="90000"/>
          </a:bodyPr>
          <a:lstStyle/>
          <a:p>
            <a:r>
              <a:rPr lang="en-US" dirty="0"/>
              <a:t>Certificate Order Rules</a:t>
            </a:r>
          </a:p>
        </p:txBody>
      </p:sp>
      <p:sp>
        <p:nvSpPr>
          <p:cNvPr id="6" name="Content Placeholder 5">
            <a:extLst>
              <a:ext uri="{FF2B5EF4-FFF2-40B4-BE49-F238E27FC236}">
                <a16:creationId xmlns:a16="http://schemas.microsoft.com/office/drawing/2014/main" id="{A291FF61-A0C5-45CF-9145-04F425CF5D2A}"/>
              </a:ext>
            </a:extLst>
          </p:cNvPr>
          <p:cNvSpPr>
            <a:spLocks noGrp="1"/>
          </p:cNvSpPr>
          <p:nvPr>
            <p:ph idx="1"/>
          </p:nvPr>
        </p:nvSpPr>
        <p:spPr>
          <a:xfrm>
            <a:off x="615297" y="1417320"/>
            <a:ext cx="11058258" cy="4304750"/>
          </a:xfrm>
        </p:spPr>
        <p:txBody>
          <a:bodyPr>
            <a:normAutofit fontScale="92500" lnSpcReduction="10000"/>
          </a:bodyPr>
          <a:lstStyle/>
          <a:p>
            <a:pPr marL="0" indent="0">
              <a:buNone/>
            </a:pPr>
            <a:r>
              <a:rPr lang="en-US" b="1" dirty="0"/>
              <a:t>What is the Certificate order? </a:t>
            </a:r>
            <a:r>
              <a:rPr lang="en-US" dirty="0"/>
              <a:t>This is the official request to process the memberships for the individuals the circle will initiate soon. From this order, the O</a:t>
            </a:r>
            <a:r>
              <a:rPr lang="en-US" dirty="0">
                <a:sym typeface="Symbol" panose="05050102010706020507" pitchFamily="18" charset="2"/>
              </a:rPr>
              <a:t></a:t>
            </a:r>
            <a:r>
              <a:rPr lang="en-US" dirty="0"/>
              <a:t>K National Headquarters staff create the individual certificates and provide the Key of Membership pins for the individual.</a:t>
            </a:r>
          </a:p>
          <a:p>
            <a:pPr marL="0" indent="0">
              <a:buNone/>
            </a:pPr>
            <a:r>
              <a:rPr lang="en-US" dirty="0"/>
              <a:t>The following are the rules for submitting a certificate order. Beginning in December 2024, these rules are strictly enforced to prevent duplicate orders, additional certificate processing, and increased shipping and labor costs.</a:t>
            </a:r>
          </a:p>
          <a:p>
            <a:pPr marL="457200" indent="-457200">
              <a:buClrTx/>
              <a:buFont typeface="Calibri" panose="020F0502020204030204" pitchFamily="34" charset="0"/>
              <a:buAutoNum type="arabicParenR"/>
            </a:pPr>
            <a:r>
              <a:rPr lang="en-US" dirty="0"/>
              <a:t>Only advisors or circle assistants may place certificate orders. </a:t>
            </a:r>
          </a:p>
          <a:p>
            <a:pPr marL="457200" indent="-457200">
              <a:buClrTx/>
              <a:buAutoNum type="arabicParenR"/>
            </a:pPr>
            <a:r>
              <a:rPr lang="en-US" dirty="0"/>
              <a:t>The order must be submitted no less than 7 calendar days before the ceremony. </a:t>
            </a:r>
          </a:p>
          <a:p>
            <a:pPr marL="457200" indent="-457200">
              <a:buClrTx/>
              <a:buAutoNum type="arabicParenR"/>
            </a:pPr>
            <a:r>
              <a:rPr lang="en-US" b="1" dirty="0"/>
              <a:t>Only ONE (1) order per initiation date is permitted</a:t>
            </a:r>
            <a:r>
              <a:rPr lang="en-US" dirty="0"/>
              <a:t>. </a:t>
            </a:r>
          </a:p>
          <a:p>
            <a:pPr marL="457200" indent="-457200">
              <a:buClrTx/>
              <a:buAutoNum type="arabicParenR"/>
            </a:pPr>
            <a:r>
              <a:rPr lang="en-US" dirty="0"/>
              <a:t>Once the order is submitted, no additions can be made. Please be sure all candidates approved for the initiation are included in this order.</a:t>
            </a:r>
          </a:p>
          <a:p>
            <a:pPr marL="457200" indent="-457200">
              <a:buClrTx/>
              <a:buAutoNum type="arabicParenR"/>
            </a:pPr>
            <a:r>
              <a:rPr lang="en-US" dirty="0"/>
              <a:t>No payments to the national payment portal will be accepted once the order is submitted.</a:t>
            </a:r>
          </a:p>
          <a:p>
            <a:pPr marL="0" indent="0">
              <a:buClrTx/>
              <a:buNone/>
            </a:pPr>
            <a:r>
              <a:rPr lang="en-US" dirty="0"/>
              <a:t>When you are ready to submit, select the Certificate Order Form button in the Circle Executive Dashboard.</a:t>
            </a:r>
          </a:p>
        </p:txBody>
      </p:sp>
      <p:pic>
        <p:nvPicPr>
          <p:cNvPr id="7" name="Picture 6">
            <a:extLst>
              <a:ext uri="{FF2B5EF4-FFF2-40B4-BE49-F238E27FC236}">
                <a16:creationId xmlns:a16="http://schemas.microsoft.com/office/drawing/2014/main" id="{4A218123-31A1-40AA-B76B-422C38341418}"/>
              </a:ext>
            </a:extLst>
          </p:cNvPr>
          <p:cNvPicPr>
            <a:picLocks noChangeAspect="1"/>
          </p:cNvPicPr>
          <p:nvPr/>
        </p:nvPicPr>
        <p:blipFill>
          <a:blip r:embed="rId2"/>
          <a:stretch>
            <a:fillRect/>
          </a:stretch>
        </p:blipFill>
        <p:spPr>
          <a:xfrm>
            <a:off x="615297" y="5440680"/>
            <a:ext cx="3219899" cy="666843"/>
          </a:xfrm>
          <a:prstGeom prst="rect">
            <a:avLst/>
          </a:prstGeom>
        </p:spPr>
      </p:pic>
      <p:sp>
        <p:nvSpPr>
          <p:cNvPr id="8" name="Date Placeholder 3">
            <a:extLst>
              <a:ext uri="{FF2B5EF4-FFF2-40B4-BE49-F238E27FC236}">
                <a16:creationId xmlns:a16="http://schemas.microsoft.com/office/drawing/2014/main" id="{C45F822F-535B-40FC-A9E5-25C2C29E4D53}"/>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4085086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6FC010-E39C-E9F2-84B3-DEED2651922F}"/>
              </a:ext>
            </a:extLst>
          </p:cNvPr>
          <p:cNvPicPr>
            <a:picLocks noChangeAspect="1"/>
          </p:cNvPicPr>
          <p:nvPr/>
        </p:nvPicPr>
        <p:blipFill>
          <a:blip r:embed="rId3"/>
          <a:srcRect r="26601"/>
          <a:stretch/>
        </p:blipFill>
        <p:spPr>
          <a:xfrm>
            <a:off x="3910764" y="1240828"/>
            <a:ext cx="6428623" cy="4023359"/>
          </a:xfrm>
          <a:prstGeom prst="rect">
            <a:avLst/>
          </a:prstGeom>
        </p:spPr>
      </p:pic>
      <p:sp>
        <p:nvSpPr>
          <p:cNvPr id="2" name="Title 1"/>
          <p:cNvSpPr>
            <a:spLocks noGrp="1"/>
          </p:cNvSpPr>
          <p:nvPr>
            <p:ph type="title"/>
          </p:nvPr>
        </p:nvSpPr>
        <p:spPr/>
        <p:txBody>
          <a:bodyPr vert="horz" lIns="91440" tIns="45720" rIns="91440" bIns="45720" rtlCol="0" anchor="b">
            <a:noAutofit/>
          </a:bodyPr>
          <a:lstStyle/>
          <a:p>
            <a:r>
              <a:rPr lang="en-US" sz="4000" dirty="0">
                <a:latin typeface="Goudy Old Style"/>
              </a:rPr>
              <a:t>Certificate Order Form</a:t>
            </a:r>
          </a:p>
        </p:txBody>
      </p:sp>
      <p:sp>
        <p:nvSpPr>
          <p:cNvPr id="15" name="Content Placeholder 14">
            <a:extLst>
              <a:ext uri="{FF2B5EF4-FFF2-40B4-BE49-F238E27FC236}">
                <a16:creationId xmlns:a16="http://schemas.microsoft.com/office/drawing/2014/main" id="{ED23A807-8C86-4907-839B-07194374E404}"/>
              </a:ext>
            </a:extLst>
          </p:cNvPr>
          <p:cNvSpPr>
            <a:spLocks noGrp="1"/>
          </p:cNvSpPr>
          <p:nvPr>
            <p:ph idx="1"/>
          </p:nvPr>
        </p:nvSpPr>
        <p:spPr>
          <a:xfrm>
            <a:off x="615297" y="1417320"/>
            <a:ext cx="3037967" cy="4023360"/>
          </a:xfrm>
        </p:spPr>
        <p:txBody>
          <a:bodyPr>
            <a:normAutofit/>
          </a:bodyPr>
          <a:lstStyle/>
          <a:p>
            <a:r>
              <a:rPr lang="en-US" dirty="0"/>
              <a:t>Initiation date is automatically inserted</a:t>
            </a:r>
          </a:p>
          <a:p>
            <a:r>
              <a:rPr lang="en-US" dirty="0"/>
              <a:t>Select which address for shipping. </a:t>
            </a:r>
          </a:p>
          <a:p>
            <a:r>
              <a:rPr lang="en-US" dirty="0"/>
              <a:t>These come from the advisor or circle’s profile. If the address is not correct, select click here to change.</a:t>
            </a:r>
          </a:p>
          <a:p>
            <a:endParaRPr lang="en-US" dirty="0"/>
          </a:p>
          <a:p>
            <a:r>
              <a:rPr lang="en-US" dirty="0"/>
              <a:t>List of initiate names</a:t>
            </a:r>
          </a:p>
          <a:p>
            <a:endParaRPr lang="en-US" dirty="0"/>
          </a:p>
        </p:txBody>
      </p:sp>
      <p:cxnSp>
        <p:nvCxnSpPr>
          <p:cNvPr id="18" name="Straight Arrow Connector 17">
            <a:extLst>
              <a:ext uri="{FF2B5EF4-FFF2-40B4-BE49-F238E27FC236}">
                <a16:creationId xmlns:a16="http://schemas.microsoft.com/office/drawing/2014/main" id="{0FA306F1-DF4C-4385-9AB4-50429B0E6D30}"/>
              </a:ext>
            </a:extLst>
          </p:cNvPr>
          <p:cNvCxnSpPr>
            <a:cxnSpLocks/>
          </p:cNvCxnSpPr>
          <p:nvPr/>
        </p:nvCxnSpPr>
        <p:spPr>
          <a:xfrm>
            <a:off x="3040912" y="1936595"/>
            <a:ext cx="697247"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C2E06F9F-820C-4626-AB34-BBDF09855D65}"/>
              </a:ext>
            </a:extLst>
          </p:cNvPr>
          <p:cNvCxnSpPr>
            <a:cxnSpLocks/>
          </p:cNvCxnSpPr>
          <p:nvPr/>
        </p:nvCxnSpPr>
        <p:spPr>
          <a:xfrm>
            <a:off x="2929819" y="4816582"/>
            <a:ext cx="895316"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945F6AF8-35A4-40F4-BA0B-B102AE1F73C5}"/>
              </a:ext>
            </a:extLst>
          </p:cNvPr>
          <p:cNvCxnSpPr>
            <a:cxnSpLocks/>
          </p:cNvCxnSpPr>
          <p:nvPr/>
        </p:nvCxnSpPr>
        <p:spPr>
          <a:xfrm>
            <a:off x="1616149" y="2826915"/>
            <a:ext cx="2208986"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Date Placeholder 3">
            <a:extLst>
              <a:ext uri="{FF2B5EF4-FFF2-40B4-BE49-F238E27FC236}">
                <a16:creationId xmlns:a16="http://schemas.microsoft.com/office/drawing/2014/main" id="{B9D64861-92AC-4D70-8EF8-9B9A2E7351A0}"/>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489720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Amount Owed Section</a:t>
            </a:r>
          </a:p>
        </p:txBody>
      </p:sp>
      <p:sp>
        <p:nvSpPr>
          <p:cNvPr id="3" name="Content Placeholder 2"/>
          <p:cNvSpPr>
            <a:spLocks noGrp="1"/>
          </p:cNvSpPr>
          <p:nvPr>
            <p:ph idx="1"/>
          </p:nvPr>
        </p:nvSpPr>
        <p:spPr>
          <a:xfrm>
            <a:off x="605413" y="1244774"/>
            <a:ext cx="10897837" cy="4023360"/>
          </a:xfrm>
        </p:spPr>
        <p:txBody>
          <a:bodyPr vert="horz" lIns="0" tIns="45720" rIns="0" bIns="45720" rtlCol="0" anchor="t">
            <a:normAutofit/>
          </a:bodyPr>
          <a:lstStyle/>
          <a:p>
            <a:r>
              <a:rPr lang="en-US" dirty="0">
                <a:latin typeface="Goudy Old Style"/>
              </a:rPr>
              <a:t>To fully demonstrate what the circle will owe upon submission of the order, this section has been revised. The order below shows what an order would look like with expedited shipping.</a:t>
            </a:r>
            <a:endParaRPr lang="en-US" dirty="0"/>
          </a:p>
          <a:p>
            <a:endParaRPr lang="en-US" dirty="0"/>
          </a:p>
          <a:p>
            <a:endParaRPr lang="en-US" dirty="0"/>
          </a:p>
        </p:txBody>
      </p:sp>
      <p:sp>
        <p:nvSpPr>
          <p:cNvPr id="9" name="TextBox 8"/>
          <p:cNvSpPr txBox="1"/>
          <p:nvPr/>
        </p:nvSpPr>
        <p:spPr>
          <a:xfrm>
            <a:off x="5681930" y="5142245"/>
            <a:ext cx="4917057" cy="307777"/>
          </a:xfrm>
          <a:prstGeom prst="rect">
            <a:avLst/>
          </a:prstGeom>
          <a:noFill/>
        </p:spPr>
        <p:txBody>
          <a:bodyPr wrap="square" rtlCol="0">
            <a:spAutoFit/>
          </a:bodyPr>
          <a:lstStyle/>
          <a:p>
            <a:r>
              <a:rPr lang="en-US" sz="1400" dirty="0">
                <a:solidFill>
                  <a:schemeClr val="tx2">
                    <a:lumMod val="50000"/>
                  </a:schemeClr>
                </a:solidFill>
                <a:latin typeface="Goudy Old Style" panose="02020502050305020303" pitchFamily="18" charset="0"/>
              </a:rPr>
              <a:t>The circle owes O</a:t>
            </a:r>
            <a:r>
              <a:rPr lang="en-US" sz="1400" dirty="0">
                <a:solidFill>
                  <a:schemeClr val="tx2">
                    <a:lumMod val="50000"/>
                  </a:schemeClr>
                </a:solidFill>
                <a:latin typeface="Goudy Old Style" panose="02020502050305020303" pitchFamily="18" charset="0"/>
                <a:sym typeface="Symbol" panose="05050102010706020507" pitchFamily="18" charset="2"/>
              </a:rPr>
              <a:t></a:t>
            </a:r>
            <a:r>
              <a:rPr lang="en-US" sz="1400" dirty="0">
                <a:solidFill>
                  <a:schemeClr val="tx2">
                    <a:lumMod val="50000"/>
                  </a:schemeClr>
                </a:solidFill>
                <a:latin typeface="Goudy Old Style" panose="02020502050305020303" pitchFamily="18" charset="0"/>
              </a:rPr>
              <a:t>K for members who paid the circle locally </a:t>
            </a:r>
          </a:p>
        </p:txBody>
      </p:sp>
      <p:sp>
        <p:nvSpPr>
          <p:cNvPr id="10" name="TextBox 9"/>
          <p:cNvSpPr txBox="1"/>
          <p:nvPr/>
        </p:nvSpPr>
        <p:spPr>
          <a:xfrm>
            <a:off x="5681932" y="5330478"/>
            <a:ext cx="5149970" cy="307777"/>
          </a:xfrm>
          <a:prstGeom prst="rect">
            <a:avLst/>
          </a:prstGeom>
          <a:noFill/>
        </p:spPr>
        <p:txBody>
          <a:bodyPr wrap="square" rtlCol="0">
            <a:spAutoFit/>
          </a:bodyPr>
          <a:lstStyle/>
          <a:p>
            <a:r>
              <a:rPr lang="en-US" sz="1400" dirty="0">
                <a:solidFill>
                  <a:schemeClr val="tx2">
                    <a:lumMod val="50000"/>
                  </a:schemeClr>
                </a:solidFill>
                <a:latin typeface="Goudy Old Style" panose="02020502050305020303" pitchFamily="18" charset="0"/>
              </a:rPr>
              <a:t>Credits for members who paid online, free advisor, free honorary</a:t>
            </a:r>
          </a:p>
        </p:txBody>
      </p:sp>
      <p:sp>
        <p:nvSpPr>
          <p:cNvPr id="11" name="TextBox 10"/>
          <p:cNvSpPr txBox="1"/>
          <p:nvPr/>
        </p:nvSpPr>
        <p:spPr>
          <a:xfrm>
            <a:off x="5681931" y="4905225"/>
            <a:ext cx="5149971" cy="307777"/>
          </a:xfrm>
          <a:prstGeom prst="rect">
            <a:avLst/>
          </a:prstGeom>
          <a:noFill/>
        </p:spPr>
        <p:txBody>
          <a:bodyPr wrap="square" rtlCol="0">
            <a:spAutoFit/>
          </a:bodyPr>
          <a:lstStyle/>
          <a:p>
            <a:r>
              <a:rPr lang="en-US" sz="1400" dirty="0">
                <a:solidFill>
                  <a:schemeClr val="tx2">
                    <a:lumMod val="50000"/>
                  </a:schemeClr>
                </a:solidFill>
                <a:latin typeface="Goudy Old Style" panose="02020502050305020303" pitchFamily="18" charset="0"/>
              </a:rPr>
              <a:t>Cost for expedited shipping is usually ($70 - $100)</a:t>
            </a:r>
          </a:p>
        </p:txBody>
      </p:sp>
      <p:sp>
        <p:nvSpPr>
          <p:cNvPr id="12" name="TextBox 11"/>
          <p:cNvSpPr txBox="1"/>
          <p:nvPr/>
        </p:nvSpPr>
        <p:spPr>
          <a:xfrm>
            <a:off x="5681932" y="5605561"/>
            <a:ext cx="5149972" cy="307777"/>
          </a:xfrm>
          <a:prstGeom prst="rect">
            <a:avLst/>
          </a:prstGeom>
          <a:noFill/>
        </p:spPr>
        <p:txBody>
          <a:bodyPr wrap="square" lIns="91440" tIns="45720" rIns="91440" bIns="45720" rtlCol="0" anchor="t">
            <a:spAutoFit/>
          </a:bodyPr>
          <a:lstStyle/>
          <a:p>
            <a:r>
              <a:rPr lang="en-US" sz="1400" dirty="0">
                <a:solidFill>
                  <a:schemeClr val="tx2">
                    <a:lumMod val="50000"/>
                  </a:schemeClr>
                </a:solidFill>
                <a:latin typeface="Goudy Old Style"/>
              </a:rPr>
              <a:t>Total owed to O</a:t>
            </a:r>
            <a:r>
              <a:rPr lang="en-US" sz="1400" dirty="0">
                <a:solidFill>
                  <a:schemeClr val="tx2">
                    <a:lumMod val="50000"/>
                  </a:schemeClr>
                </a:solidFill>
                <a:latin typeface="Goudy Old Style"/>
                <a:sym typeface="Symbol" panose="05050102010706020507" pitchFamily="18" charset="2"/>
              </a:rPr>
              <a:t></a:t>
            </a:r>
            <a:r>
              <a:rPr lang="en-US" sz="1400" dirty="0">
                <a:solidFill>
                  <a:schemeClr val="tx2">
                    <a:lumMod val="50000"/>
                  </a:schemeClr>
                </a:solidFill>
                <a:latin typeface="Goudy Old Style"/>
              </a:rPr>
              <a:t>K, which will be invoiced.</a:t>
            </a:r>
          </a:p>
        </p:txBody>
      </p:sp>
      <p:pic>
        <p:nvPicPr>
          <p:cNvPr id="7" name="Picture 6">
            <a:extLst>
              <a:ext uri="{FF2B5EF4-FFF2-40B4-BE49-F238E27FC236}">
                <a16:creationId xmlns:a16="http://schemas.microsoft.com/office/drawing/2014/main" id="{1938353B-9C27-4693-BC39-A7B6D13E5983}"/>
              </a:ext>
            </a:extLst>
          </p:cNvPr>
          <p:cNvPicPr>
            <a:picLocks noChangeAspect="1"/>
          </p:cNvPicPr>
          <p:nvPr/>
        </p:nvPicPr>
        <p:blipFill>
          <a:blip r:embed="rId3"/>
          <a:stretch>
            <a:fillRect/>
          </a:stretch>
        </p:blipFill>
        <p:spPr>
          <a:xfrm>
            <a:off x="493002" y="1867276"/>
            <a:ext cx="4144683" cy="4078320"/>
          </a:xfrm>
          <a:prstGeom prst="rect">
            <a:avLst/>
          </a:prstGeom>
        </p:spPr>
      </p:pic>
      <p:cxnSp>
        <p:nvCxnSpPr>
          <p:cNvPr id="18" name="Straight Arrow Connector 17">
            <a:extLst>
              <a:ext uri="{FF2B5EF4-FFF2-40B4-BE49-F238E27FC236}">
                <a16:creationId xmlns:a16="http://schemas.microsoft.com/office/drawing/2014/main" id="{49D66CCD-0B07-4412-A0BB-28B294E3FA1B}"/>
              </a:ext>
            </a:extLst>
          </p:cNvPr>
          <p:cNvCxnSpPr>
            <a:cxnSpLocks/>
          </p:cNvCxnSpPr>
          <p:nvPr/>
        </p:nvCxnSpPr>
        <p:spPr>
          <a:xfrm flipH="1">
            <a:off x="3218213" y="5755122"/>
            <a:ext cx="2463719" cy="242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id="{0E7A7DBC-C867-4C5A-AE42-63623D91CBCE}"/>
              </a:ext>
            </a:extLst>
          </p:cNvPr>
          <p:cNvCxnSpPr>
            <a:cxnSpLocks/>
          </p:cNvCxnSpPr>
          <p:nvPr/>
        </p:nvCxnSpPr>
        <p:spPr>
          <a:xfrm flipH="1">
            <a:off x="3218213" y="5524002"/>
            <a:ext cx="2463719" cy="242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a:extLst>
              <a:ext uri="{FF2B5EF4-FFF2-40B4-BE49-F238E27FC236}">
                <a16:creationId xmlns:a16="http://schemas.microsoft.com/office/drawing/2014/main" id="{61214195-0C36-425D-8D42-20BBDEE9A1E9}"/>
              </a:ext>
            </a:extLst>
          </p:cNvPr>
          <p:cNvCxnSpPr>
            <a:cxnSpLocks/>
          </p:cNvCxnSpPr>
          <p:nvPr/>
        </p:nvCxnSpPr>
        <p:spPr>
          <a:xfrm flipH="1">
            <a:off x="3218213" y="5336321"/>
            <a:ext cx="2463719" cy="242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7BE36635-D46C-4EE7-B64E-787DC4A7B9A3}"/>
              </a:ext>
            </a:extLst>
          </p:cNvPr>
          <p:cNvCxnSpPr>
            <a:cxnSpLocks/>
          </p:cNvCxnSpPr>
          <p:nvPr/>
        </p:nvCxnSpPr>
        <p:spPr>
          <a:xfrm flipH="1">
            <a:off x="3218213" y="5088164"/>
            <a:ext cx="2463719" cy="242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Straight Arrow Connector 21">
            <a:extLst>
              <a:ext uri="{FF2B5EF4-FFF2-40B4-BE49-F238E27FC236}">
                <a16:creationId xmlns:a16="http://schemas.microsoft.com/office/drawing/2014/main" id="{009E6A97-C125-4AA1-98EE-59A1C5225879}"/>
              </a:ext>
            </a:extLst>
          </p:cNvPr>
          <p:cNvCxnSpPr>
            <a:cxnSpLocks/>
          </p:cNvCxnSpPr>
          <p:nvPr/>
        </p:nvCxnSpPr>
        <p:spPr>
          <a:xfrm flipH="1">
            <a:off x="5090599" y="2995676"/>
            <a:ext cx="155958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3" name="TextBox 22">
            <a:extLst>
              <a:ext uri="{FF2B5EF4-FFF2-40B4-BE49-F238E27FC236}">
                <a16:creationId xmlns:a16="http://schemas.microsoft.com/office/drawing/2014/main" id="{5482CFEE-F9FA-4096-93FA-EFD76B6D77D7}"/>
              </a:ext>
            </a:extLst>
          </p:cNvPr>
          <p:cNvSpPr txBox="1"/>
          <p:nvPr/>
        </p:nvSpPr>
        <p:spPr>
          <a:xfrm>
            <a:off x="6837585" y="2841787"/>
            <a:ext cx="2400419" cy="307777"/>
          </a:xfrm>
          <a:prstGeom prst="rect">
            <a:avLst/>
          </a:prstGeom>
          <a:noFill/>
        </p:spPr>
        <p:txBody>
          <a:bodyPr wrap="square" rtlCol="0">
            <a:spAutoFit/>
          </a:bodyPr>
          <a:lstStyle/>
          <a:p>
            <a:r>
              <a:rPr lang="en-US" sz="1400" dirty="0">
                <a:solidFill>
                  <a:schemeClr val="tx2">
                    <a:lumMod val="50000"/>
                  </a:schemeClr>
                </a:solidFill>
                <a:latin typeface="Goudy Old Style" panose="02020502050305020303" pitchFamily="18" charset="0"/>
              </a:rPr>
              <a:t>Count by class of initiates</a:t>
            </a:r>
          </a:p>
        </p:txBody>
      </p:sp>
      <p:sp>
        <p:nvSpPr>
          <p:cNvPr id="16" name="Date Placeholder 3">
            <a:extLst>
              <a:ext uri="{FF2B5EF4-FFF2-40B4-BE49-F238E27FC236}">
                <a16:creationId xmlns:a16="http://schemas.microsoft.com/office/drawing/2014/main" id="{1AD54C26-C6CE-4C92-8E6E-D300D3903DA2}"/>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575968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CC85-23BB-D2CB-2091-7E58AF2EBD7F}"/>
              </a:ext>
            </a:extLst>
          </p:cNvPr>
          <p:cNvSpPr>
            <a:spLocks noGrp="1"/>
          </p:cNvSpPr>
          <p:nvPr>
            <p:ph type="title"/>
          </p:nvPr>
        </p:nvSpPr>
        <p:spPr/>
        <p:txBody>
          <a:bodyPr>
            <a:normAutofit fontScale="90000"/>
          </a:bodyPr>
          <a:lstStyle/>
          <a:p>
            <a:r>
              <a:rPr lang="en-US" dirty="0"/>
              <a:t>Shipping Information</a:t>
            </a:r>
          </a:p>
        </p:txBody>
      </p:sp>
      <p:sp>
        <p:nvSpPr>
          <p:cNvPr id="3" name="Content Placeholder 2">
            <a:extLst>
              <a:ext uri="{FF2B5EF4-FFF2-40B4-BE49-F238E27FC236}">
                <a16:creationId xmlns:a16="http://schemas.microsoft.com/office/drawing/2014/main" id="{30D6403B-1EF0-F59E-8CF8-A4DFDF7F542E}"/>
              </a:ext>
            </a:extLst>
          </p:cNvPr>
          <p:cNvSpPr>
            <a:spLocks noGrp="1"/>
          </p:cNvSpPr>
          <p:nvPr>
            <p:ph idx="1"/>
          </p:nvPr>
        </p:nvSpPr>
        <p:spPr>
          <a:xfrm>
            <a:off x="521293" y="1350335"/>
            <a:ext cx="11058258" cy="4518759"/>
          </a:xfrm>
        </p:spPr>
        <p:txBody>
          <a:bodyPr/>
          <a:lstStyle/>
          <a:p>
            <a:r>
              <a:rPr lang="en-US" dirty="0"/>
              <a:t>Once the order has been processed, the shipping information will be added to your order.</a:t>
            </a:r>
          </a:p>
          <a:p>
            <a:r>
              <a:rPr lang="en-US" dirty="0"/>
              <a:t>Open the Past Certificate Orders un Circle Reports. The shipping information will appear at the top.</a:t>
            </a:r>
          </a:p>
          <a:p>
            <a:endParaRPr lang="en-US" dirty="0"/>
          </a:p>
          <a:p>
            <a:endParaRPr lang="en-US" dirty="0"/>
          </a:p>
        </p:txBody>
      </p:sp>
      <p:sp>
        <p:nvSpPr>
          <p:cNvPr id="4" name="Date Placeholder 3">
            <a:extLst>
              <a:ext uri="{FF2B5EF4-FFF2-40B4-BE49-F238E27FC236}">
                <a16:creationId xmlns:a16="http://schemas.microsoft.com/office/drawing/2014/main" id="{8CE389E0-84BB-C6FC-2766-7108060C4738}"/>
              </a:ext>
            </a:extLst>
          </p:cNvPr>
          <p:cNvSpPr>
            <a:spLocks noGrp="1"/>
          </p:cNvSpPr>
          <p:nvPr>
            <p:ph type="dt" sz="half" idx="10"/>
          </p:nvPr>
        </p:nvSpPr>
        <p:spPr/>
        <p:txBody>
          <a:bodyPr/>
          <a:lstStyle/>
          <a:p>
            <a:pPr algn="ctr"/>
            <a:r>
              <a:rPr lang="en-US"/>
              <a:t>Revised: August 2025</a:t>
            </a:r>
            <a:endParaRPr lang="en-US" dirty="0"/>
          </a:p>
        </p:txBody>
      </p:sp>
      <p:pic>
        <p:nvPicPr>
          <p:cNvPr id="6" name="Picture 5">
            <a:extLst>
              <a:ext uri="{FF2B5EF4-FFF2-40B4-BE49-F238E27FC236}">
                <a16:creationId xmlns:a16="http://schemas.microsoft.com/office/drawing/2014/main" id="{20A9D734-BD65-CB63-2EF7-7F182ABF6AE0}"/>
              </a:ext>
            </a:extLst>
          </p:cNvPr>
          <p:cNvPicPr>
            <a:picLocks noChangeAspect="1"/>
          </p:cNvPicPr>
          <p:nvPr/>
        </p:nvPicPr>
        <p:blipFill>
          <a:blip r:embed="rId2"/>
          <a:stretch>
            <a:fillRect/>
          </a:stretch>
        </p:blipFill>
        <p:spPr>
          <a:xfrm>
            <a:off x="905951" y="2198627"/>
            <a:ext cx="8743153" cy="2043763"/>
          </a:xfrm>
          <a:prstGeom prst="rect">
            <a:avLst/>
          </a:prstGeom>
        </p:spPr>
      </p:pic>
      <p:pic>
        <p:nvPicPr>
          <p:cNvPr id="8" name="Picture 7">
            <a:extLst>
              <a:ext uri="{FF2B5EF4-FFF2-40B4-BE49-F238E27FC236}">
                <a16:creationId xmlns:a16="http://schemas.microsoft.com/office/drawing/2014/main" id="{4CB2010D-A6F5-2FA3-D392-D4007221B05F}"/>
              </a:ext>
            </a:extLst>
          </p:cNvPr>
          <p:cNvPicPr>
            <a:picLocks noChangeAspect="1"/>
          </p:cNvPicPr>
          <p:nvPr/>
        </p:nvPicPr>
        <p:blipFill>
          <a:blip r:embed="rId3"/>
          <a:stretch>
            <a:fillRect/>
          </a:stretch>
        </p:blipFill>
        <p:spPr>
          <a:xfrm>
            <a:off x="905950" y="4356546"/>
            <a:ext cx="6523535" cy="1704012"/>
          </a:xfrm>
          <a:prstGeom prst="rect">
            <a:avLst/>
          </a:prstGeom>
        </p:spPr>
      </p:pic>
    </p:spTree>
    <p:extLst>
      <p:ext uri="{BB962C8B-B14F-4D97-AF65-F5344CB8AC3E}">
        <p14:creationId xmlns:p14="http://schemas.microsoft.com/office/powerpoint/2010/main" val="3764297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09BEF1-BEE4-46F4-9EF3-9EB55B66055C}"/>
              </a:ext>
            </a:extLst>
          </p:cNvPr>
          <p:cNvSpPr>
            <a:spLocks noGrp="1"/>
          </p:cNvSpPr>
          <p:nvPr>
            <p:ph type="title"/>
          </p:nvPr>
        </p:nvSpPr>
        <p:spPr/>
        <p:txBody>
          <a:bodyPr/>
          <a:lstStyle/>
          <a:p>
            <a:r>
              <a:rPr lang="en-US" dirty="0"/>
              <a:t>Circle Reports</a:t>
            </a:r>
          </a:p>
        </p:txBody>
      </p:sp>
      <p:sp>
        <p:nvSpPr>
          <p:cNvPr id="6" name="Text Placeholder 5">
            <a:extLst>
              <a:ext uri="{FF2B5EF4-FFF2-40B4-BE49-F238E27FC236}">
                <a16:creationId xmlns:a16="http://schemas.microsoft.com/office/drawing/2014/main" id="{550F0CF8-03D7-486A-96EE-CCA595FE1B9F}"/>
              </a:ext>
            </a:extLst>
          </p:cNvPr>
          <p:cNvSpPr>
            <a:spLocks noGrp="1"/>
          </p:cNvSpPr>
          <p:nvPr>
            <p:ph type="body" idx="1"/>
          </p:nvPr>
        </p:nvSpPr>
        <p:spPr/>
        <p:txBody>
          <a:bodyPr/>
          <a:lstStyle/>
          <a:p>
            <a:endParaRPr lang="en-US"/>
          </a:p>
        </p:txBody>
      </p:sp>
      <p:sp>
        <p:nvSpPr>
          <p:cNvPr id="7" name="Date Placeholder 3">
            <a:extLst>
              <a:ext uri="{FF2B5EF4-FFF2-40B4-BE49-F238E27FC236}">
                <a16:creationId xmlns:a16="http://schemas.microsoft.com/office/drawing/2014/main" id="{ADE67426-A79B-43F0-A2C8-88853B688F58}"/>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441434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5F6F-4E03-4AB6-A8D7-1CF292BCBF49}"/>
              </a:ext>
            </a:extLst>
          </p:cNvPr>
          <p:cNvSpPr>
            <a:spLocks noGrp="1"/>
          </p:cNvSpPr>
          <p:nvPr>
            <p:ph type="title"/>
          </p:nvPr>
        </p:nvSpPr>
        <p:spPr/>
        <p:txBody>
          <a:bodyPr>
            <a:normAutofit fontScale="90000"/>
          </a:bodyPr>
          <a:lstStyle/>
          <a:p>
            <a:r>
              <a:rPr lang="en-US" dirty="0"/>
              <a:t>Circle Reports</a:t>
            </a:r>
          </a:p>
        </p:txBody>
      </p:sp>
      <p:sp>
        <p:nvSpPr>
          <p:cNvPr id="3" name="Content Placeholder 2">
            <a:extLst>
              <a:ext uri="{FF2B5EF4-FFF2-40B4-BE49-F238E27FC236}">
                <a16:creationId xmlns:a16="http://schemas.microsoft.com/office/drawing/2014/main" id="{A20B0F82-1287-4ACF-AFBF-67D3A8241C14}"/>
              </a:ext>
            </a:extLst>
          </p:cNvPr>
          <p:cNvSpPr>
            <a:spLocks noGrp="1"/>
          </p:cNvSpPr>
          <p:nvPr>
            <p:ph idx="1"/>
          </p:nvPr>
        </p:nvSpPr>
        <p:spPr>
          <a:xfrm>
            <a:off x="521293" y="1385740"/>
            <a:ext cx="11058258" cy="4483354"/>
          </a:xfrm>
        </p:spPr>
        <p:txBody>
          <a:bodyPr>
            <a:normAutofit fontScale="92500" lnSpcReduction="10000"/>
          </a:bodyPr>
          <a:lstStyle/>
          <a:p>
            <a:pPr>
              <a:buClr>
                <a:schemeClr val="tx1"/>
              </a:buClr>
              <a:buFont typeface="Arial" panose="020B0604020202020204" pitchFamily="34" charset="0"/>
              <a:buChar char="•"/>
            </a:pPr>
            <a:r>
              <a:rPr lang="en-US" i="1" dirty="0"/>
              <a:t> Past Initiation (Certificate) Orders - </a:t>
            </a:r>
            <a:r>
              <a:rPr lang="en-US" dirty="0"/>
              <a:t>This option allows Circle officers to view past orders placed through </a:t>
            </a:r>
            <a:r>
              <a:rPr lang="en-US" dirty="0" err="1"/>
              <a:t>MyODK</a:t>
            </a:r>
            <a:r>
              <a:rPr lang="en-US" dirty="0"/>
              <a:t>. For orders before July 2024, contact the National Headquarters for assistance.</a:t>
            </a:r>
          </a:p>
          <a:p>
            <a:pPr>
              <a:buClr>
                <a:schemeClr val="tx1"/>
              </a:buClr>
              <a:buFont typeface="Arial" panose="020B0604020202020204" pitchFamily="34" charset="0"/>
              <a:buChar char="•"/>
            </a:pPr>
            <a:r>
              <a:rPr lang="en-US" i="1" dirty="0"/>
              <a:t> Member List Export - </a:t>
            </a:r>
            <a:r>
              <a:rPr lang="en-US" dirty="0"/>
              <a:t>Circles can download two different lists of members – Member Export and Application Report.</a:t>
            </a:r>
          </a:p>
          <a:p>
            <a:pPr lvl="1">
              <a:buClr>
                <a:schemeClr val="tx1"/>
              </a:buClr>
              <a:buFont typeface="Arial" panose="020B0604020202020204" pitchFamily="34" charset="0"/>
              <a:buChar char="•"/>
            </a:pPr>
            <a:r>
              <a:rPr lang="en-US" dirty="0"/>
              <a:t>Member Export generates a list of members between certain years and with specific statuses.</a:t>
            </a:r>
            <a:br>
              <a:rPr lang="en-US" dirty="0"/>
            </a:br>
            <a:r>
              <a:rPr lang="en-US" dirty="0"/>
              <a:t>Select the range of initiation dates. For statuses other than Approved, this is the planned initiation date for the applicant(s). Select the Status. To select multiple statuses, hold down the Control key (or Command key for Apple) and select the statuses. Select Run Report. Then select "Click here to go to My Reports." It may take a few minutes depending on the number of records.</a:t>
            </a:r>
          </a:p>
          <a:p>
            <a:pPr lvl="1">
              <a:buClr>
                <a:schemeClr val="tx1"/>
              </a:buClr>
              <a:buFont typeface="Arial" panose="020B0604020202020204" pitchFamily="34" charset="0"/>
              <a:buChar char="•"/>
            </a:pPr>
            <a:r>
              <a:rPr lang="en-US" dirty="0"/>
              <a:t>Application Report is for generating a list of applicants that can be downloaded for review and selection. </a:t>
            </a:r>
            <a:r>
              <a:rPr lang="en-US" i="1" dirty="0"/>
              <a:t>(This is not available at this time.)</a:t>
            </a:r>
            <a:endParaRPr lang="en-US" dirty="0"/>
          </a:p>
          <a:p>
            <a:pPr>
              <a:buClr>
                <a:schemeClr val="tx1"/>
              </a:buClr>
              <a:buFont typeface="Arial" panose="020B0604020202020204" pitchFamily="34" charset="0"/>
              <a:buChar char="•"/>
            </a:pPr>
            <a:r>
              <a:rPr lang="en-US" i="1" dirty="0"/>
              <a:t> Circle Standards - </a:t>
            </a:r>
            <a:r>
              <a:rPr lang="en-US" dirty="0"/>
              <a:t>Once this feature is live, circle officers will be able to track their progress toward meeting Circle Standards. </a:t>
            </a:r>
          </a:p>
          <a:p>
            <a:pPr>
              <a:buClr>
                <a:schemeClr val="tx1"/>
              </a:buClr>
              <a:buFont typeface="Arial" panose="020B0604020202020204" pitchFamily="34" charset="0"/>
              <a:buChar char="•"/>
            </a:pPr>
            <a:r>
              <a:rPr lang="en-US" i="1" dirty="0"/>
              <a:t> Annual and Health Reports – </a:t>
            </a:r>
            <a:r>
              <a:rPr lang="en-US" dirty="0"/>
              <a:t>Circle officers can download the last year’s Circle Annual Report and Circle Health Reports (if available).</a:t>
            </a:r>
          </a:p>
        </p:txBody>
      </p:sp>
      <p:sp>
        <p:nvSpPr>
          <p:cNvPr id="5" name="Date Placeholder 3">
            <a:extLst>
              <a:ext uri="{FF2B5EF4-FFF2-40B4-BE49-F238E27FC236}">
                <a16:creationId xmlns:a16="http://schemas.microsoft.com/office/drawing/2014/main" id="{1177FDF9-39E3-4EAC-89BA-FF05F523183A}"/>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639363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2405-A20F-4A6E-AA58-F785C59FACF2}"/>
              </a:ext>
            </a:extLst>
          </p:cNvPr>
          <p:cNvSpPr>
            <a:spLocks noGrp="1"/>
          </p:cNvSpPr>
          <p:nvPr>
            <p:ph type="title"/>
          </p:nvPr>
        </p:nvSpPr>
        <p:spPr/>
        <p:txBody>
          <a:bodyPr>
            <a:normAutofit fontScale="90000"/>
          </a:bodyPr>
          <a:lstStyle/>
          <a:p>
            <a:r>
              <a:rPr lang="en-US" dirty="0"/>
              <a:t>Circle Reports</a:t>
            </a:r>
          </a:p>
        </p:txBody>
      </p:sp>
      <p:pic>
        <p:nvPicPr>
          <p:cNvPr id="5" name="Picture 4">
            <a:extLst>
              <a:ext uri="{FF2B5EF4-FFF2-40B4-BE49-F238E27FC236}">
                <a16:creationId xmlns:a16="http://schemas.microsoft.com/office/drawing/2014/main" id="{A3BDAF60-6AF9-4883-AB4D-0444FEBACEA0}"/>
              </a:ext>
            </a:extLst>
          </p:cNvPr>
          <p:cNvPicPr>
            <a:picLocks noChangeAspect="1"/>
          </p:cNvPicPr>
          <p:nvPr/>
        </p:nvPicPr>
        <p:blipFill>
          <a:blip r:embed="rId3"/>
          <a:stretch>
            <a:fillRect/>
          </a:stretch>
        </p:blipFill>
        <p:spPr>
          <a:xfrm>
            <a:off x="615297" y="1220780"/>
            <a:ext cx="7226900" cy="4695820"/>
          </a:xfrm>
          <a:prstGeom prst="rect">
            <a:avLst/>
          </a:prstGeom>
        </p:spPr>
      </p:pic>
      <p:sp>
        <p:nvSpPr>
          <p:cNvPr id="6" name="Date Placeholder 3">
            <a:extLst>
              <a:ext uri="{FF2B5EF4-FFF2-40B4-BE49-F238E27FC236}">
                <a16:creationId xmlns:a16="http://schemas.microsoft.com/office/drawing/2014/main" id="{9780F079-E7E8-4102-A324-FAADD2CD7E1E}"/>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587275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863F51-DCFD-4059-88D0-136A0984732A}"/>
              </a:ext>
            </a:extLst>
          </p:cNvPr>
          <p:cNvSpPr>
            <a:spLocks noGrp="1"/>
          </p:cNvSpPr>
          <p:nvPr>
            <p:ph type="title"/>
          </p:nvPr>
        </p:nvSpPr>
        <p:spPr/>
        <p:txBody>
          <a:bodyPr/>
          <a:lstStyle/>
          <a:p>
            <a:r>
              <a:rPr lang="en-US" dirty="0"/>
              <a:t>Instructions for Applicants</a:t>
            </a:r>
          </a:p>
        </p:txBody>
      </p:sp>
      <p:sp>
        <p:nvSpPr>
          <p:cNvPr id="8" name="Text Placeholder 7">
            <a:extLst>
              <a:ext uri="{FF2B5EF4-FFF2-40B4-BE49-F238E27FC236}">
                <a16:creationId xmlns:a16="http://schemas.microsoft.com/office/drawing/2014/main" id="{8BD02B59-1775-40E3-820B-2D3C7B848F88}"/>
              </a:ext>
            </a:extLst>
          </p:cNvPr>
          <p:cNvSpPr>
            <a:spLocks noGrp="1"/>
          </p:cNvSpPr>
          <p:nvPr>
            <p:ph type="body" idx="1"/>
          </p:nvPr>
        </p:nvSpPr>
        <p:spPr/>
        <p:txBody>
          <a:bodyPr/>
          <a:lstStyle/>
          <a:p>
            <a:r>
              <a:rPr lang="en-US" dirty="0"/>
              <a:t>The new process is easier but still needs explanation</a:t>
            </a:r>
          </a:p>
        </p:txBody>
      </p:sp>
      <p:sp>
        <p:nvSpPr>
          <p:cNvPr id="5" name="Date Placeholder 3">
            <a:extLst>
              <a:ext uri="{FF2B5EF4-FFF2-40B4-BE49-F238E27FC236}">
                <a16:creationId xmlns:a16="http://schemas.microsoft.com/office/drawing/2014/main" id="{41AA93CC-2EEF-4912-934B-0756E4B6F02E}"/>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44552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MyODK?</a:t>
            </a:r>
          </a:p>
        </p:txBody>
      </p:sp>
      <p:sp>
        <p:nvSpPr>
          <p:cNvPr id="3" name="Content Placeholder 2"/>
          <p:cNvSpPr>
            <a:spLocks noGrp="1"/>
          </p:cNvSpPr>
          <p:nvPr>
            <p:ph idx="1"/>
          </p:nvPr>
        </p:nvSpPr>
        <p:spPr>
          <a:xfrm>
            <a:off x="492718" y="1417109"/>
            <a:ext cx="11058258" cy="4023360"/>
          </a:xfrm>
        </p:spPr>
        <p:txBody>
          <a:bodyPr vert="horz" lIns="0" tIns="45720" rIns="0" bIns="45720" rtlCol="0" anchor="t">
            <a:normAutofit fontScale="85000" lnSpcReduction="20000"/>
          </a:bodyPr>
          <a:lstStyle/>
          <a:p>
            <a:pPr>
              <a:lnSpc>
                <a:spcPct val="120000"/>
              </a:lnSpc>
              <a:spcBef>
                <a:spcPts val="0"/>
              </a:spcBef>
              <a:spcAft>
                <a:spcPts val="0"/>
              </a:spcAft>
            </a:pPr>
            <a:r>
              <a:rPr lang="en-US" dirty="0"/>
              <a:t>MyODK is a Member Engagement Platform (MEP) that provides members with 24/7 access to stay connected and engaged with O</a:t>
            </a:r>
            <a:r>
              <a:rPr lang="en-US" dirty="0">
                <a:sym typeface="Symbol" panose="05050102010706020507" pitchFamily="18" charset="2"/>
              </a:rPr>
              <a:t></a:t>
            </a:r>
            <a:r>
              <a:rPr lang="en-US" dirty="0"/>
              <a:t>K throughout their lifetime. MyODK is powered by aarwinMEP, developed by JL Systems.</a:t>
            </a:r>
          </a:p>
          <a:p>
            <a:pPr>
              <a:lnSpc>
                <a:spcPct val="120000"/>
              </a:lnSpc>
              <a:spcBef>
                <a:spcPts val="0"/>
              </a:spcBef>
              <a:spcAft>
                <a:spcPts val="0"/>
              </a:spcAft>
            </a:pPr>
            <a:endParaRPr lang="en-US" b="1" dirty="0"/>
          </a:p>
          <a:p>
            <a:pPr>
              <a:lnSpc>
                <a:spcPct val="120000"/>
              </a:lnSpc>
              <a:spcBef>
                <a:spcPts val="0"/>
              </a:spcBef>
              <a:spcAft>
                <a:spcPts val="0"/>
              </a:spcAft>
            </a:pPr>
            <a:r>
              <a:rPr lang="en-US" b="1" dirty="0"/>
              <a:t>For Members</a:t>
            </a:r>
            <a:endParaRPr lang="en-US" dirty="0"/>
          </a:p>
          <a:p>
            <a:pPr lvl="1">
              <a:lnSpc>
                <a:spcPct val="120000"/>
              </a:lnSpc>
              <a:spcBef>
                <a:spcPts val="0"/>
              </a:spcBef>
              <a:spcAft>
                <a:spcPts val="0"/>
              </a:spcAft>
            </a:pPr>
            <a:r>
              <a:rPr lang="en-US" dirty="0"/>
              <a:t>Permanent Record for your OΔK Experience</a:t>
            </a:r>
          </a:p>
          <a:p>
            <a:pPr lvl="1">
              <a:lnSpc>
                <a:spcPct val="120000"/>
              </a:lnSpc>
              <a:spcBef>
                <a:spcPts val="0"/>
              </a:spcBef>
              <a:spcAft>
                <a:spcPts val="0"/>
              </a:spcAft>
            </a:pPr>
            <a:r>
              <a:rPr lang="en-US" dirty="0"/>
              <a:t>Update Personal and Professional Information (addresses, emails, career changes)</a:t>
            </a:r>
          </a:p>
          <a:p>
            <a:pPr lvl="1">
              <a:lnSpc>
                <a:spcPct val="120000"/>
              </a:lnSpc>
              <a:spcBef>
                <a:spcPts val="0"/>
              </a:spcBef>
              <a:spcAft>
                <a:spcPts val="0"/>
              </a:spcAft>
            </a:pPr>
            <a:r>
              <a:rPr lang="en-US" dirty="0"/>
              <a:t>View all OΔK activities (officer positions, volunteer roles, events attended)</a:t>
            </a:r>
          </a:p>
          <a:p>
            <a:pPr lvl="1">
              <a:lnSpc>
                <a:spcPct val="120000"/>
              </a:lnSpc>
              <a:spcBef>
                <a:spcPts val="0"/>
              </a:spcBef>
              <a:spcAft>
                <a:spcPts val="0"/>
              </a:spcAft>
            </a:pPr>
            <a:r>
              <a:rPr lang="en-US" dirty="0"/>
              <a:t>Access Member Benefits (links to members-only benefits)</a:t>
            </a:r>
          </a:p>
          <a:p>
            <a:pPr lvl="1">
              <a:lnSpc>
                <a:spcPct val="120000"/>
              </a:lnSpc>
              <a:spcBef>
                <a:spcPts val="0"/>
              </a:spcBef>
              <a:spcAft>
                <a:spcPts val="0"/>
              </a:spcAft>
            </a:pPr>
            <a:r>
              <a:rPr lang="en-US" dirty="0"/>
              <a:t>Networking (connect with members through the Discord Communities, register for the National Leadership Conference, search for other OΔK members in your field)</a:t>
            </a:r>
          </a:p>
          <a:p>
            <a:pPr>
              <a:lnSpc>
                <a:spcPct val="120000"/>
              </a:lnSpc>
              <a:spcBef>
                <a:spcPts val="0"/>
              </a:spcBef>
              <a:spcAft>
                <a:spcPts val="0"/>
              </a:spcAft>
            </a:pPr>
            <a:endParaRPr lang="en-US" b="1" dirty="0"/>
          </a:p>
          <a:p>
            <a:pPr>
              <a:lnSpc>
                <a:spcPct val="120000"/>
              </a:lnSpc>
              <a:spcBef>
                <a:spcPts val="0"/>
              </a:spcBef>
              <a:spcAft>
                <a:spcPts val="0"/>
              </a:spcAft>
            </a:pPr>
            <a:r>
              <a:rPr lang="en-US" b="1" dirty="0"/>
              <a:t>For Circles</a:t>
            </a:r>
            <a:endParaRPr lang="en-US" dirty="0"/>
          </a:p>
          <a:p>
            <a:pPr marL="543560" lvl="1">
              <a:lnSpc>
                <a:spcPct val="120000"/>
              </a:lnSpc>
              <a:spcBef>
                <a:spcPts val="0"/>
              </a:spcBef>
              <a:spcAft>
                <a:spcPts val="0"/>
              </a:spcAft>
            </a:pPr>
            <a:r>
              <a:rPr lang="en-US" dirty="0">
                <a:latin typeface="Goudy Old Style"/>
              </a:rPr>
              <a:t>Application process with more customizable fields</a:t>
            </a:r>
          </a:p>
          <a:p>
            <a:pPr marL="543560" lvl="1">
              <a:lnSpc>
                <a:spcPct val="120000"/>
              </a:lnSpc>
              <a:spcBef>
                <a:spcPts val="0"/>
              </a:spcBef>
              <a:spcAft>
                <a:spcPts val="0"/>
              </a:spcAft>
            </a:pPr>
            <a:r>
              <a:rPr lang="en-US" dirty="0">
                <a:latin typeface="Goudy Old Style"/>
              </a:rPr>
              <a:t>Access to reports and data about members</a:t>
            </a:r>
          </a:p>
          <a:p>
            <a:pPr marL="543560" lvl="1">
              <a:lnSpc>
                <a:spcPct val="120000"/>
              </a:lnSpc>
              <a:spcBef>
                <a:spcPts val="0"/>
              </a:spcBef>
              <a:spcAft>
                <a:spcPts val="0"/>
              </a:spcAft>
            </a:pPr>
            <a:r>
              <a:rPr lang="en-US" dirty="0">
                <a:latin typeface="Goudy Old Style"/>
              </a:rPr>
              <a:t>National and local fee payment options during the recruitment process</a:t>
            </a:r>
          </a:p>
          <a:p>
            <a:pPr marL="543560" lvl="1">
              <a:lnSpc>
                <a:spcPct val="120000"/>
              </a:lnSpc>
              <a:spcBef>
                <a:spcPts val="0"/>
              </a:spcBef>
              <a:spcAft>
                <a:spcPts val="0"/>
              </a:spcAft>
            </a:pPr>
            <a:r>
              <a:rPr lang="en-US" dirty="0">
                <a:latin typeface="Goudy Old Style"/>
              </a:rPr>
              <a:t>Greater access to training and support</a:t>
            </a:r>
          </a:p>
          <a:p>
            <a:pPr lvl="1"/>
            <a:endParaRPr lang="en-US" dirty="0"/>
          </a:p>
          <a:p>
            <a:pPr lvl="1"/>
            <a:endParaRPr lang="en-US" dirty="0"/>
          </a:p>
        </p:txBody>
      </p:sp>
      <p:sp>
        <p:nvSpPr>
          <p:cNvPr id="5" name="Date Placeholder 3">
            <a:extLst>
              <a:ext uri="{FF2B5EF4-FFF2-40B4-BE49-F238E27FC236}">
                <a16:creationId xmlns:a16="http://schemas.microsoft.com/office/drawing/2014/main" id="{B3B9A3FA-1A5E-490C-91E6-E5DDD8CDF7BB}"/>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714573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098D-4853-463C-990F-4B0B30076EC9}"/>
              </a:ext>
            </a:extLst>
          </p:cNvPr>
          <p:cNvSpPr>
            <a:spLocks noGrp="1"/>
          </p:cNvSpPr>
          <p:nvPr>
            <p:ph type="title"/>
          </p:nvPr>
        </p:nvSpPr>
        <p:spPr/>
        <p:txBody>
          <a:bodyPr>
            <a:normAutofit fontScale="90000"/>
          </a:bodyPr>
          <a:lstStyle/>
          <a:p>
            <a:r>
              <a:rPr lang="en-US" dirty="0"/>
              <a:t>Instructions to Applicant</a:t>
            </a:r>
          </a:p>
        </p:txBody>
      </p:sp>
      <p:sp>
        <p:nvSpPr>
          <p:cNvPr id="3" name="Content Placeholder 2">
            <a:extLst>
              <a:ext uri="{FF2B5EF4-FFF2-40B4-BE49-F238E27FC236}">
                <a16:creationId xmlns:a16="http://schemas.microsoft.com/office/drawing/2014/main" id="{D04C6AF7-AD54-42CC-B795-5668EC47B412}"/>
              </a:ext>
            </a:extLst>
          </p:cNvPr>
          <p:cNvSpPr>
            <a:spLocks noGrp="1"/>
          </p:cNvSpPr>
          <p:nvPr>
            <p:ph idx="1"/>
          </p:nvPr>
        </p:nvSpPr>
        <p:spPr>
          <a:xfrm>
            <a:off x="616543" y="1096496"/>
            <a:ext cx="11039208" cy="1257873"/>
          </a:xfrm>
        </p:spPr>
        <p:txBody>
          <a:bodyPr vert="horz" lIns="0" tIns="45720" rIns="0" bIns="45720" rtlCol="0" anchor="t">
            <a:normAutofit/>
          </a:bodyPr>
          <a:lstStyle/>
          <a:p>
            <a:r>
              <a:rPr lang="en-US" dirty="0"/>
              <a:t>MyODK is different from MMS because each applicant must create an account to gain access to the application. </a:t>
            </a:r>
          </a:p>
          <a:p>
            <a:r>
              <a:rPr lang="en-US" dirty="0"/>
              <a:t>These accounts will eventually be deleted if the applicant is not accepted and initiated.</a:t>
            </a:r>
          </a:p>
          <a:p>
            <a:endParaRPr lang="en-US" dirty="0"/>
          </a:p>
          <a:p>
            <a:pPr marL="0" indent="0">
              <a:buNone/>
            </a:pPr>
            <a:endParaRPr lang="en-US" dirty="0"/>
          </a:p>
          <a:p>
            <a:endParaRPr lang="en-US" dirty="0"/>
          </a:p>
          <a:p>
            <a:endParaRPr lang="en-US" dirty="0"/>
          </a:p>
        </p:txBody>
      </p:sp>
      <p:pic>
        <p:nvPicPr>
          <p:cNvPr id="7" name="Picture 6">
            <a:extLst>
              <a:ext uri="{FF2B5EF4-FFF2-40B4-BE49-F238E27FC236}">
                <a16:creationId xmlns:a16="http://schemas.microsoft.com/office/drawing/2014/main" id="{DCDC0459-5C76-4D69-ACC2-9C8AFAB842DE}"/>
              </a:ext>
            </a:extLst>
          </p:cNvPr>
          <p:cNvPicPr>
            <a:picLocks noChangeAspect="1"/>
          </p:cNvPicPr>
          <p:nvPr/>
        </p:nvPicPr>
        <p:blipFill>
          <a:blip r:embed="rId3"/>
          <a:stretch>
            <a:fillRect/>
          </a:stretch>
        </p:blipFill>
        <p:spPr>
          <a:xfrm>
            <a:off x="4040793" y="2444694"/>
            <a:ext cx="7614958" cy="2669588"/>
          </a:xfrm>
          <a:prstGeom prst="rect">
            <a:avLst/>
          </a:prstGeom>
        </p:spPr>
      </p:pic>
      <p:sp>
        <p:nvSpPr>
          <p:cNvPr id="8" name="TextBox 7">
            <a:extLst>
              <a:ext uri="{FF2B5EF4-FFF2-40B4-BE49-F238E27FC236}">
                <a16:creationId xmlns:a16="http://schemas.microsoft.com/office/drawing/2014/main" id="{4761B8B8-9279-6267-2333-1F636CA3E973}"/>
              </a:ext>
            </a:extLst>
          </p:cNvPr>
          <p:cNvSpPr txBox="1"/>
          <p:nvPr/>
        </p:nvSpPr>
        <p:spPr>
          <a:xfrm>
            <a:off x="695325" y="2571749"/>
            <a:ext cx="3429000"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spcAft>
                <a:spcPts val="200"/>
              </a:spcAft>
            </a:pPr>
            <a:r>
              <a:rPr lang="en-US" sz="2000" b="1" dirty="0">
                <a:solidFill>
                  <a:srgbClr val="616161"/>
                </a:solidFill>
                <a:latin typeface="Goudy Old Style"/>
              </a:rPr>
              <a:t>Steps to Apply</a:t>
            </a:r>
            <a:endParaRPr lang="en-US" sz="2000" dirty="0">
              <a:latin typeface="Goudy Old Style"/>
            </a:endParaRPr>
          </a:p>
          <a:p>
            <a:pPr marL="457200" indent="-457200">
              <a:lnSpc>
                <a:spcPct val="90000"/>
              </a:lnSpc>
              <a:spcBef>
                <a:spcPts val="1200"/>
              </a:spcBef>
              <a:spcAft>
                <a:spcPts val="200"/>
              </a:spcAft>
              <a:buFont typeface="+mj-lt"/>
              <a:buAutoNum type="arabicPeriod"/>
            </a:pPr>
            <a:r>
              <a:rPr lang="en-US" sz="2000" dirty="0">
                <a:solidFill>
                  <a:srgbClr val="616161"/>
                </a:solidFill>
                <a:latin typeface="Goudy Old Style"/>
              </a:rPr>
              <a:t>Create and Activate an Account on my.odk.org</a:t>
            </a:r>
            <a:endParaRPr lang="en-US" sz="2000" dirty="0">
              <a:latin typeface="Goudy Old Style"/>
            </a:endParaRPr>
          </a:p>
          <a:p>
            <a:pPr marL="457200" indent="-457200">
              <a:lnSpc>
                <a:spcPct val="90000"/>
              </a:lnSpc>
              <a:spcBef>
                <a:spcPts val="1200"/>
              </a:spcBef>
              <a:spcAft>
                <a:spcPts val="200"/>
              </a:spcAft>
              <a:buFont typeface="+mj-lt"/>
              <a:buAutoNum type="arabicPeriod"/>
            </a:pPr>
            <a:r>
              <a:rPr lang="en-US" sz="2000" dirty="0">
                <a:solidFill>
                  <a:srgbClr val="616161"/>
                </a:solidFill>
                <a:latin typeface="Goudy Old Style"/>
              </a:rPr>
              <a:t>Go to the Applicant Dashboard in Manage My Account OR use the “Apply for Membership” button on the homepage</a:t>
            </a:r>
            <a:endParaRPr lang="en-US" sz="2000" dirty="0">
              <a:latin typeface="Goudy Old Style"/>
            </a:endParaRPr>
          </a:p>
          <a:p>
            <a:pPr algn="l"/>
            <a:endParaRPr lang="en-US" dirty="0">
              <a:cs typeface="Calibri"/>
            </a:endParaRPr>
          </a:p>
        </p:txBody>
      </p:sp>
      <p:sp>
        <p:nvSpPr>
          <p:cNvPr id="10" name="TextBox 9">
            <a:extLst>
              <a:ext uri="{FF2B5EF4-FFF2-40B4-BE49-F238E27FC236}">
                <a16:creationId xmlns:a16="http://schemas.microsoft.com/office/drawing/2014/main" id="{89097EF9-13AF-46AF-9863-8F0CE3AC4B8C}"/>
              </a:ext>
            </a:extLst>
          </p:cNvPr>
          <p:cNvSpPr txBox="1"/>
          <p:nvPr/>
        </p:nvSpPr>
        <p:spPr>
          <a:xfrm>
            <a:off x="695325" y="5484182"/>
            <a:ext cx="10801350" cy="400110"/>
          </a:xfrm>
          <a:prstGeom prst="rect">
            <a:avLst/>
          </a:prstGeom>
          <a:noFill/>
        </p:spPr>
        <p:txBody>
          <a:bodyPr wrap="square" rtlCol="0">
            <a:spAutoFit/>
          </a:bodyPr>
          <a:lstStyle/>
          <a:p>
            <a:pPr algn="ctr"/>
            <a:r>
              <a:rPr lang="en-US" sz="2000" b="1" dirty="0">
                <a:latin typeface="Goudy Old Style" panose="02020502050305020303" pitchFamily="18" charset="0"/>
              </a:rPr>
              <a:t>Instructions for Applying can be found at: </a:t>
            </a:r>
            <a:r>
              <a:rPr lang="en-US" sz="2000" dirty="0">
                <a:latin typeface="Goudy Old Style" panose="02020502050305020303" pitchFamily="18" charset="0"/>
                <a:hlinkClick r:id="rId4"/>
              </a:rPr>
              <a:t>https://odk.org/members/apply-for-membership/</a:t>
            </a:r>
            <a:endParaRPr lang="en-US" sz="2000" dirty="0">
              <a:latin typeface="Goudy Old Style" panose="02020502050305020303" pitchFamily="18" charset="0"/>
            </a:endParaRPr>
          </a:p>
        </p:txBody>
      </p:sp>
      <p:sp>
        <p:nvSpPr>
          <p:cNvPr id="9" name="Date Placeholder 3">
            <a:extLst>
              <a:ext uri="{FF2B5EF4-FFF2-40B4-BE49-F238E27FC236}">
                <a16:creationId xmlns:a16="http://schemas.microsoft.com/office/drawing/2014/main" id="{D03D1768-AF6F-4D0A-9060-1D53CDB95766}"/>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405286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EB1F-E366-49E8-AB86-255042545FE1}"/>
              </a:ext>
            </a:extLst>
          </p:cNvPr>
          <p:cNvSpPr>
            <a:spLocks noGrp="1"/>
          </p:cNvSpPr>
          <p:nvPr>
            <p:ph type="title"/>
          </p:nvPr>
        </p:nvSpPr>
        <p:spPr/>
        <p:txBody>
          <a:bodyPr>
            <a:normAutofit fontScale="90000"/>
          </a:bodyPr>
          <a:lstStyle/>
          <a:p>
            <a:r>
              <a:rPr lang="en-US" dirty="0"/>
              <a:t>Instructions for Application</a:t>
            </a:r>
          </a:p>
        </p:txBody>
      </p:sp>
      <p:sp>
        <p:nvSpPr>
          <p:cNvPr id="3" name="Content Placeholder 2">
            <a:extLst>
              <a:ext uri="{FF2B5EF4-FFF2-40B4-BE49-F238E27FC236}">
                <a16:creationId xmlns:a16="http://schemas.microsoft.com/office/drawing/2014/main" id="{390C50F1-C730-4098-87BA-DB01AEFBA092}"/>
              </a:ext>
            </a:extLst>
          </p:cNvPr>
          <p:cNvSpPr>
            <a:spLocks noGrp="1"/>
          </p:cNvSpPr>
          <p:nvPr>
            <p:ph idx="1"/>
          </p:nvPr>
        </p:nvSpPr>
        <p:spPr>
          <a:xfrm>
            <a:off x="615297" y="1230068"/>
            <a:ext cx="11058258" cy="4023360"/>
          </a:xfrm>
        </p:spPr>
        <p:txBody>
          <a:bodyPr vert="horz" lIns="0" tIns="45720" rIns="0" bIns="45720" rtlCol="0" anchor="t">
            <a:normAutofit/>
          </a:bodyPr>
          <a:lstStyle/>
          <a:p>
            <a:pPr marL="0" indent="0">
              <a:buNone/>
            </a:pPr>
            <a:r>
              <a:rPr lang="en-US" dirty="0"/>
              <a:t>3) Start Application</a:t>
            </a:r>
          </a:p>
          <a:p>
            <a:endParaRPr lang="en-US" dirty="0"/>
          </a:p>
          <a:p>
            <a:endParaRPr lang="en-US" dirty="0"/>
          </a:p>
          <a:p>
            <a:endParaRPr lang="en-US" dirty="0"/>
          </a:p>
          <a:p>
            <a:endParaRPr lang="en-US" dirty="0"/>
          </a:p>
          <a:p>
            <a:r>
              <a:rPr lang="en-US" dirty="0"/>
              <a:t>4) Edit Profile if necessary – NOTE: Anytime the profile is changed, it automatically updates the application.</a:t>
            </a:r>
          </a:p>
          <a:p>
            <a:r>
              <a:rPr lang="en-US" dirty="0"/>
              <a:t>5) Select a Circle </a:t>
            </a:r>
          </a:p>
          <a:p>
            <a:pPr marL="0" indent="0">
              <a:buNone/>
            </a:pPr>
            <a:endParaRPr lang="en-US" dirty="0"/>
          </a:p>
        </p:txBody>
      </p:sp>
      <p:pic>
        <p:nvPicPr>
          <p:cNvPr id="7" name="Picture 6">
            <a:extLst>
              <a:ext uri="{FF2B5EF4-FFF2-40B4-BE49-F238E27FC236}">
                <a16:creationId xmlns:a16="http://schemas.microsoft.com/office/drawing/2014/main" id="{713A26D4-8458-4297-BA5A-4EFEB5D35F0E}"/>
              </a:ext>
            </a:extLst>
          </p:cNvPr>
          <p:cNvPicPr>
            <a:picLocks noChangeAspect="1"/>
          </p:cNvPicPr>
          <p:nvPr/>
        </p:nvPicPr>
        <p:blipFill>
          <a:blip r:embed="rId3"/>
          <a:stretch>
            <a:fillRect/>
          </a:stretch>
        </p:blipFill>
        <p:spPr>
          <a:xfrm>
            <a:off x="2992350" y="1232992"/>
            <a:ext cx="9009528" cy="2201337"/>
          </a:xfrm>
          <a:prstGeom prst="rect">
            <a:avLst/>
          </a:prstGeom>
        </p:spPr>
      </p:pic>
      <p:sp>
        <p:nvSpPr>
          <p:cNvPr id="8" name="Oval 7">
            <a:extLst>
              <a:ext uri="{FF2B5EF4-FFF2-40B4-BE49-F238E27FC236}">
                <a16:creationId xmlns:a16="http://schemas.microsoft.com/office/drawing/2014/main" id="{755280C7-E2B6-415C-968E-516D09A615DD}"/>
              </a:ext>
            </a:extLst>
          </p:cNvPr>
          <p:cNvSpPr/>
          <p:nvPr/>
        </p:nvSpPr>
        <p:spPr>
          <a:xfrm>
            <a:off x="2776818" y="2080372"/>
            <a:ext cx="2402541" cy="539003"/>
          </a:xfrm>
          <a:prstGeom prst="ellipse">
            <a:avLst/>
          </a:prstGeom>
          <a:solidFill>
            <a:schemeClr val="tx2">
              <a:alpha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1D5829B-37B6-43B6-8981-6E369BD3D85B}"/>
              </a:ext>
            </a:extLst>
          </p:cNvPr>
          <p:cNvPicPr>
            <a:picLocks noChangeAspect="1"/>
          </p:cNvPicPr>
          <p:nvPr/>
        </p:nvPicPr>
        <p:blipFill>
          <a:blip r:embed="rId4"/>
          <a:stretch>
            <a:fillRect/>
          </a:stretch>
        </p:blipFill>
        <p:spPr>
          <a:xfrm>
            <a:off x="2928568" y="3895981"/>
            <a:ext cx="8491907" cy="922226"/>
          </a:xfrm>
          <a:prstGeom prst="rect">
            <a:avLst/>
          </a:prstGeom>
        </p:spPr>
      </p:pic>
      <p:sp>
        <p:nvSpPr>
          <p:cNvPr id="10" name="Date Placeholder 3">
            <a:extLst>
              <a:ext uri="{FF2B5EF4-FFF2-40B4-BE49-F238E27FC236}">
                <a16:creationId xmlns:a16="http://schemas.microsoft.com/office/drawing/2014/main" id="{03FE6EAD-FE7C-4DC3-9E7B-D51B0B0CB671}"/>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444768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02EE-4158-4D81-AE9B-271E5140B1BF}"/>
              </a:ext>
            </a:extLst>
          </p:cNvPr>
          <p:cNvSpPr>
            <a:spLocks noGrp="1"/>
          </p:cNvSpPr>
          <p:nvPr>
            <p:ph type="title"/>
          </p:nvPr>
        </p:nvSpPr>
        <p:spPr/>
        <p:txBody>
          <a:bodyPr>
            <a:normAutofit fontScale="90000"/>
          </a:bodyPr>
          <a:lstStyle/>
          <a:p>
            <a:r>
              <a:rPr lang="en-US" dirty="0"/>
              <a:t>Instructions for Application</a:t>
            </a:r>
          </a:p>
        </p:txBody>
      </p:sp>
      <p:sp>
        <p:nvSpPr>
          <p:cNvPr id="3" name="Content Placeholder 2">
            <a:extLst>
              <a:ext uri="{FF2B5EF4-FFF2-40B4-BE49-F238E27FC236}">
                <a16:creationId xmlns:a16="http://schemas.microsoft.com/office/drawing/2014/main" id="{8FC7E227-31AA-48AC-AD05-B20C78E55129}"/>
              </a:ext>
            </a:extLst>
          </p:cNvPr>
          <p:cNvSpPr>
            <a:spLocks noGrp="1"/>
          </p:cNvSpPr>
          <p:nvPr>
            <p:ph idx="1"/>
          </p:nvPr>
        </p:nvSpPr>
        <p:spPr>
          <a:xfrm>
            <a:off x="566871" y="1188508"/>
            <a:ext cx="5529129" cy="4774141"/>
          </a:xfrm>
        </p:spPr>
        <p:txBody>
          <a:bodyPr>
            <a:normAutofit/>
          </a:bodyPr>
          <a:lstStyle/>
          <a:p>
            <a:r>
              <a:rPr lang="en-US" sz="2400" dirty="0"/>
              <a:t>6) Applicant completes the following steps:</a:t>
            </a:r>
          </a:p>
          <a:p>
            <a:pPr lvl="1">
              <a:buFont typeface="Arial" panose="020B0604020202020204" pitchFamily="34" charset="0"/>
              <a:buChar char="•"/>
            </a:pPr>
            <a:r>
              <a:rPr lang="en-US" sz="2000" dirty="0"/>
              <a:t>Personal Data – updating and adding as necessary</a:t>
            </a:r>
          </a:p>
          <a:p>
            <a:pPr lvl="2">
              <a:buFont typeface="Arial" panose="020B0604020202020204" pitchFamily="34" charset="0"/>
              <a:buChar char="•"/>
            </a:pPr>
            <a:r>
              <a:rPr lang="en-US" sz="1600" dirty="0">
                <a:solidFill>
                  <a:srgbClr val="FF0000"/>
                </a:solidFill>
              </a:rPr>
              <a:t>Applicants must enter two email addresses</a:t>
            </a:r>
          </a:p>
          <a:p>
            <a:pPr lvl="1">
              <a:buFont typeface="Arial" panose="020B0604020202020204" pitchFamily="34" charset="0"/>
              <a:buChar char="•"/>
            </a:pPr>
            <a:r>
              <a:rPr lang="en-US" sz="2000" dirty="0"/>
              <a:t>Initiation Data</a:t>
            </a:r>
          </a:p>
          <a:p>
            <a:pPr lvl="2">
              <a:buFont typeface="Arial" panose="020B0604020202020204" pitchFamily="34" charset="0"/>
              <a:buChar char="•"/>
            </a:pPr>
            <a:r>
              <a:rPr lang="en-US" sz="1600" dirty="0"/>
              <a:t>Class</a:t>
            </a:r>
          </a:p>
          <a:p>
            <a:pPr lvl="2">
              <a:buFont typeface="Arial" panose="020B0604020202020204" pitchFamily="34" charset="0"/>
              <a:buChar char="•"/>
            </a:pPr>
            <a:r>
              <a:rPr lang="en-US" sz="1600" dirty="0"/>
              <a:t>Pillars</a:t>
            </a:r>
          </a:p>
          <a:p>
            <a:pPr lvl="2">
              <a:buFont typeface="Arial" panose="020B0604020202020204" pitchFamily="34" charset="0"/>
              <a:buChar char="•"/>
            </a:pPr>
            <a:r>
              <a:rPr lang="en-US" sz="1600" dirty="0"/>
              <a:t>Marketing Information</a:t>
            </a:r>
          </a:p>
          <a:p>
            <a:pPr lvl="2">
              <a:buFont typeface="Arial" panose="020B0604020202020204" pitchFamily="34" charset="0"/>
              <a:buChar char="•"/>
            </a:pPr>
            <a:r>
              <a:rPr lang="en-US" sz="1600" dirty="0"/>
              <a:t>Legacy Information</a:t>
            </a:r>
          </a:p>
          <a:p>
            <a:pPr lvl="1">
              <a:buFont typeface="Arial" panose="020B0604020202020204" pitchFamily="34" charset="0"/>
              <a:buChar char="•"/>
            </a:pPr>
            <a:r>
              <a:rPr lang="en-US" sz="2000" dirty="0"/>
              <a:t>Demographic Data (only birthdate is required)</a:t>
            </a:r>
          </a:p>
          <a:p>
            <a:pPr lvl="1">
              <a:buFont typeface="Arial" panose="020B0604020202020204" pitchFamily="34" charset="0"/>
              <a:buChar char="•"/>
            </a:pPr>
            <a:r>
              <a:rPr lang="en-US" sz="2000" dirty="0"/>
              <a:t>Academic Information</a:t>
            </a:r>
          </a:p>
          <a:p>
            <a:pPr lvl="1">
              <a:buFont typeface="Arial" panose="020B0604020202020204" pitchFamily="34" charset="0"/>
              <a:buChar char="•"/>
            </a:pPr>
            <a:r>
              <a:rPr lang="en-US" sz="2000" dirty="0"/>
              <a:t>Employment Information (if full-time employee)</a:t>
            </a:r>
          </a:p>
          <a:p>
            <a:pPr lvl="1">
              <a:buFont typeface="Arial" panose="020B0604020202020204" pitchFamily="34" charset="0"/>
              <a:buChar char="•"/>
            </a:pPr>
            <a:r>
              <a:rPr lang="en-US" sz="2000" dirty="0"/>
              <a:t>Custom Questions (Initiate Questions)</a:t>
            </a:r>
          </a:p>
          <a:p>
            <a:pPr lvl="1">
              <a:buFont typeface="Arial" panose="020B0604020202020204" pitchFamily="34" charset="0"/>
              <a:buChar char="•"/>
            </a:pPr>
            <a:r>
              <a:rPr lang="en-US" sz="2000" dirty="0"/>
              <a:t>Review and Save or Submit</a:t>
            </a:r>
          </a:p>
          <a:p>
            <a:pPr lvl="1">
              <a:buFont typeface="+mj-lt"/>
              <a:buAutoNum type="alphaLcParenR"/>
            </a:pPr>
            <a:endParaRPr lang="en-US" dirty="0"/>
          </a:p>
          <a:p>
            <a:pPr lvl="1">
              <a:buFont typeface="+mj-lt"/>
              <a:buAutoNum type="alphaLcParenR"/>
            </a:pPr>
            <a:endParaRPr lang="en-US" dirty="0"/>
          </a:p>
          <a:p>
            <a:pPr lvl="1">
              <a:buFont typeface="+mj-lt"/>
              <a:buAutoNum type="alphaLcParenR"/>
            </a:pPr>
            <a:endParaRPr lang="en-US" dirty="0"/>
          </a:p>
          <a:p>
            <a:pPr lvl="1">
              <a:buAutoNum type="alphaLcParenR"/>
            </a:pPr>
            <a:endParaRPr lang="en-US" dirty="0"/>
          </a:p>
          <a:p>
            <a:endParaRPr lang="en-US" dirty="0"/>
          </a:p>
          <a:p>
            <a:endParaRPr lang="en-US" dirty="0"/>
          </a:p>
        </p:txBody>
      </p:sp>
      <p:pic>
        <p:nvPicPr>
          <p:cNvPr id="7" name="Picture 6">
            <a:extLst>
              <a:ext uri="{FF2B5EF4-FFF2-40B4-BE49-F238E27FC236}">
                <a16:creationId xmlns:a16="http://schemas.microsoft.com/office/drawing/2014/main" id="{1A4C1561-8D7A-4EC7-AC3A-1D03C0EDD2F7}"/>
              </a:ext>
            </a:extLst>
          </p:cNvPr>
          <p:cNvPicPr>
            <a:picLocks noChangeAspect="1"/>
          </p:cNvPicPr>
          <p:nvPr/>
        </p:nvPicPr>
        <p:blipFill>
          <a:blip r:embed="rId3"/>
          <a:stretch>
            <a:fillRect/>
          </a:stretch>
        </p:blipFill>
        <p:spPr>
          <a:xfrm>
            <a:off x="6783798" y="1300245"/>
            <a:ext cx="4428685" cy="4662404"/>
          </a:xfrm>
          <a:prstGeom prst="rect">
            <a:avLst/>
          </a:prstGeom>
        </p:spPr>
      </p:pic>
      <p:sp>
        <p:nvSpPr>
          <p:cNvPr id="6" name="Date Placeholder 3">
            <a:extLst>
              <a:ext uri="{FF2B5EF4-FFF2-40B4-BE49-F238E27FC236}">
                <a16:creationId xmlns:a16="http://schemas.microsoft.com/office/drawing/2014/main" id="{84777210-721C-4541-9DFD-BA1FBD538912}"/>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49455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BACC-0EE2-406F-B18E-D6B2805CECDA}"/>
              </a:ext>
            </a:extLst>
          </p:cNvPr>
          <p:cNvSpPr>
            <a:spLocks noGrp="1"/>
          </p:cNvSpPr>
          <p:nvPr>
            <p:ph type="title"/>
          </p:nvPr>
        </p:nvSpPr>
        <p:spPr>
          <a:xfrm>
            <a:off x="1039177" y="5308002"/>
            <a:ext cx="10113645" cy="822960"/>
          </a:xfrm>
        </p:spPr>
        <p:txBody>
          <a:bodyPr/>
          <a:lstStyle/>
          <a:p>
            <a:pPr algn="ctr"/>
            <a:r>
              <a:rPr lang="en-US" sz="4000" dirty="0"/>
              <a:t>Knowledge Check – </a:t>
            </a:r>
            <a:r>
              <a:rPr lang="en-US" sz="4000" dirty="0">
                <a:hlinkClick r:id="rId2"/>
              </a:rPr>
              <a:t>Click here</a:t>
            </a:r>
            <a:r>
              <a:rPr lang="en-US" sz="4000" dirty="0"/>
              <a:t> to access the quiz</a:t>
            </a:r>
          </a:p>
        </p:txBody>
      </p:sp>
      <p:pic>
        <p:nvPicPr>
          <p:cNvPr id="13" name="Picture Placeholder 12">
            <a:extLst>
              <a:ext uri="{FF2B5EF4-FFF2-40B4-BE49-F238E27FC236}">
                <a16:creationId xmlns:a16="http://schemas.microsoft.com/office/drawing/2014/main" id="{9F7CFFA5-9DB1-447F-BF3B-DACC8091E061}"/>
              </a:ext>
            </a:extLst>
          </p:cNvPr>
          <p:cNvPicPr>
            <a:picLocks noGrp="1" noChangeAspect="1"/>
          </p:cNvPicPr>
          <p:nvPr>
            <p:ph type="pic" idx="1"/>
          </p:nvPr>
        </p:nvPicPr>
        <p:blipFill rotWithShape="1">
          <a:blip r:embed="rId3"/>
          <a:srcRect t="5979" b="6475"/>
          <a:stretch/>
        </p:blipFill>
        <p:spPr>
          <a:xfrm>
            <a:off x="3569551" y="356616"/>
            <a:ext cx="4765964" cy="4172623"/>
          </a:xfrm>
        </p:spPr>
      </p:pic>
      <p:sp>
        <p:nvSpPr>
          <p:cNvPr id="14" name="Date Placeholder 3">
            <a:extLst>
              <a:ext uri="{FF2B5EF4-FFF2-40B4-BE49-F238E27FC236}">
                <a16:creationId xmlns:a16="http://schemas.microsoft.com/office/drawing/2014/main" id="{BD788412-652F-432B-887B-4E0133D2E5B5}"/>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51908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How to Access a MyODK Account</a:t>
            </a:r>
          </a:p>
        </p:txBody>
      </p:sp>
      <p:sp>
        <p:nvSpPr>
          <p:cNvPr id="3" name="Text Placeholder 2"/>
          <p:cNvSpPr>
            <a:spLocks noGrp="1"/>
          </p:cNvSpPr>
          <p:nvPr>
            <p:ph type="body" idx="1"/>
          </p:nvPr>
        </p:nvSpPr>
        <p:spPr/>
        <p:txBody>
          <a:bodyPr>
            <a:normAutofit/>
          </a:bodyPr>
          <a:lstStyle/>
          <a:p>
            <a:r>
              <a:rPr lang="en-US" dirty="0">
                <a:latin typeface="Goudy Old Style"/>
              </a:rPr>
              <a:t>Log In Credentials, CIRCLE EXECUTIVE Page, Edit Your Account</a:t>
            </a:r>
          </a:p>
          <a:p>
            <a:endParaRPr lang="en-US" dirty="0"/>
          </a:p>
        </p:txBody>
      </p:sp>
      <p:sp>
        <p:nvSpPr>
          <p:cNvPr id="5" name="Date Placeholder 3">
            <a:extLst>
              <a:ext uri="{FF2B5EF4-FFF2-40B4-BE49-F238E27FC236}">
                <a16:creationId xmlns:a16="http://schemas.microsoft.com/office/drawing/2014/main" id="{26A8091D-2F2C-4C72-8D5D-64BC4786D893}"/>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17384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748E-A34A-4E2D-9FD3-C1D5623E5A7D}"/>
              </a:ext>
            </a:extLst>
          </p:cNvPr>
          <p:cNvSpPr>
            <a:spLocks noGrp="1"/>
          </p:cNvSpPr>
          <p:nvPr>
            <p:ph type="title"/>
          </p:nvPr>
        </p:nvSpPr>
        <p:spPr/>
        <p:txBody>
          <a:bodyPr>
            <a:normAutofit fontScale="90000"/>
          </a:bodyPr>
          <a:lstStyle/>
          <a:p>
            <a:r>
              <a:rPr lang="en-US" dirty="0"/>
              <a:t>Access Instructions</a:t>
            </a:r>
          </a:p>
        </p:txBody>
      </p:sp>
      <p:sp>
        <p:nvSpPr>
          <p:cNvPr id="3" name="Content Placeholder 2">
            <a:extLst>
              <a:ext uri="{FF2B5EF4-FFF2-40B4-BE49-F238E27FC236}">
                <a16:creationId xmlns:a16="http://schemas.microsoft.com/office/drawing/2014/main" id="{62D7BFEF-D46C-49E5-BFFC-908663139AD8}"/>
              </a:ext>
            </a:extLst>
          </p:cNvPr>
          <p:cNvSpPr>
            <a:spLocks noGrp="1"/>
          </p:cNvSpPr>
          <p:nvPr>
            <p:ph idx="1"/>
          </p:nvPr>
        </p:nvSpPr>
        <p:spPr>
          <a:xfrm>
            <a:off x="566871" y="1417320"/>
            <a:ext cx="11058258" cy="4023360"/>
          </a:xfrm>
        </p:spPr>
        <p:txBody>
          <a:bodyPr/>
          <a:lstStyle/>
          <a:p>
            <a:r>
              <a:rPr lang="en-US" sz="2400" dirty="0"/>
              <a:t>Start at my.odk.org and click "Sign In" </a:t>
            </a:r>
          </a:p>
          <a:p>
            <a:r>
              <a:rPr lang="en-US" sz="2400" dirty="0"/>
              <a:t>If you were initiated before July 2024: You should have received an email providing you with a link to set up your credentials. </a:t>
            </a:r>
            <a:r>
              <a:rPr lang="en-US" sz="2400" b="1" dirty="0"/>
              <a:t>As an existing member of OΔK, you already have a record in the portal that needs to be activated. </a:t>
            </a:r>
            <a:endParaRPr lang="en-US" sz="2400" dirty="0"/>
          </a:p>
          <a:p>
            <a:r>
              <a:rPr lang="en-US" sz="2400" dirty="0"/>
              <a:t>If you were initiated after July 2024: Click on “Can’t access your account?” You will need to enter an email. If the system does not recognize the email, you need to contact </a:t>
            </a:r>
            <a:r>
              <a:rPr lang="en-US" sz="2400" u="sng" dirty="0">
                <a:hlinkClick r:id="rId2"/>
              </a:rPr>
              <a:t>myodk@odk.org</a:t>
            </a:r>
            <a:endParaRPr lang="en-US" sz="2400" dirty="0"/>
          </a:p>
          <a:p>
            <a:r>
              <a:rPr lang="en-US" sz="2400" dirty="0"/>
              <a:t>If you have received a Quick Activation link via email, go to Register Now! and select Quick Activation.</a:t>
            </a:r>
          </a:p>
          <a:p>
            <a:endParaRPr lang="en-US" dirty="0"/>
          </a:p>
        </p:txBody>
      </p:sp>
      <p:sp>
        <p:nvSpPr>
          <p:cNvPr id="5" name="Date Placeholder 3">
            <a:extLst>
              <a:ext uri="{FF2B5EF4-FFF2-40B4-BE49-F238E27FC236}">
                <a16:creationId xmlns:a16="http://schemas.microsoft.com/office/drawing/2014/main" id="{93035443-EA03-4D20-982A-2C916663F9D3}"/>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01347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120A30-9B5C-450A-9CE2-71916B078CB4}"/>
              </a:ext>
            </a:extLst>
          </p:cNvPr>
          <p:cNvPicPr>
            <a:picLocks noChangeAspect="1"/>
          </p:cNvPicPr>
          <p:nvPr/>
        </p:nvPicPr>
        <p:blipFill>
          <a:blip r:embed="rId3"/>
          <a:stretch>
            <a:fillRect/>
          </a:stretch>
        </p:blipFill>
        <p:spPr>
          <a:xfrm>
            <a:off x="615297" y="1927842"/>
            <a:ext cx="9628454" cy="4308972"/>
          </a:xfrm>
          <a:prstGeom prst="rect">
            <a:avLst/>
          </a:prstGeom>
        </p:spPr>
      </p:pic>
      <p:sp>
        <p:nvSpPr>
          <p:cNvPr id="2" name="Title 1"/>
          <p:cNvSpPr>
            <a:spLocks noGrp="1"/>
          </p:cNvSpPr>
          <p:nvPr>
            <p:ph type="title"/>
          </p:nvPr>
        </p:nvSpPr>
        <p:spPr/>
        <p:txBody>
          <a:bodyPr>
            <a:normAutofit fontScale="90000"/>
          </a:bodyPr>
          <a:lstStyle/>
          <a:p>
            <a:pPr>
              <a:defRPr/>
            </a:pPr>
            <a:r>
              <a:rPr lang="en-US" dirty="0"/>
              <a:t> Start at my.odk.org</a:t>
            </a:r>
          </a:p>
        </p:txBody>
      </p:sp>
      <p:sp>
        <p:nvSpPr>
          <p:cNvPr id="7" name="Left Arrow 6"/>
          <p:cNvSpPr/>
          <p:nvPr/>
        </p:nvSpPr>
        <p:spPr>
          <a:xfrm rot="5400000">
            <a:off x="9138602" y="2384481"/>
            <a:ext cx="617537"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9">
            <a:extLst>
              <a:ext uri="{FF2B5EF4-FFF2-40B4-BE49-F238E27FC236}">
                <a16:creationId xmlns:a16="http://schemas.microsoft.com/office/drawing/2014/main" id="{DEC57888-47EF-4713-A57A-0A98A1A36284}"/>
              </a:ext>
            </a:extLst>
          </p:cNvPr>
          <p:cNvSpPr txBox="1"/>
          <p:nvPr/>
        </p:nvSpPr>
        <p:spPr>
          <a:xfrm>
            <a:off x="9294970" y="2845650"/>
            <a:ext cx="2431592" cy="646331"/>
          </a:xfrm>
          <a:prstGeom prst="rect">
            <a:avLst/>
          </a:prstGeom>
          <a:noFill/>
        </p:spPr>
        <p:txBody>
          <a:bodyPr wrap="square" rtlCol="0">
            <a:spAutoFit/>
          </a:bodyPr>
          <a:lstStyle/>
          <a:p>
            <a:r>
              <a:rPr lang="en-US" dirty="0"/>
              <a:t>Sign in with your email and MyODK password</a:t>
            </a:r>
          </a:p>
        </p:txBody>
      </p:sp>
      <p:sp>
        <p:nvSpPr>
          <p:cNvPr id="8" name="Date Placeholder 3">
            <a:extLst>
              <a:ext uri="{FF2B5EF4-FFF2-40B4-BE49-F238E27FC236}">
                <a16:creationId xmlns:a16="http://schemas.microsoft.com/office/drawing/2014/main" id="{860E0ECA-83FE-442B-86DF-CFEEB5E7AF68}"/>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100185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Login Credentials</a:t>
            </a:r>
          </a:p>
        </p:txBody>
      </p:sp>
      <p:pic>
        <p:nvPicPr>
          <p:cNvPr id="4" name="Picture 3">
            <a:extLst>
              <a:ext uri="{FF2B5EF4-FFF2-40B4-BE49-F238E27FC236}">
                <a16:creationId xmlns:a16="http://schemas.microsoft.com/office/drawing/2014/main" id="{3319E225-273D-42F6-8A5A-67ED6EA66484}"/>
              </a:ext>
            </a:extLst>
          </p:cNvPr>
          <p:cNvPicPr>
            <a:picLocks noChangeAspect="1"/>
          </p:cNvPicPr>
          <p:nvPr/>
        </p:nvPicPr>
        <p:blipFill>
          <a:blip r:embed="rId3"/>
          <a:stretch>
            <a:fillRect/>
          </a:stretch>
        </p:blipFill>
        <p:spPr>
          <a:xfrm>
            <a:off x="472688" y="1054031"/>
            <a:ext cx="11246623" cy="4749937"/>
          </a:xfrm>
          <a:prstGeom prst="rect">
            <a:avLst/>
          </a:prstGeom>
        </p:spPr>
      </p:pic>
      <p:sp>
        <p:nvSpPr>
          <p:cNvPr id="3" name="Content Placeholder 2"/>
          <p:cNvSpPr>
            <a:spLocks noGrp="1"/>
          </p:cNvSpPr>
          <p:nvPr>
            <p:ph idx="1"/>
          </p:nvPr>
        </p:nvSpPr>
        <p:spPr>
          <a:xfrm>
            <a:off x="7142205" y="1603946"/>
            <a:ext cx="4070278" cy="4346701"/>
          </a:xfrm>
        </p:spPr>
        <p:txBody>
          <a:bodyPr vert="horz" lIns="0" tIns="45720" rIns="0" bIns="45720" rtlCol="0" anchor="t">
            <a:normAutofit fontScale="70000" lnSpcReduction="20000"/>
          </a:bodyPr>
          <a:lstStyle/>
          <a:p>
            <a:pPr marL="0" indent="0">
              <a:lnSpc>
                <a:spcPct val="120000"/>
              </a:lnSpc>
              <a:spcBef>
                <a:spcPts val="0"/>
              </a:spcBef>
              <a:buNone/>
            </a:pPr>
            <a:r>
              <a:rPr lang="en-US" sz="2600" b="1" u="sng" dirty="0">
                <a:latin typeface="Goudy Old Style"/>
              </a:rPr>
              <a:t>First Time</a:t>
            </a:r>
            <a:r>
              <a:rPr lang="en-US" sz="2600" b="1" dirty="0">
                <a:latin typeface="Goudy Old Style"/>
              </a:rPr>
              <a:t>:</a:t>
            </a:r>
            <a:r>
              <a:rPr lang="en-US" sz="2600" dirty="0">
                <a:latin typeface="Goudy Old Style"/>
              </a:rPr>
              <a:t> You should have received an email providing you with a link to set up your credentials. As a member of O</a:t>
            </a:r>
            <a:r>
              <a:rPr lang="el-GR" sz="2600" dirty="0">
                <a:latin typeface="Goudy Old Style"/>
              </a:rPr>
              <a:t>Δ</a:t>
            </a:r>
            <a:r>
              <a:rPr lang="en-US" sz="2600" dirty="0">
                <a:latin typeface="Goudy Old Style"/>
              </a:rPr>
              <a:t>K, you already have a record in the portal. You need to activate it.</a:t>
            </a:r>
            <a:endParaRPr lang="en-US" dirty="0"/>
          </a:p>
          <a:p>
            <a:pPr marL="0" indent="0">
              <a:lnSpc>
                <a:spcPct val="120000"/>
              </a:lnSpc>
              <a:spcBef>
                <a:spcPts val="0"/>
              </a:spcBef>
              <a:buNone/>
            </a:pPr>
            <a:endParaRPr lang="en-US" sz="2600" dirty="0"/>
          </a:p>
          <a:p>
            <a:pPr marL="0" indent="0">
              <a:lnSpc>
                <a:spcPct val="120000"/>
              </a:lnSpc>
              <a:spcBef>
                <a:spcPts val="0"/>
              </a:spcBef>
              <a:buNone/>
            </a:pPr>
            <a:r>
              <a:rPr lang="en-US" sz="2600" dirty="0">
                <a:latin typeface="Goudy Old Style"/>
              </a:rPr>
              <a:t>The</a:t>
            </a:r>
            <a:r>
              <a:rPr lang="en-US" sz="2600" b="1" dirty="0">
                <a:latin typeface="Goudy Old Style"/>
              </a:rPr>
              <a:t> first time you sign in</a:t>
            </a:r>
            <a:r>
              <a:rPr lang="en-US" sz="2600" dirty="0">
                <a:latin typeface="Goudy Old Style"/>
              </a:rPr>
              <a:t>, go to “Can’t access your account?” You will need to enter an email. If the system does not recognize the email, you need to contact </a:t>
            </a:r>
            <a:r>
              <a:rPr lang="en-US" sz="2600" dirty="0">
                <a:latin typeface="Goudy Old Style"/>
                <a:hlinkClick r:id="rId4"/>
              </a:rPr>
              <a:t>myodk@odk.org</a:t>
            </a:r>
            <a:endParaRPr lang="en-US" sz="2600" dirty="0">
              <a:latin typeface="Goudy Old Style"/>
            </a:endParaRPr>
          </a:p>
          <a:p>
            <a:pPr marL="0" indent="0">
              <a:lnSpc>
                <a:spcPct val="120000"/>
              </a:lnSpc>
              <a:spcBef>
                <a:spcPts val="0"/>
              </a:spcBef>
              <a:buNone/>
            </a:pPr>
            <a:endParaRPr lang="en-US" sz="2600" dirty="0">
              <a:latin typeface="Goudy Old Style"/>
            </a:endParaRPr>
          </a:p>
          <a:p>
            <a:pPr marL="0" indent="0">
              <a:lnSpc>
                <a:spcPct val="120000"/>
              </a:lnSpc>
              <a:spcBef>
                <a:spcPts val="0"/>
              </a:spcBef>
              <a:buNone/>
            </a:pPr>
            <a:r>
              <a:rPr lang="en-US" sz="2600" dirty="0">
                <a:latin typeface="Goudy Old Style"/>
              </a:rPr>
              <a:t>If you have received a Quick Activation link, go to Register Now! and select Quick Activation.</a:t>
            </a:r>
          </a:p>
          <a:p>
            <a:pPr marL="0" indent="0">
              <a:lnSpc>
                <a:spcPct val="120000"/>
              </a:lnSpc>
              <a:spcBef>
                <a:spcPts val="0"/>
              </a:spcBef>
              <a:buNone/>
            </a:pPr>
            <a:endParaRPr lang="en-US" sz="2600" dirty="0">
              <a:latin typeface="Goudy Old Style"/>
            </a:endParaRPr>
          </a:p>
        </p:txBody>
      </p:sp>
      <p:sp>
        <p:nvSpPr>
          <p:cNvPr id="14" name="Right Arrow 8">
            <a:extLst>
              <a:ext uri="{FF2B5EF4-FFF2-40B4-BE49-F238E27FC236}">
                <a16:creationId xmlns:a16="http://schemas.microsoft.com/office/drawing/2014/main" id="{56CBA2BA-1120-43D0-81CA-B7CF8D97DCBC}"/>
              </a:ext>
            </a:extLst>
          </p:cNvPr>
          <p:cNvSpPr/>
          <p:nvPr/>
        </p:nvSpPr>
        <p:spPr>
          <a:xfrm rot="10337347">
            <a:off x="1957073" y="4536592"/>
            <a:ext cx="5154240" cy="135078"/>
          </a:xfrm>
          <a:prstGeom prst="rightArrow">
            <a:avLst>
              <a:gd name="adj1" fmla="val 58108"/>
              <a:gd name="adj2" fmla="val 17626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ight Arrow 8">
            <a:extLst>
              <a:ext uri="{FF2B5EF4-FFF2-40B4-BE49-F238E27FC236}">
                <a16:creationId xmlns:a16="http://schemas.microsoft.com/office/drawing/2014/main" id="{CB5257BE-7F6F-45A2-92D9-BFE90F436EE9}"/>
              </a:ext>
            </a:extLst>
          </p:cNvPr>
          <p:cNvSpPr/>
          <p:nvPr/>
        </p:nvSpPr>
        <p:spPr>
          <a:xfrm rot="10069570">
            <a:off x="5748048" y="5408317"/>
            <a:ext cx="1398276" cy="170465"/>
          </a:xfrm>
          <a:prstGeom prst="rightArrow">
            <a:avLst>
              <a:gd name="adj1" fmla="val 43889"/>
              <a:gd name="adj2" fmla="val 11753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Date Placeholder 3">
            <a:extLst>
              <a:ext uri="{FF2B5EF4-FFF2-40B4-BE49-F238E27FC236}">
                <a16:creationId xmlns:a16="http://schemas.microsoft.com/office/drawing/2014/main" id="{90B02C7E-0932-4AE7-A639-9239EFA0AE47}"/>
              </a:ext>
            </a:extLst>
          </p:cNvPr>
          <p:cNvSpPr>
            <a:spLocks noGrp="1"/>
          </p:cNvSpPr>
          <p:nvPr>
            <p:ph type="dt" sz="half" idx="10"/>
          </p:nvPr>
        </p:nvSpPr>
        <p:spPr>
          <a:xfrm>
            <a:off x="1097280" y="6459785"/>
            <a:ext cx="2472271" cy="365125"/>
          </a:xfrm>
        </p:spPr>
        <p:txBody>
          <a:bodyPr/>
          <a:lstStyle/>
          <a:p>
            <a:pPr algn="ctr"/>
            <a:r>
              <a:rPr lang="en-US"/>
              <a:t>Revised: August 2025</a:t>
            </a:r>
            <a:endParaRPr lang="en-US" dirty="0"/>
          </a:p>
        </p:txBody>
      </p:sp>
    </p:spTree>
    <p:extLst>
      <p:ext uri="{BB962C8B-B14F-4D97-AF65-F5344CB8AC3E}">
        <p14:creationId xmlns:p14="http://schemas.microsoft.com/office/powerpoint/2010/main" val="2845941231"/>
      </p:ext>
    </p:extLst>
  </p:cSld>
  <p:clrMapOvr>
    <a:masterClrMapping/>
  </p:clrMapOvr>
</p:sld>
</file>

<file path=ppt/theme/theme1.xml><?xml version="1.0" encoding="utf-8"?>
<a:theme xmlns:a="http://schemas.openxmlformats.org/drawingml/2006/main" name="Retrospect">
  <a:themeElements>
    <a:clrScheme name="ODK LT Blue">
      <a:dk1>
        <a:srgbClr val="2C2C2C"/>
      </a:dk1>
      <a:lt1>
        <a:srgbClr val="FFFFFF"/>
      </a:lt1>
      <a:dk2>
        <a:srgbClr val="B9D8EA"/>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33287</TotalTime>
  <Words>4920</Words>
  <Application>Microsoft Office PowerPoint</Application>
  <PresentationFormat>Widescreen</PresentationFormat>
  <Paragraphs>439</Paragraphs>
  <Slides>53</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Goudy Old Style</vt:lpstr>
      <vt:lpstr>Symbol</vt:lpstr>
      <vt:lpstr>Wingdings</vt:lpstr>
      <vt:lpstr>Retrospect</vt:lpstr>
      <vt:lpstr>MyODK Training</vt:lpstr>
      <vt:lpstr>Instructions</vt:lpstr>
      <vt:lpstr>Table of Contents</vt:lpstr>
      <vt:lpstr>What is MyODK?</vt:lpstr>
      <vt:lpstr>What is MyODK?</vt:lpstr>
      <vt:lpstr>How to Access a MyODK Account</vt:lpstr>
      <vt:lpstr>Access Instructions</vt:lpstr>
      <vt:lpstr> Start at my.odk.org</vt:lpstr>
      <vt:lpstr>Login Credentials</vt:lpstr>
      <vt:lpstr>MyODK Home Page</vt:lpstr>
      <vt:lpstr>Your MyODK Account Dashboard</vt:lpstr>
      <vt:lpstr>Your MyODK Account Dashboard</vt:lpstr>
      <vt:lpstr>Circle Executive Dashboard</vt:lpstr>
      <vt:lpstr>Circle Executive Dashboard</vt:lpstr>
      <vt:lpstr>Circle Executive Dashboard</vt:lpstr>
      <vt:lpstr>Circle Executive Dashboard</vt:lpstr>
      <vt:lpstr>Creating Your Membership Application</vt:lpstr>
      <vt:lpstr>Application Development Process</vt:lpstr>
      <vt:lpstr>Application Structure</vt:lpstr>
      <vt:lpstr>Application Creation</vt:lpstr>
      <vt:lpstr>Application Creation</vt:lpstr>
      <vt:lpstr>Application Creation</vt:lpstr>
      <vt:lpstr>Application Creation</vt:lpstr>
      <vt:lpstr>Payment Options</vt:lpstr>
      <vt:lpstr>Application Creation – Local Dues</vt:lpstr>
      <vt:lpstr>Application Creation</vt:lpstr>
      <vt:lpstr>Application Creation</vt:lpstr>
      <vt:lpstr>Application Creation</vt:lpstr>
      <vt:lpstr>Application Creation</vt:lpstr>
      <vt:lpstr>Application Creation</vt:lpstr>
      <vt:lpstr>Special or Surprise Initiation</vt:lpstr>
      <vt:lpstr>Application Review and Approval</vt:lpstr>
      <vt:lpstr>Application Review and Approval</vt:lpstr>
      <vt:lpstr>Step 1: Application Review</vt:lpstr>
      <vt:lpstr>Correcting the Personal Data</vt:lpstr>
      <vt:lpstr>Step 2: Accept or Reject</vt:lpstr>
      <vt:lpstr>Application Dashboard</vt:lpstr>
      <vt:lpstr>Application Status Messages</vt:lpstr>
      <vt:lpstr>Step 3: Membership Payment</vt:lpstr>
      <vt:lpstr>Step 3: Membership Fee Verification </vt:lpstr>
      <vt:lpstr>Certificate Orders</vt:lpstr>
      <vt:lpstr>Certificate Order Rules</vt:lpstr>
      <vt:lpstr>Certificate Order Form</vt:lpstr>
      <vt:lpstr>Amount Owed Section</vt:lpstr>
      <vt:lpstr>Shipping Information</vt:lpstr>
      <vt:lpstr>Circle Reports</vt:lpstr>
      <vt:lpstr>Circle Reports</vt:lpstr>
      <vt:lpstr>Circle Reports</vt:lpstr>
      <vt:lpstr>Instructions for Applicants</vt:lpstr>
      <vt:lpstr>Instructions to Applicant</vt:lpstr>
      <vt:lpstr>Instructions for Application</vt:lpstr>
      <vt:lpstr>Instructions for Application</vt:lpstr>
      <vt:lpstr>Knowledge Check – Click here to access the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ODK MyODK Circle Officer Guide</dc:title>
  <dc:creator>Timothy Reed</dc:creator>
  <cp:lastModifiedBy>Jamie Bouldin</cp:lastModifiedBy>
  <cp:revision>1053</cp:revision>
  <cp:lastPrinted>2025-01-06T15:55:11Z</cp:lastPrinted>
  <dcterms:created xsi:type="dcterms:W3CDTF">2017-07-25T20:18:37Z</dcterms:created>
  <dcterms:modified xsi:type="dcterms:W3CDTF">2026-01-09T03:32:54Z</dcterms:modified>
</cp:coreProperties>
</file>